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34"/>
  </p:notesMasterIdLst>
  <p:sldIdLst>
    <p:sldId id="256" r:id="rId2"/>
    <p:sldId id="258" r:id="rId3"/>
    <p:sldId id="257" r:id="rId4"/>
    <p:sldId id="286" r:id="rId5"/>
    <p:sldId id="281" r:id="rId6"/>
    <p:sldId id="287" r:id="rId7"/>
    <p:sldId id="259" r:id="rId8"/>
    <p:sldId id="28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2" r:id="rId22"/>
    <p:sldId id="289" r:id="rId23"/>
    <p:sldId id="283" r:id="rId24"/>
    <p:sldId id="290" r:id="rId25"/>
    <p:sldId id="274" r:id="rId26"/>
    <p:sldId id="276" r:id="rId27"/>
    <p:sldId id="277" r:id="rId28"/>
    <p:sldId id="291" r:id="rId29"/>
    <p:sldId id="284" r:id="rId30"/>
    <p:sldId id="278" r:id="rId31"/>
    <p:sldId id="280" r:id="rId32"/>
    <p:sldId id="272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FEFDF-6F9A-409A-B10E-7CB3198B10A6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49127-98DD-418C-B611-78D77B137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0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help SDG&amp;E identify risks of</a:t>
            </a:r>
            <a:r>
              <a:rPr lang="en-US" baseline="0" dirty="0" smtClean="0"/>
              <a:t> the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49127-98DD-418C-B611-78D77B137D6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7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FF0F-6520-404E-AD0B-74A8693D01E0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B734-1FFD-424F-92C0-CEC5109D9424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29AE-2FB4-477A-AC31-46362D9E47FF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E7FAE-24F7-4B95-AD28-0AE0656262BC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DDB5-FA3B-46DC-B9EA-907D140801F3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78E-9D1B-4CD3-825C-3C1A99C29B2D}" type="datetime1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7D30-6878-41FB-BA23-1D745B2231A6}" type="datetime1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4F0-50EB-47C8-A46B-5D5B7B3C0983}" type="datetime1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871A-1331-4067-A7B6-8CC6FD3EF184}" type="datetime1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6321-D6B4-47A0-A265-766DCEE5714F}" type="datetime1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7D2-3029-4A70-AFBE-3AB0FF5699EA}" type="datetime1">
              <a:rPr lang="en-US" smtClean="0"/>
              <a:t>9/25/2013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2013 GHG Offset RFO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2013 GHG Offset RFO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4757070-AA29-4A40-9F95-4251A94CD554}" type="datetime1">
              <a:rPr lang="en-US" smtClean="0"/>
              <a:t>9/25/2013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gage.vevent.com/rt/sempra~092613_162387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Breeden@semprautilities.com" TargetMode="External"/><Relationship Id="rId2" Type="http://schemas.openxmlformats.org/officeDocument/2006/relationships/hyperlink" Target="mailto:Lradchenko@semprautilities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HGOffsetRFO@semprautilities.com" TargetMode="External"/><Relationship Id="rId2" Type="http://schemas.openxmlformats.org/officeDocument/2006/relationships/hyperlink" Target="http://www.sdge.com/2013GHGOffsetRF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lan.Taylor@sedwayconsulting.co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lan.Taylor@sedwayconsulting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543800" cy="2593975"/>
          </a:xfrm>
        </p:spPr>
        <p:txBody>
          <a:bodyPr/>
          <a:lstStyle/>
          <a:p>
            <a:pPr algn="ctr"/>
            <a:r>
              <a:rPr lang="en-US" altLang="en-US" sz="4800" dirty="0">
                <a:latin typeface="Calibri" pitchFamily="34" charset="0"/>
                <a:cs typeface="Arial" pitchFamily="34" charset="0"/>
              </a:rPr>
              <a:t>2013 Request for Offers</a:t>
            </a:r>
            <a:br>
              <a:rPr lang="en-US" altLang="en-US" sz="4800" dirty="0">
                <a:latin typeface="Calibri" pitchFamily="34" charset="0"/>
                <a:cs typeface="Arial" pitchFamily="34" charset="0"/>
              </a:rPr>
            </a:br>
            <a:r>
              <a:rPr lang="en-US" altLang="en-US" sz="4800" dirty="0" smtClean="0">
                <a:latin typeface="Calibri" pitchFamily="34" charset="0"/>
                <a:cs typeface="Arial" pitchFamily="34" charset="0"/>
              </a:rPr>
              <a:t>GHG Offset</a:t>
            </a:r>
            <a:r>
              <a:rPr lang="en-US" altLang="en-US" sz="4800" dirty="0"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4800" dirty="0">
                <a:latin typeface="Calibri" pitchFamily="34" charset="0"/>
                <a:cs typeface="Arial" pitchFamily="34" charset="0"/>
              </a:rPr>
            </a:br>
            <a:r>
              <a:rPr lang="en-US" altLang="en-US" sz="4800" dirty="0">
                <a:latin typeface="Calibri" pitchFamily="34" charset="0"/>
                <a:cs typeface="Arial" pitchFamily="34" charset="0"/>
              </a:rPr>
              <a:t>Pre-Bid Conference</a:t>
            </a:r>
            <a:endParaRPr lang="en-US" sz="48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2040" y="5334000"/>
            <a:ext cx="6461760" cy="1066800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September 26, </a:t>
            </a:r>
            <a:r>
              <a:rPr lang="en-US" dirty="0">
                <a:cs typeface="Arial" pitchFamily="34" charset="0"/>
              </a:rPr>
              <a:t>2013   | 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10:00am </a:t>
            </a:r>
            <a:r>
              <a:rPr lang="en-US" dirty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12:00pm</a:t>
            </a:r>
            <a:endParaRPr lang="en-US" dirty="0">
              <a:solidFill>
                <a:srgbClr val="FF0000"/>
              </a:solidFill>
              <a:cs typeface="Arial" pitchFamily="34" charset="0"/>
            </a:endParaRPr>
          </a:p>
          <a:p>
            <a:pPr algn="ctr"/>
            <a:r>
              <a:rPr lang="en-US" b="1" dirty="0" smtClean="0">
                <a:cs typeface="Arial" pitchFamily="34" charset="0"/>
              </a:rPr>
              <a:t>Teleconference </a:t>
            </a:r>
            <a:r>
              <a:rPr lang="en-US" b="1" dirty="0">
                <a:cs typeface="Arial" pitchFamily="34" charset="0"/>
              </a:rPr>
              <a:t>- </a:t>
            </a:r>
            <a:r>
              <a:rPr lang="en-US" b="1" dirty="0"/>
              <a:t>Dial:  (866) 219-5829</a:t>
            </a:r>
            <a:endParaRPr lang="en-US" b="1" dirty="0" smtClean="0"/>
          </a:p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engage.vevent.com/rt/sempra~092613_1623877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77194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620000" cy="2514600"/>
          </a:xfrm>
        </p:spPr>
        <p:txBody>
          <a:bodyPr/>
          <a:lstStyle/>
          <a:p>
            <a:pPr algn="ctr"/>
            <a:r>
              <a:rPr lang="en-US" sz="3200" dirty="0"/>
              <a:t>SDG&amp;E </a:t>
            </a:r>
            <a:br>
              <a:rPr lang="en-US" sz="3200" dirty="0"/>
            </a:br>
            <a:r>
              <a:rPr lang="en-US" sz="3200" dirty="0"/>
              <a:t>and </a:t>
            </a:r>
            <a:br>
              <a:rPr lang="en-US" sz="3200" dirty="0"/>
            </a:br>
            <a:r>
              <a:rPr lang="en-US" sz="3200" dirty="0"/>
              <a:t>Supplier Diversity</a:t>
            </a:r>
            <a:br>
              <a:rPr lang="en-US" sz="3200" dirty="0"/>
            </a:br>
            <a:r>
              <a:rPr lang="en-US" sz="3200" dirty="0"/>
              <a:t>(Erica Beal)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7620000" cy="7620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/>
              <a:t>http://www.sempra.com/about/supplier-diversity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970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 Diverse Supplier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General Order (GO) 156</a:t>
            </a:r>
          </a:p>
          <a:p>
            <a:r>
              <a:rPr lang="en-US" dirty="0"/>
              <a:t>Adopted by the California Public Utilities Commission in 1986</a:t>
            </a:r>
          </a:p>
          <a:p>
            <a:r>
              <a:rPr lang="en-US" dirty="0"/>
              <a:t>Promote greater competition among utility suppliers by </a:t>
            </a:r>
            <a:r>
              <a:rPr lang="en-US" u="sng" dirty="0"/>
              <a:t>expanding the available supplier base </a:t>
            </a:r>
            <a:r>
              <a:rPr lang="en-US" dirty="0"/>
              <a:t>and to encourage greater economic opportunity for </a:t>
            </a:r>
            <a:r>
              <a:rPr lang="en-US" u="sng" dirty="0"/>
              <a:t>women, minority, and disabled veteran owned businesses</a:t>
            </a:r>
            <a:r>
              <a:rPr lang="en-US" dirty="0"/>
              <a:t> historically left out of utility procurement</a:t>
            </a:r>
          </a:p>
          <a:p>
            <a:pPr marL="114300" indent="0">
              <a:buNone/>
            </a:pP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Fast Forward to 2010 at SDG&amp;E</a:t>
            </a:r>
          </a:p>
          <a:p>
            <a:r>
              <a:rPr lang="en-US" dirty="0"/>
              <a:t>“Advancing supplier diversity is more than just a priority for San Diego Gas &amp; Electric® (SDG&amp;E®); it’s become part of our company’s DNA.” – </a:t>
            </a:r>
            <a:r>
              <a:rPr lang="en-US" i="1" dirty="0"/>
              <a:t>Jessie Knight, CEO, SDG&amp;E</a:t>
            </a:r>
          </a:p>
          <a:p>
            <a:r>
              <a:rPr lang="en-US" dirty="0"/>
              <a:t>Supplier diversity goals are part of our compensation goals</a:t>
            </a:r>
          </a:p>
          <a:p>
            <a:r>
              <a:rPr lang="en-US" dirty="0">
                <a:solidFill>
                  <a:srgbClr val="FF0000"/>
                </a:solidFill>
              </a:rPr>
              <a:t>38% </a:t>
            </a:r>
            <a:r>
              <a:rPr lang="en-US" dirty="0"/>
              <a:t>of our procurement dollars going to diverse business enterprises (DBEs)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1526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New GO156 Electric Procurement Reporting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3581400"/>
          </a:xfrm>
        </p:spPr>
        <p:txBody>
          <a:bodyPr/>
          <a:lstStyle/>
          <a:p>
            <a:r>
              <a:rPr lang="en-US" dirty="0"/>
              <a:t>Starting 2011, utilities are required to add separate reporting on electric procurement spend</a:t>
            </a:r>
          </a:p>
          <a:p>
            <a:r>
              <a:rPr lang="en-US" dirty="0"/>
              <a:t>IOUs developed with CPUC standard reporting format and definitions</a:t>
            </a:r>
          </a:p>
          <a:p>
            <a:r>
              <a:rPr lang="en-US" dirty="0"/>
              <a:t>Completing outreach efforts with DBEs in renewable and conventional markets including today’s </a:t>
            </a:r>
            <a:r>
              <a:rPr lang="en-US" dirty="0" smtClean="0"/>
              <a:t>RFO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58755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sz="4000" dirty="0"/>
              <a:t>Diverse Supplier Certification*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315200" cy="5181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800" dirty="0" smtClean="0"/>
              <a:t>Minority- </a:t>
            </a:r>
            <a:r>
              <a:rPr lang="en-US" sz="1800" dirty="0"/>
              <a:t>or woman-owned company</a:t>
            </a:r>
          </a:p>
          <a:p>
            <a:r>
              <a:rPr lang="en-US" sz="1800" dirty="0"/>
              <a:t>California Public Utilities Commission (CPUC) Supplier Clearinghouse (free</a:t>
            </a:r>
            <a:r>
              <a:rPr lang="en-US" sz="1800" dirty="0" smtClean="0"/>
              <a:t>)</a:t>
            </a:r>
          </a:p>
          <a:p>
            <a:endParaRPr lang="en-US" sz="600" dirty="0"/>
          </a:p>
          <a:p>
            <a:pPr marL="114300" indent="0">
              <a:buNone/>
            </a:pPr>
            <a:r>
              <a:rPr lang="en-US" sz="1800" dirty="0"/>
              <a:t>Service Disabled Veteran Business </a:t>
            </a:r>
          </a:p>
          <a:p>
            <a:r>
              <a:rPr lang="en-US" sz="1800" dirty="0"/>
              <a:t>State of California, General Services Office of Small and Disabled Veteran Business (OSDC</a:t>
            </a:r>
            <a:r>
              <a:rPr lang="en-US" sz="1800" dirty="0" smtClean="0"/>
              <a:t>)</a:t>
            </a:r>
          </a:p>
          <a:p>
            <a:endParaRPr lang="en-US" sz="600" dirty="0"/>
          </a:p>
          <a:p>
            <a:pPr marL="114300" indent="0">
              <a:buNone/>
            </a:pPr>
            <a:r>
              <a:rPr lang="en-US" sz="1800" dirty="0"/>
              <a:t>NMSDC</a:t>
            </a:r>
          </a:p>
          <a:p>
            <a:r>
              <a:rPr lang="en-US" sz="1800" dirty="0"/>
              <a:t>Regional affiliates of the National Minority Supplier Development Council (NMSDC</a:t>
            </a:r>
            <a:r>
              <a:rPr lang="en-US" sz="1800" dirty="0" smtClean="0"/>
              <a:t>)</a:t>
            </a:r>
          </a:p>
          <a:p>
            <a:endParaRPr lang="en-US" sz="600" dirty="0"/>
          </a:p>
          <a:p>
            <a:pPr marL="114300" indent="0">
              <a:buNone/>
            </a:pPr>
            <a:r>
              <a:rPr lang="en-US" sz="1800" dirty="0"/>
              <a:t>Others</a:t>
            </a:r>
          </a:p>
          <a:p>
            <a:r>
              <a:rPr lang="en-US" sz="1800" dirty="0"/>
              <a:t>Small Business Administration 8(a) (SBA)</a:t>
            </a:r>
          </a:p>
          <a:p>
            <a:r>
              <a:rPr lang="en-US" sz="1800" dirty="0"/>
              <a:t>Women Business Enterprise Council (WBEC-WEST)</a:t>
            </a:r>
          </a:p>
          <a:p>
            <a:r>
              <a:rPr lang="en-US" sz="1800" dirty="0"/>
              <a:t>State and municipal government agencies</a:t>
            </a:r>
          </a:p>
          <a:p>
            <a:endParaRPr lang="en-US" sz="1800" dirty="0"/>
          </a:p>
          <a:p>
            <a:pPr marL="114300" indent="0">
              <a:buNone/>
            </a:pPr>
            <a:r>
              <a:rPr lang="en-US" sz="1400" i="1" dirty="0"/>
              <a:t>*Certification does not guarantee any business </a:t>
            </a:r>
            <a:r>
              <a:rPr lang="en-US" sz="1400" i="1" dirty="0" smtClean="0"/>
              <a:t>enterprise the </a:t>
            </a:r>
            <a:r>
              <a:rPr lang="en-US" sz="1400" i="1" dirty="0"/>
              <a:t>right to bid or receive a contract.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08167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Supplier Diversity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434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/>
              <a:t>Lana Radchenko</a:t>
            </a:r>
          </a:p>
          <a:p>
            <a:pPr marL="114300" indent="0" algn="ctr">
              <a:buNone/>
            </a:pPr>
            <a:r>
              <a:rPr lang="en-US" dirty="0"/>
              <a:t>Supplier Diversity Manager, SDG&amp;E</a:t>
            </a:r>
          </a:p>
          <a:p>
            <a:pPr marL="114300" indent="0" algn="ctr">
              <a:buNone/>
            </a:pPr>
            <a:r>
              <a:rPr lang="en-US" dirty="0" smtClean="0">
                <a:hlinkClick r:id="rId2"/>
              </a:rPr>
              <a:t>Lradchenko@semprautilities.com</a:t>
            </a: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858-654-0268</a:t>
            </a: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/>
              <a:t>Erica Beal</a:t>
            </a:r>
          </a:p>
          <a:p>
            <a:pPr marL="114300" indent="0" algn="ctr">
              <a:buNone/>
            </a:pPr>
            <a:r>
              <a:rPr lang="en-US" dirty="0"/>
              <a:t>DBE Program Manager</a:t>
            </a:r>
          </a:p>
          <a:p>
            <a:pPr marL="114300" indent="0" algn="ctr">
              <a:buNone/>
            </a:pPr>
            <a:r>
              <a:rPr lang="en-US" dirty="0" smtClean="0">
                <a:hlinkClick r:id="rId3"/>
              </a:rPr>
              <a:t>EBreeden@semprautilities.com</a:t>
            </a: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858-636-5538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722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 smtClean="0"/>
              <a:t>SDG&amp;E’s Cap &amp; Trade Obligations</a:t>
            </a:r>
            <a:br>
              <a:rPr lang="en-US" sz="3200" dirty="0" smtClean="0"/>
            </a:br>
            <a:r>
              <a:rPr lang="en-US" sz="3200" dirty="0" smtClean="0"/>
              <a:t>(Ana Garza-Beutz)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19989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&amp; Trade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32</a:t>
            </a:r>
            <a:r>
              <a:rPr lang="en-US" dirty="0"/>
              <a:t>, signed into law by Governor Arnold </a:t>
            </a:r>
            <a:r>
              <a:rPr lang="en-US" dirty="0" smtClean="0"/>
              <a:t>Schwarzenegger, requires California to lower greenhouse gas (GHG) emissions to 1990 levels by 2020.</a:t>
            </a:r>
          </a:p>
          <a:p>
            <a:r>
              <a:rPr lang="en-US" dirty="0" smtClean="0"/>
              <a:t>Cap &amp; Trade is one of the programs the state has instituted to reach that goal</a:t>
            </a:r>
          </a:p>
          <a:p>
            <a:r>
              <a:rPr lang="en-US" dirty="0" smtClean="0"/>
              <a:t>The Cap &amp; Trade Program requires covered entities to purchase allowances (permits to pollute) or offsets (projects with GHG reductions) for every metric ton of GHG it emits</a:t>
            </a:r>
          </a:p>
          <a:p>
            <a:r>
              <a:rPr lang="en-US" dirty="0" smtClean="0"/>
              <a:t>SDG&amp;E is a covered entity in the Cap &amp; Trade program and thus needs to acquire allowances and potentially offsets to cover its emissions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4791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848600" cy="1143000"/>
          </a:xfrm>
        </p:spPr>
        <p:txBody>
          <a:bodyPr/>
          <a:lstStyle/>
          <a:p>
            <a:r>
              <a:rPr lang="en-US" sz="3600" dirty="0" smtClean="0"/>
              <a:t>SDG&amp;E Offset Procurement Requirements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257800"/>
          </a:xfrm>
        </p:spPr>
        <p:txBody>
          <a:bodyPr>
            <a:normAutofit/>
          </a:bodyPr>
          <a:lstStyle/>
          <a:p>
            <a:r>
              <a:rPr lang="en-US" dirty="0"/>
              <a:t>SDG&amp;E is also a regulated utility and as such its </a:t>
            </a:r>
            <a:r>
              <a:rPr lang="en-US" dirty="0" smtClean="0"/>
              <a:t>procurement activity (including GHG) </a:t>
            </a:r>
            <a:r>
              <a:rPr lang="en-US" dirty="0"/>
              <a:t>is regulated by the California Public Utilities Commission (CPUC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 part of the Long Term Procurement Plan (LTPP*) proceeding, the CPUC requires SDG&amp;E 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purchase offsets via an RFO</a:t>
            </a:r>
          </a:p>
          <a:p>
            <a:r>
              <a:rPr lang="en-US" dirty="0" smtClean="0"/>
              <a:t>The LTPP also limits SDG&amp;E to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procure only CARB-approved Offsets</a:t>
            </a:r>
          </a:p>
          <a:p>
            <a:r>
              <a:rPr lang="en-US" dirty="0" smtClean="0"/>
              <a:t> The LTPP mandates that SDG&amp;E offset contracts must require “</a:t>
            </a:r>
            <a:r>
              <a:rPr lang="en-US" dirty="0" smtClean="0">
                <a:solidFill>
                  <a:srgbClr val="00B050"/>
                </a:solidFill>
              </a:rPr>
              <a:t>the seller to assume the risk of invalidation and to post appropriate collateral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sz="1800" dirty="0" smtClean="0"/>
              <a:t>* Note that a public version of SDG&amp;E’s LTPP is available on the RFO website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42111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SDG&amp;E is seeking to buy….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Offsets of Vintage 2013 (or earlier) that will be CARB approved before delivery</a:t>
            </a:r>
          </a:p>
          <a:p>
            <a:r>
              <a:rPr lang="en-US" dirty="0" smtClean="0"/>
              <a:t>Offsets that have a shortened invalidation period (3 years max)</a:t>
            </a:r>
          </a:p>
          <a:p>
            <a:r>
              <a:rPr lang="en-US" dirty="0" smtClean="0"/>
              <a:t>Offsets that will be delivered by September 15, </a:t>
            </a:r>
            <a:r>
              <a:rPr lang="en-US" dirty="0" smtClean="0"/>
              <a:t>2014</a:t>
            </a:r>
            <a:endParaRPr lang="en-US" i="1" dirty="0" smtClean="0"/>
          </a:p>
          <a:p>
            <a:r>
              <a:rPr lang="en-US" dirty="0" smtClean="0"/>
              <a:t>Offset products whose minimum offer size is 10,000 MT</a:t>
            </a:r>
          </a:p>
          <a:p>
            <a:r>
              <a:rPr lang="en-US" dirty="0" smtClean="0"/>
              <a:t>Offsets whose price is fixed</a:t>
            </a:r>
          </a:p>
          <a:p>
            <a:r>
              <a:rPr lang="en-US" dirty="0" smtClean="0"/>
              <a:t>Offsets from a seller who takes on the invalidation risk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132251" y="1988820"/>
            <a:ext cx="3276599" cy="365760"/>
          </a:xfrm>
        </p:spPr>
        <p:txBody>
          <a:bodyPr/>
          <a:lstStyle/>
          <a:p>
            <a:r>
              <a:rPr lang="en-US" sz="2400" b="1" dirty="0" smtClean="0"/>
              <a:t>2013 GHG Offset RFO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3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 smtClean="0"/>
              <a:t>2013 Offset RFO</a:t>
            </a:r>
            <a:br>
              <a:rPr lang="en-US" sz="3200" dirty="0" smtClean="0"/>
            </a:br>
            <a:r>
              <a:rPr lang="en-US" sz="3200" dirty="0" smtClean="0"/>
              <a:t>(Pat</a:t>
            </a:r>
            <a:r>
              <a:rPr lang="en-US" sz="3200" dirty="0"/>
              <a:t> </a:t>
            </a:r>
            <a:r>
              <a:rPr lang="en-US" sz="3200" dirty="0" smtClean="0"/>
              <a:t>Charles)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5581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153400" cy="1143000"/>
          </a:xfrm>
        </p:spPr>
        <p:txBody>
          <a:bodyPr/>
          <a:lstStyle/>
          <a:p>
            <a:r>
              <a:rPr lang="en-US" sz="3600" dirty="0"/>
              <a:t>Legal Disclaimers</a:t>
            </a:r>
            <a:r>
              <a:rPr lang="en-US" sz="4000" dirty="0"/>
              <a:t>:  </a:t>
            </a:r>
            <a:r>
              <a:rPr lang="en-US" sz="2800" dirty="0"/>
              <a:t>Anti-Trust </a:t>
            </a:r>
            <a:r>
              <a:rPr lang="en-US" sz="2800" dirty="0" smtClean="0"/>
              <a:t>&amp; </a:t>
            </a:r>
            <a:r>
              <a:rPr lang="en-US" sz="2800" dirty="0"/>
              <a:t>Document Conflict 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u="sng" dirty="0" smtClean="0"/>
              <a:t>Anti-trust Guidelines:</a:t>
            </a:r>
            <a:endParaRPr lang="en-US" u="sng" dirty="0"/>
          </a:p>
          <a:p>
            <a:r>
              <a:rPr lang="en-US" dirty="0"/>
              <a:t>All participants in today’s meeting shall comply with anti-trust guidelines.  These guidelines direct meeting participants to avoid discussions of topics or behavior that would result in anti-competitive behavior, including restraint of trade and conspiracy to create unfair or deceptive business practices or discrimination, allocation of production, imposition of boycotts and exclusive dealing arrangements.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u="sng" dirty="0"/>
              <a:t>Document Conflict:</a:t>
            </a:r>
          </a:p>
          <a:p>
            <a:r>
              <a:rPr lang="en-US" dirty="0"/>
              <a:t>This presentation is intended to be a summary level discussion of the information and requirements established in </a:t>
            </a:r>
            <a:r>
              <a:rPr lang="en-US" dirty="0" smtClean="0"/>
              <a:t>this </a:t>
            </a:r>
            <a:r>
              <a:rPr lang="en-US" dirty="0" err="1" smtClean="0"/>
              <a:t>RFO</a:t>
            </a:r>
            <a:r>
              <a:rPr lang="en-US" dirty="0" smtClean="0"/>
              <a:t>.  </a:t>
            </a:r>
            <a:r>
              <a:rPr lang="en-US" dirty="0"/>
              <a:t>To the extent that there are any inconsistencies between the information provided in this presentation and the requirements in the </a:t>
            </a:r>
            <a:r>
              <a:rPr lang="en-US" dirty="0" err="1"/>
              <a:t>RFO</a:t>
            </a:r>
            <a:r>
              <a:rPr lang="en-US" dirty="0"/>
              <a:t> </a:t>
            </a:r>
            <a:r>
              <a:rPr lang="en-US" dirty="0" smtClean="0"/>
              <a:t>materials</a:t>
            </a:r>
            <a:r>
              <a:rPr lang="en-US" dirty="0"/>
              <a:t>, the </a:t>
            </a:r>
            <a:r>
              <a:rPr lang="en-US" dirty="0" err="1"/>
              <a:t>RFO</a:t>
            </a:r>
            <a:r>
              <a:rPr lang="en-US" dirty="0"/>
              <a:t> </a:t>
            </a:r>
            <a:r>
              <a:rPr lang="en-US" dirty="0" smtClean="0"/>
              <a:t>materials </a:t>
            </a:r>
            <a:r>
              <a:rPr lang="en-US" dirty="0"/>
              <a:t>shall govern.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3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914400"/>
          </a:xfrm>
        </p:spPr>
        <p:txBody>
          <a:bodyPr/>
          <a:lstStyle/>
          <a:p>
            <a:r>
              <a:rPr lang="en-US" dirty="0" smtClean="0"/>
              <a:t>RFO Timeline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132251" y="1988820"/>
            <a:ext cx="3276599" cy="365760"/>
          </a:xfrm>
        </p:spPr>
        <p:txBody>
          <a:bodyPr/>
          <a:lstStyle/>
          <a:p>
            <a:r>
              <a:rPr lang="en-US" sz="2400" b="1" dirty="0" smtClean="0"/>
              <a:t>2013 GHG Offset RFO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16008"/>
              </p:ext>
            </p:extLst>
          </p:nvPr>
        </p:nvGraphicFramePr>
        <p:xfrm>
          <a:off x="990600" y="1154388"/>
          <a:ext cx="6629399" cy="545947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48984"/>
                <a:gridCol w="4927134"/>
                <a:gridCol w="1353281"/>
              </a:tblGrid>
              <a:tr h="143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cap="all" dirty="0">
                          <a:effectLst/>
                        </a:rPr>
                        <a:t>No.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cap="all" dirty="0">
                          <a:effectLst/>
                        </a:rPr>
                        <a:t>Item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cap="all" dirty="0">
                          <a:effectLst/>
                        </a:rPr>
                        <a:t>Date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9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RFO Issued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9/18/2013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9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SDG&amp;E briefs its Procurement Review Group (PRG) on RFO progress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9/20/2013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54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Pre-Bidder’s Conference in San Diego, California (including dial-in / webinar)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9/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1000" dirty="0" smtClean="0">
                          <a:effectLst/>
                        </a:rPr>
                        <a:t>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766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DEADLINE TO SUBMIT QUESTIONS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  Question submittal cut-off date. Answers to all questions will be   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   posted on the RFO website </a:t>
                      </a:r>
                      <a:r>
                        <a:rPr lang="en-US" sz="1000" dirty="0" smtClean="0">
                          <a:effectLst/>
                          <a:hlinkClick r:id="rId2"/>
                        </a:rPr>
                        <a:t>http://www.sdge.com/2013GHGOffsetRFO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   no later than 1 week following question submittal cutoff date. </a:t>
                      </a:r>
                      <a:endParaRPr lang="en-US" sz="1000" dirty="0">
                        <a:effectLst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10/04/2013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766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CLOSING DATE: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Offers must be e-mailed to SDG&amp;E at </a:t>
                      </a:r>
                      <a:r>
                        <a:rPr lang="en-US" sz="1000" dirty="0" smtClean="0">
                          <a:effectLst/>
                          <a:hlinkClick r:id="rId3"/>
                        </a:rPr>
                        <a:t>GHGOffsetRFO@semprautilities.com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no later than 11:59pm (local prevailing time) – cc provided to the Independent 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Evaluator at  </a:t>
                      </a:r>
                      <a:r>
                        <a:rPr lang="en-US" sz="1000" dirty="0" smtClean="0">
                          <a:effectLst/>
                          <a:hlinkClick r:id="rId4"/>
                        </a:rPr>
                        <a:t>Alan.Taylor@sedwayconsulting.com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10/11/2013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9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SDG&amp;E briefs its PRG on RFO progress to date (including short-list)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10/18/2013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9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SDG&amp;E notifies short-listed Bidders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10/25/2013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804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Letter due from short-listed Bidders indicating:</a:t>
                      </a:r>
                    </a:p>
                    <a:p>
                      <a:pPr marL="800100" marR="0" lvl="1" indent="-342900"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285750" algn="l"/>
                        </a:tabLst>
                      </a:pPr>
                      <a:r>
                        <a:rPr lang="en-US" sz="1000" dirty="0">
                          <a:effectLst/>
                        </a:rPr>
                        <a:t>Withdrawal from SDG&amp;E’s solicitation; OR</a:t>
                      </a:r>
                    </a:p>
                    <a:p>
                      <a:pPr marL="800100" marR="0" lvl="1" indent="-342900"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285750" algn="l"/>
                        </a:tabLst>
                      </a:pPr>
                      <a:r>
                        <a:rPr lang="en-US" sz="1000" dirty="0" smtClean="0">
                          <a:effectLst/>
                        </a:rPr>
                        <a:t>Acceptance of short-listed standing (and withdrawal of Offer from all other solicitations)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10/30/2013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3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SDG&amp;E and short listed Bidders commence negotiations (credit terms / contract language)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10/30/2013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9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10.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 </a:t>
                      </a:r>
                    </a:p>
                    <a:p>
                      <a:pPr marL="57150" marR="0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SDG&amp;E issues appreciation notices to unsuccessful Bidders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10/31/2013</a:t>
                      </a:r>
                      <a:endParaRPr lang="en-US" sz="1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2644" marR="42644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9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/>
              <a:t>GHG Agreements Overview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(Abby Snyder)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83914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r>
              <a:rPr lang="en-US" dirty="0" smtClean="0"/>
              <a:t>GHG Agreements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305580"/>
            <a:ext cx="6477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Master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Collateral Annex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Confirmation(s)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Redline to </a:t>
            </a:r>
            <a:r>
              <a:rPr lang="en-US" sz="2800" dirty="0" err="1" smtClean="0"/>
              <a:t>SDG&amp;E’s</a:t>
            </a:r>
            <a:r>
              <a:rPr lang="en-US" sz="2800" dirty="0" smtClean="0"/>
              <a:t> templates due at bid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Changes to deal terms may affect shortlisting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63864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 smtClean="0"/>
              <a:t>Credit </a:t>
            </a:r>
            <a:r>
              <a:rPr lang="en-US" sz="3200" dirty="0"/>
              <a:t>Requirement </a:t>
            </a:r>
            <a:r>
              <a:rPr lang="en-US" sz="3200" dirty="0" smtClean="0"/>
              <a:t>Overview</a:t>
            </a:r>
            <a:br>
              <a:rPr lang="en-US" sz="3200" dirty="0" smtClean="0"/>
            </a:br>
            <a:r>
              <a:rPr lang="en-US" sz="3200" dirty="0" smtClean="0"/>
              <a:t>Including </a:t>
            </a:r>
            <a:r>
              <a:rPr lang="en-US" sz="3200" dirty="0"/>
              <a:t>Agreement Exposure </a:t>
            </a:r>
            <a:r>
              <a:rPr lang="en-US" sz="3200" dirty="0" smtClean="0"/>
              <a:t>Examples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Remi</a:t>
            </a:r>
            <a:r>
              <a:rPr lang="en-US" sz="3200" dirty="0" smtClean="0"/>
              <a:t> Raphael and Judy </a:t>
            </a:r>
            <a:r>
              <a:rPr lang="en-US" sz="3200" dirty="0" err="1" smtClean="0"/>
              <a:t>Delgadillo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1239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r>
              <a:rPr lang="en-US" dirty="0" smtClean="0"/>
              <a:t>Credit Requirements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305580"/>
            <a:ext cx="6477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Recall that the LTPP instructed SDG&amp;E to require appropriate collateral be posted to protect SDG&amp;E ratepayers from offset invalidation risk.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Collateral postings may be required based on creditworthiness of seller and exposure to </a:t>
            </a:r>
            <a:r>
              <a:rPr lang="en-US" sz="2800" dirty="0" err="1" smtClean="0"/>
              <a:t>SDG&amp;E</a:t>
            </a:r>
            <a:r>
              <a:rPr lang="en-US" sz="2800" dirty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14267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pPr algn="ctr"/>
            <a:r>
              <a:rPr lang="en-US" sz="3200" dirty="0" smtClean="0"/>
              <a:t>Agreement Exposure and </a:t>
            </a:r>
            <a:br>
              <a:rPr lang="en-US" sz="3200" dirty="0" smtClean="0"/>
            </a:br>
            <a:r>
              <a:rPr lang="en-US" sz="3200" dirty="0" smtClean="0"/>
              <a:t>Performance Assurance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Agreement Exposure </a:t>
            </a:r>
            <a:r>
              <a:rPr lang="en-US" dirty="0" smtClean="0"/>
              <a:t>= 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Settlement Amount</a:t>
            </a:r>
            <a:r>
              <a:rPr lang="en-US" dirty="0" smtClean="0"/>
              <a:t>) + (</a:t>
            </a:r>
            <a:r>
              <a:rPr lang="en-US" dirty="0">
                <a:solidFill>
                  <a:srgbClr val="00B0F0"/>
                </a:solidFill>
              </a:rPr>
              <a:t>N</a:t>
            </a:r>
            <a:r>
              <a:rPr lang="en-US" dirty="0" smtClean="0">
                <a:solidFill>
                  <a:srgbClr val="00B0F0"/>
                </a:solidFill>
              </a:rPr>
              <a:t>et accounts payable and receivable</a:t>
            </a:r>
            <a:r>
              <a:rPr lang="en-US" dirty="0" smtClean="0"/>
              <a:t>) +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Invalidation Security Amount</a:t>
            </a:r>
            <a:r>
              <a:rPr lang="en-US" dirty="0" smtClean="0"/>
              <a:t>)</a:t>
            </a:r>
          </a:p>
          <a:p>
            <a:pPr marL="411480" lvl="1" indent="0">
              <a:buNone/>
            </a:pPr>
            <a:endParaRPr lang="en-US" sz="800" dirty="0" smtClean="0"/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Settlement Amount (mark-to-market) </a:t>
            </a:r>
            <a:r>
              <a:rPr lang="en-US" dirty="0" smtClean="0"/>
              <a:t>= market price of allowance credits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dirty="0"/>
              <a:t>contract price of offset </a:t>
            </a:r>
            <a:r>
              <a:rPr lang="en-US" dirty="0" smtClean="0"/>
              <a:t>credit  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pPr lvl="1"/>
            <a:endParaRPr lang="en-US" sz="700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Net </a:t>
            </a:r>
            <a:r>
              <a:rPr lang="en-US" dirty="0">
                <a:solidFill>
                  <a:srgbClr val="00B0F0"/>
                </a:solidFill>
              </a:rPr>
              <a:t>accounts payable and </a:t>
            </a:r>
            <a:r>
              <a:rPr lang="en-US" dirty="0" smtClean="0">
                <a:solidFill>
                  <a:srgbClr val="00B0F0"/>
                </a:solidFill>
              </a:rPr>
              <a:t>receivable </a:t>
            </a:r>
            <a:r>
              <a:rPr lang="en-US" dirty="0" smtClean="0"/>
              <a:t>= amounts owed by the parties, but not yet paid.</a:t>
            </a:r>
          </a:p>
          <a:p>
            <a:pPr lvl="1"/>
            <a:endParaRPr lang="en-US" sz="700" dirty="0" smtClean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Invalidation Security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Amount </a:t>
            </a:r>
            <a:r>
              <a:rPr lang="en-US" dirty="0" smtClean="0"/>
              <a:t>= 20% of the Notional Value of offsets that have been delivered and paid for.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Threshold </a:t>
            </a:r>
            <a:r>
              <a:rPr lang="en-US" dirty="0" smtClean="0"/>
              <a:t>is the amount of unsecured credit that SDG&amp;E will extend to its counterparty.  Threshold is determined by the SDG&amp;E Credit Department</a:t>
            </a:r>
          </a:p>
          <a:p>
            <a:pPr lvl="1"/>
            <a:endParaRPr lang="en-US" sz="6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/>
              <a:t>Performance Assurance </a:t>
            </a:r>
            <a:r>
              <a:rPr lang="en-US" dirty="0" smtClean="0"/>
              <a:t>is calculated based on the Agreement Exposure (defined above) and the Threshold assigned by the SDG&amp;E Credit Group</a:t>
            </a:r>
          </a:p>
          <a:p>
            <a:pPr lvl="1"/>
            <a:r>
              <a:rPr lang="en-US" dirty="0" smtClean="0"/>
              <a:t>Performance Assurance = (Agreement Exposure)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en-US" dirty="0" smtClean="0"/>
              <a:t>(Threshold) </a:t>
            </a:r>
            <a:endParaRPr lang="en-US" dirty="0"/>
          </a:p>
          <a:p>
            <a:pPr lvl="1"/>
            <a:r>
              <a:rPr lang="en-US" dirty="0" smtClean="0"/>
              <a:t>Performance Assurance is a credit posting (Cash or Letters of Credit)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11480" lvl="1" indent="0">
              <a:buNone/>
            </a:pPr>
            <a:r>
              <a:rPr lang="en-US" sz="1600" dirty="0" smtClean="0"/>
              <a:t>Note:  The Independent Amount is additional collateral required for unrated sellers which is held in addition to Performance Assurance.</a:t>
            </a:r>
            <a:endParaRPr 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520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pPr algn="ctr"/>
            <a:r>
              <a:rPr lang="en-US" sz="2800" dirty="0" smtClean="0"/>
              <a:t>Agreement Exposure/ Performance Assurance </a:t>
            </a:r>
            <a:br>
              <a:rPr lang="en-US" sz="2800" dirty="0" smtClean="0"/>
            </a:br>
            <a:r>
              <a:rPr lang="en-US" sz="2800" dirty="0" smtClean="0"/>
              <a:t>Example 1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sz="2300" u="sng" dirty="0" smtClean="0"/>
              <a:t>SDG&amp;E and Company ABC enter into the following agreement:</a:t>
            </a:r>
          </a:p>
          <a:p>
            <a:r>
              <a:rPr lang="en-US" sz="2000" dirty="0" smtClean="0"/>
              <a:t>Contract Price = $10.00</a:t>
            </a:r>
          </a:p>
          <a:p>
            <a:r>
              <a:rPr lang="en-US" sz="2000" dirty="0" smtClean="0"/>
              <a:t>Contract Volume = 1 offset </a:t>
            </a:r>
            <a:r>
              <a:rPr lang="en-US" sz="1200" dirty="0" smtClean="0"/>
              <a:t>(let’s make the math easy)</a:t>
            </a:r>
          </a:p>
          <a:p>
            <a:pPr marL="342900" lvl="1">
              <a:buClr>
                <a:schemeClr val="accent1"/>
              </a:buClr>
            </a:pPr>
            <a:r>
              <a:rPr lang="en-US" dirty="0"/>
              <a:t>Independent Amount </a:t>
            </a:r>
            <a:r>
              <a:rPr lang="en-US" sz="1200" dirty="0"/>
              <a:t>(set @ 10% of notional </a:t>
            </a:r>
            <a:r>
              <a:rPr lang="en-US" sz="1200" dirty="0" smtClean="0"/>
              <a:t>amount for unrated sellers) </a:t>
            </a:r>
            <a:r>
              <a:rPr lang="en-US" dirty="0"/>
              <a:t>= $1.00</a:t>
            </a:r>
          </a:p>
          <a:p>
            <a:r>
              <a:rPr lang="en-US" sz="2000" dirty="0" smtClean="0"/>
              <a:t>Threshold</a:t>
            </a:r>
            <a:r>
              <a:rPr lang="en-US" sz="2100" dirty="0" smtClean="0"/>
              <a:t> </a:t>
            </a:r>
            <a:r>
              <a:rPr lang="en-US" sz="1200" dirty="0" smtClean="0"/>
              <a:t>(Calculated by SDG&amp;E Credit Department)</a:t>
            </a:r>
            <a:r>
              <a:rPr lang="en-US" sz="2100" dirty="0" smtClean="0"/>
              <a:t> = $0.00</a:t>
            </a:r>
          </a:p>
          <a:p>
            <a:endParaRPr lang="en-US" sz="1200" dirty="0" smtClean="0"/>
          </a:p>
          <a:p>
            <a:pPr marL="114300" indent="0">
              <a:buNone/>
            </a:pPr>
            <a:r>
              <a:rPr lang="en-US" sz="2300" u="sng" dirty="0" smtClean="0"/>
              <a:t>Agreement Exposure Day One of the Agreement </a:t>
            </a:r>
            <a:r>
              <a:rPr lang="en-US" sz="1200" u="sng" dirty="0"/>
              <a:t>(Pre-Delivery</a:t>
            </a:r>
            <a:r>
              <a:rPr lang="en-US" sz="1200" u="sng" dirty="0" smtClean="0"/>
              <a:t>)</a:t>
            </a:r>
            <a:endParaRPr lang="en-US" sz="2000" u="sng" dirty="0" smtClean="0"/>
          </a:p>
          <a:p>
            <a:r>
              <a:rPr lang="en-US" sz="2000" dirty="0" smtClean="0"/>
              <a:t>Allowance Price </a:t>
            </a:r>
            <a:r>
              <a:rPr lang="en-US" sz="1100" dirty="0" smtClean="0"/>
              <a:t>(Replacement Cost) </a:t>
            </a:r>
            <a:r>
              <a:rPr lang="en-US" sz="2000" dirty="0" smtClean="0"/>
              <a:t>= $12.00</a:t>
            </a:r>
          </a:p>
          <a:p>
            <a:r>
              <a:rPr lang="en-US" sz="2000" dirty="0" smtClean="0"/>
              <a:t>Agreement Exposure on Day One of the Deal</a:t>
            </a:r>
            <a:r>
              <a:rPr lang="en-US" sz="1200" dirty="0"/>
              <a:t>(Pre-Delivery) </a:t>
            </a:r>
            <a:endParaRPr lang="en-US" sz="2000" dirty="0"/>
          </a:p>
          <a:p>
            <a:pPr marL="411480" lvl="1" indent="0">
              <a:buNone/>
            </a:pPr>
            <a:endParaRPr lang="en-US" sz="500" dirty="0" smtClean="0"/>
          </a:p>
          <a:p>
            <a:pPr lvl="1"/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Settlement Amount (mark-to-market) = ($12 - $10) = $2.00</a:t>
            </a:r>
            <a:endParaRPr lang="en-US" sz="16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US" sz="400" i="1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smtClean="0">
                <a:solidFill>
                  <a:srgbClr val="00B0F0"/>
                </a:solidFill>
              </a:rPr>
              <a:t>Net </a:t>
            </a:r>
            <a:r>
              <a:rPr lang="en-US" sz="1800" dirty="0">
                <a:solidFill>
                  <a:srgbClr val="00B0F0"/>
                </a:solidFill>
              </a:rPr>
              <a:t>accounts payable and </a:t>
            </a:r>
            <a:r>
              <a:rPr lang="en-US" sz="1800" dirty="0" smtClean="0">
                <a:solidFill>
                  <a:srgbClr val="00B0F0"/>
                </a:solidFill>
              </a:rPr>
              <a:t>receivable = $0.00</a:t>
            </a:r>
          </a:p>
          <a:p>
            <a:pPr lvl="1"/>
            <a:endParaRPr lang="en-US" sz="400" dirty="0" smtClean="0"/>
          </a:p>
          <a:p>
            <a:pPr lvl="1"/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Invalidation Security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Amount = $0.00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800" dirty="0"/>
              <a:t>Agreement </a:t>
            </a:r>
            <a:r>
              <a:rPr lang="en-US" sz="1800" dirty="0" smtClean="0"/>
              <a:t>Exposure on Day One </a:t>
            </a:r>
            <a:r>
              <a:rPr lang="en-US" sz="1800" dirty="0"/>
              <a:t>=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$2.00</a:t>
            </a:r>
            <a:r>
              <a:rPr lang="en-US" sz="1800" dirty="0" smtClean="0"/>
              <a:t>) + (</a:t>
            </a:r>
            <a:r>
              <a:rPr lang="en-US" sz="1800" dirty="0" smtClean="0">
                <a:solidFill>
                  <a:srgbClr val="00B0F0"/>
                </a:solidFill>
              </a:rPr>
              <a:t>-$0.00</a:t>
            </a:r>
            <a:r>
              <a:rPr lang="en-US" sz="1800" dirty="0" smtClean="0"/>
              <a:t>) </a:t>
            </a:r>
            <a:r>
              <a:rPr lang="en-US" sz="1800" dirty="0"/>
              <a:t>+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$0.00</a:t>
            </a:r>
            <a:r>
              <a:rPr lang="en-US" sz="1800" dirty="0" smtClean="0"/>
              <a:t>)  = </a:t>
            </a:r>
            <a:r>
              <a:rPr lang="en-US" sz="1800" b="1" dirty="0" smtClean="0"/>
              <a:t>$2.00 </a:t>
            </a:r>
          </a:p>
          <a:p>
            <a:pPr lvl="1"/>
            <a:endParaRPr lang="en-US" sz="700" b="1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en-US" u="sng" dirty="0" smtClean="0"/>
              <a:t>Performance Assurance on </a:t>
            </a:r>
            <a:r>
              <a:rPr lang="en-US" u="sng" dirty="0"/>
              <a:t>Day One of the </a:t>
            </a:r>
            <a:r>
              <a:rPr lang="en-US" u="sng" dirty="0" smtClean="0"/>
              <a:t>Deal </a:t>
            </a:r>
            <a:r>
              <a:rPr lang="en-US" sz="1300" u="sng" dirty="0" smtClean="0"/>
              <a:t>(</a:t>
            </a:r>
            <a:r>
              <a:rPr lang="en-US" sz="1300" u="sng" dirty="0"/>
              <a:t>Pre-Delivery) </a:t>
            </a:r>
            <a:endParaRPr lang="en-US" sz="3900" u="sng" dirty="0">
              <a:solidFill>
                <a:srgbClr val="7030A0"/>
              </a:solidFill>
            </a:endParaRPr>
          </a:p>
          <a:p>
            <a:pPr lvl="1"/>
            <a:r>
              <a:rPr lang="en-US" sz="1800" dirty="0" smtClean="0"/>
              <a:t>Recall that the calculation excludes Independent Amount </a:t>
            </a:r>
          </a:p>
          <a:p>
            <a:pPr lvl="1"/>
            <a:r>
              <a:rPr lang="en-US" sz="1800" dirty="0" smtClean="0"/>
              <a:t>Performance Assurance </a:t>
            </a:r>
            <a:r>
              <a:rPr lang="en-US" sz="1800" dirty="0"/>
              <a:t>= (Agreement Exposure) – (Threshold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/>
              <a:t>Performance Assurance = </a:t>
            </a:r>
            <a:r>
              <a:rPr lang="en-US" sz="1800" dirty="0" smtClean="0"/>
              <a:t>(</a:t>
            </a:r>
            <a:r>
              <a:rPr lang="en-US" sz="1800" b="1" dirty="0" smtClean="0"/>
              <a:t>$2.00</a:t>
            </a:r>
            <a:r>
              <a:rPr lang="en-US" sz="1800" dirty="0" smtClean="0"/>
              <a:t>) </a:t>
            </a:r>
            <a:r>
              <a:rPr lang="en-US" sz="1800" dirty="0"/>
              <a:t>– </a:t>
            </a:r>
            <a:r>
              <a:rPr lang="en-US" sz="1800" dirty="0" smtClean="0"/>
              <a:t>($0.00) = $2.00</a:t>
            </a:r>
            <a:endParaRPr lang="en-US" sz="1800" dirty="0"/>
          </a:p>
          <a:p>
            <a:pPr lvl="1"/>
            <a:endParaRPr lang="en-US" sz="1800" dirty="0" smtClean="0"/>
          </a:p>
          <a:p>
            <a:pPr marL="114300" indent="0">
              <a:buNone/>
            </a:pPr>
            <a:r>
              <a:rPr lang="en-US" dirty="0" smtClean="0"/>
              <a:t>In </a:t>
            </a:r>
            <a:r>
              <a:rPr lang="en-US" dirty="0" smtClean="0"/>
              <a:t>addition to the $1.00 Independent Amount, Company ABC owes SDG&amp;E $2.00 of </a:t>
            </a:r>
            <a:r>
              <a:rPr lang="en-US" dirty="0"/>
              <a:t>P</a:t>
            </a:r>
            <a:r>
              <a:rPr lang="en-US" dirty="0" smtClean="0"/>
              <a:t>erformance Assurance.</a:t>
            </a:r>
          </a:p>
        </p:txBody>
      </p:sp>
    </p:spTree>
    <p:extLst>
      <p:ext uri="{BB962C8B-B14F-4D97-AF65-F5344CB8AC3E}">
        <p14:creationId xmlns:p14="http://schemas.microsoft.com/office/powerpoint/2010/main" val="2291908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90600"/>
          </a:xfrm>
        </p:spPr>
        <p:txBody>
          <a:bodyPr/>
          <a:lstStyle/>
          <a:p>
            <a:pPr algn="ctr"/>
            <a:r>
              <a:rPr lang="en-US" sz="2800" dirty="0"/>
              <a:t>Agreement Exposure/ Performance Assurance </a:t>
            </a:r>
            <a:br>
              <a:rPr lang="en-US" sz="2800" dirty="0"/>
            </a:br>
            <a:r>
              <a:rPr lang="en-US" sz="2800" dirty="0"/>
              <a:t>Example 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sz="2300" u="sng" dirty="0"/>
              <a:t>SDG&amp;E and Company ABC enter into the following agreement:</a:t>
            </a:r>
          </a:p>
          <a:p>
            <a:r>
              <a:rPr lang="en-US" sz="2000" dirty="0"/>
              <a:t>Contract Price = $10.00</a:t>
            </a:r>
          </a:p>
          <a:p>
            <a:r>
              <a:rPr lang="en-US" sz="2000" dirty="0"/>
              <a:t>Contract Volume = 1 offset </a:t>
            </a:r>
            <a:r>
              <a:rPr lang="en-US" sz="1200" dirty="0"/>
              <a:t>(let’s make the math easy)</a:t>
            </a:r>
          </a:p>
          <a:p>
            <a:pPr marL="342900" lvl="1">
              <a:buClr>
                <a:schemeClr val="accent1"/>
              </a:buClr>
            </a:pPr>
            <a:r>
              <a:rPr lang="en-US" dirty="0"/>
              <a:t>Independent Amount </a:t>
            </a:r>
            <a:r>
              <a:rPr lang="en-US" sz="1200" dirty="0"/>
              <a:t>(set @ 10% of notional amount for unrated sellers) </a:t>
            </a:r>
            <a:r>
              <a:rPr lang="en-US" dirty="0"/>
              <a:t>= $1.00</a:t>
            </a:r>
          </a:p>
          <a:p>
            <a:r>
              <a:rPr lang="en-US" sz="2000" dirty="0"/>
              <a:t>Threshold</a:t>
            </a:r>
            <a:r>
              <a:rPr lang="en-US" sz="2100" dirty="0"/>
              <a:t> </a:t>
            </a:r>
            <a:r>
              <a:rPr lang="en-US" sz="1200" dirty="0"/>
              <a:t>(Calculated by SDG&amp;E Credit Department)</a:t>
            </a:r>
            <a:r>
              <a:rPr lang="en-US" sz="2100" dirty="0"/>
              <a:t> = $0.00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300" u="sng" dirty="0" smtClean="0"/>
              <a:t>Agreement Exposure on Day Y of the Deal </a:t>
            </a:r>
            <a:r>
              <a:rPr lang="en-US" sz="1400" u="sng" dirty="0" smtClean="0"/>
              <a:t>(Post-Delivery , Post-Payment &amp; </a:t>
            </a:r>
            <a:r>
              <a:rPr lang="en-US" sz="1400" u="sng" dirty="0"/>
              <a:t>within Invalidation Period) </a:t>
            </a:r>
          </a:p>
          <a:p>
            <a:r>
              <a:rPr lang="en-US" sz="2100" dirty="0" smtClean="0"/>
              <a:t>Allowance </a:t>
            </a:r>
            <a:r>
              <a:rPr lang="en-US" sz="2100" dirty="0"/>
              <a:t>Price </a:t>
            </a:r>
            <a:r>
              <a:rPr lang="en-US" sz="1200" dirty="0"/>
              <a:t>(Replacement Cost) </a:t>
            </a:r>
            <a:r>
              <a:rPr lang="en-US" sz="2100" dirty="0"/>
              <a:t>= $</a:t>
            </a:r>
            <a:r>
              <a:rPr lang="en-US" sz="2100" dirty="0" smtClean="0"/>
              <a:t>15.00</a:t>
            </a:r>
          </a:p>
          <a:p>
            <a:r>
              <a:rPr lang="en-US" sz="2100" dirty="0" smtClean="0"/>
              <a:t>SDG&amp;E takes delivery and pays $10.00 to Counterparty</a:t>
            </a:r>
          </a:p>
          <a:p>
            <a:r>
              <a:rPr lang="en-US" sz="2100" dirty="0"/>
              <a:t>Invalidation Security Amount set @ 20% of notional </a:t>
            </a:r>
            <a:r>
              <a:rPr lang="en-US" sz="2100" dirty="0" smtClean="0"/>
              <a:t>amount = </a:t>
            </a:r>
            <a:r>
              <a:rPr lang="en-US" sz="2100" dirty="0"/>
              <a:t>$</a:t>
            </a:r>
            <a:r>
              <a:rPr lang="en-US" sz="2100" dirty="0" smtClean="0"/>
              <a:t>2.00</a:t>
            </a:r>
            <a:endParaRPr lang="en-US" sz="2100" dirty="0"/>
          </a:p>
          <a:p>
            <a:r>
              <a:rPr lang="en-US" sz="2100" dirty="0"/>
              <a:t>Agreement Exposure on Day </a:t>
            </a:r>
            <a:r>
              <a:rPr lang="en-US" sz="2100" dirty="0" smtClean="0"/>
              <a:t>Y </a:t>
            </a:r>
            <a:r>
              <a:rPr lang="en-US" sz="2100" dirty="0"/>
              <a:t>of the </a:t>
            </a:r>
            <a:r>
              <a:rPr lang="en-US" sz="2100" dirty="0" smtClean="0"/>
              <a:t>Deal </a:t>
            </a:r>
            <a:r>
              <a:rPr lang="en-US" sz="1400" dirty="0" smtClean="0"/>
              <a:t>(Post-Delivery , Post-Payment &amp; within Invalidation Period) </a:t>
            </a:r>
            <a:endParaRPr lang="en-US" sz="2400" dirty="0"/>
          </a:p>
          <a:p>
            <a:pPr lvl="1"/>
            <a:r>
              <a:rPr lang="en-US" sz="1900" dirty="0" smtClean="0">
                <a:solidFill>
                  <a:schemeClr val="accent3">
                    <a:lumMod val="75000"/>
                  </a:schemeClr>
                </a:solidFill>
              </a:rPr>
              <a:t>Settlement Amount (mark-to-market) = ($15 - $10) = $5.00</a:t>
            </a:r>
            <a:endParaRPr lang="en-US" sz="17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US" sz="500" i="1" dirty="0" smtClean="0">
              <a:solidFill>
                <a:srgbClr val="FF0000"/>
              </a:solidFill>
            </a:endParaRPr>
          </a:p>
          <a:p>
            <a:pPr lvl="1"/>
            <a:r>
              <a:rPr lang="en-US" sz="1900" dirty="0" smtClean="0">
                <a:solidFill>
                  <a:srgbClr val="00B0F0"/>
                </a:solidFill>
              </a:rPr>
              <a:t>Net </a:t>
            </a:r>
            <a:r>
              <a:rPr lang="en-US" sz="1900" dirty="0">
                <a:solidFill>
                  <a:srgbClr val="00B0F0"/>
                </a:solidFill>
              </a:rPr>
              <a:t>accounts payable and </a:t>
            </a:r>
            <a:r>
              <a:rPr lang="en-US" sz="1900" dirty="0" smtClean="0">
                <a:solidFill>
                  <a:srgbClr val="00B0F0"/>
                </a:solidFill>
              </a:rPr>
              <a:t>receivable = $0.00</a:t>
            </a:r>
          </a:p>
          <a:p>
            <a:pPr lvl="1"/>
            <a:endParaRPr lang="en-US" sz="500" dirty="0" smtClean="0"/>
          </a:p>
          <a:p>
            <a:pPr lvl="1"/>
            <a:r>
              <a:rPr lang="en-US" sz="1900" dirty="0">
                <a:solidFill>
                  <a:schemeClr val="accent6">
                    <a:lumMod val="75000"/>
                  </a:schemeClr>
                </a:solidFill>
              </a:rPr>
              <a:t>Invalidation Security 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</a:rPr>
              <a:t>Amount = $2.00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900" dirty="0"/>
              <a:t>Agreement </a:t>
            </a:r>
            <a:r>
              <a:rPr lang="en-US" sz="1900" dirty="0" smtClean="0"/>
              <a:t>Exposure on Day Y </a:t>
            </a:r>
            <a:r>
              <a:rPr lang="en-US" sz="1900" dirty="0"/>
              <a:t>= </a:t>
            </a:r>
            <a:r>
              <a:rPr lang="en-US" sz="1900" dirty="0" smtClean="0"/>
              <a:t>(</a:t>
            </a:r>
            <a:r>
              <a:rPr lang="en-US" sz="1900" dirty="0" smtClean="0">
                <a:solidFill>
                  <a:schemeClr val="accent3">
                    <a:lumMod val="75000"/>
                  </a:schemeClr>
                </a:solidFill>
              </a:rPr>
              <a:t>$5.00</a:t>
            </a:r>
            <a:r>
              <a:rPr lang="en-US" sz="1900" dirty="0" smtClean="0"/>
              <a:t>) </a:t>
            </a:r>
            <a:r>
              <a:rPr lang="en-US" sz="1900" dirty="0"/>
              <a:t>+ </a:t>
            </a:r>
            <a:r>
              <a:rPr lang="en-US" sz="1900" dirty="0" smtClean="0"/>
              <a:t>(</a:t>
            </a:r>
            <a:r>
              <a:rPr lang="en-US" sz="1900" dirty="0" smtClean="0">
                <a:solidFill>
                  <a:srgbClr val="00B0F0"/>
                </a:solidFill>
              </a:rPr>
              <a:t>$0.00</a:t>
            </a:r>
            <a:r>
              <a:rPr lang="en-US" sz="1900" dirty="0" smtClean="0"/>
              <a:t>) </a:t>
            </a:r>
            <a:r>
              <a:rPr lang="en-US" sz="1900" dirty="0"/>
              <a:t>+ </a:t>
            </a:r>
            <a:r>
              <a:rPr lang="en-US" sz="1900" dirty="0" smtClean="0"/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</a:rPr>
              <a:t>$2.00</a:t>
            </a:r>
            <a:r>
              <a:rPr lang="en-US" sz="1900" dirty="0" smtClean="0"/>
              <a:t>) = </a:t>
            </a:r>
            <a:r>
              <a:rPr lang="en-US" sz="1900" b="1" dirty="0" smtClean="0"/>
              <a:t>$7.00</a:t>
            </a:r>
          </a:p>
          <a:p>
            <a:pPr lvl="1"/>
            <a:endParaRPr lang="en-US" sz="8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en-US" u="sng" dirty="0"/>
              <a:t>Performance Assurance on Day </a:t>
            </a:r>
            <a:r>
              <a:rPr lang="en-US" u="sng" dirty="0" smtClean="0"/>
              <a:t>Y </a:t>
            </a:r>
            <a:r>
              <a:rPr lang="en-US" u="sng" dirty="0"/>
              <a:t>of the </a:t>
            </a:r>
            <a:r>
              <a:rPr lang="en-US" u="sng" dirty="0" smtClean="0"/>
              <a:t>Deal </a:t>
            </a:r>
            <a:r>
              <a:rPr lang="en-US" sz="1300" u="sng" dirty="0" smtClean="0"/>
              <a:t>(Post-Delivery, Post-Payment &amp; within Invalidation Period) </a:t>
            </a:r>
            <a:endParaRPr lang="en-US" u="sng" dirty="0" smtClean="0">
              <a:solidFill>
                <a:srgbClr val="7030A0"/>
              </a:solidFill>
            </a:endParaRPr>
          </a:p>
          <a:p>
            <a:pPr lvl="1"/>
            <a:r>
              <a:rPr lang="en-US" sz="1800" dirty="0"/>
              <a:t>Recall that the calculation excludes Independent Amount </a:t>
            </a:r>
          </a:p>
          <a:p>
            <a:pPr lvl="1"/>
            <a:r>
              <a:rPr lang="en-US" sz="1800" dirty="0"/>
              <a:t>Performance Assurance = (Agreement Exposure) – (Threshold)</a:t>
            </a:r>
          </a:p>
          <a:p>
            <a:pPr lvl="1"/>
            <a:r>
              <a:rPr lang="en-US" sz="1800" dirty="0"/>
              <a:t>Performance Assurance = </a:t>
            </a:r>
            <a:r>
              <a:rPr lang="en-US" sz="1800" dirty="0" smtClean="0"/>
              <a:t>(</a:t>
            </a:r>
            <a:r>
              <a:rPr lang="en-US" sz="1800" b="1" dirty="0" smtClean="0"/>
              <a:t>$7.00</a:t>
            </a:r>
            <a:r>
              <a:rPr lang="en-US" sz="1800" dirty="0"/>
              <a:t>) – ($0.00) = </a:t>
            </a:r>
            <a:r>
              <a:rPr lang="en-US" sz="1800" dirty="0" smtClean="0"/>
              <a:t>$7.00</a:t>
            </a:r>
            <a:endParaRPr lang="en-US" sz="1800" dirty="0"/>
          </a:p>
          <a:p>
            <a:pPr lvl="1"/>
            <a:r>
              <a:rPr lang="en-US" sz="1800" dirty="0" smtClean="0"/>
              <a:t>Since Performance Assurance on Day One = $2.00</a:t>
            </a:r>
            <a:r>
              <a:rPr lang="en-US" sz="1800" dirty="0"/>
              <a:t>, then an additional </a:t>
            </a:r>
            <a:r>
              <a:rPr lang="en-US" sz="1800" dirty="0" smtClean="0"/>
              <a:t>$5.00 </a:t>
            </a:r>
            <a:r>
              <a:rPr lang="en-US" sz="1800" dirty="0"/>
              <a:t>is required to post appropriate Performance Assurance of </a:t>
            </a:r>
            <a:r>
              <a:rPr lang="en-US" sz="1800" dirty="0" smtClean="0"/>
              <a:t>$7.00</a:t>
            </a:r>
            <a:r>
              <a:rPr lang="en-US" sz="1800" dirty="0"/>
              <a:t>.</a:t>
            </a:r>
          </a:p>
          <a:p>
            <a:pPr lvl="1"/>
            <a:endParaRPr lang="en-US" sz="1900" dirty="0"/>
          </a:p>
          <a:p>
            <a:pPr lvl="1"/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64602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944562"/>
          </a:xfrm>
        </p:spPr>
        <p:txBody>
          <a:bodyPr/>
          <a:lstStyle/>
          <a:p>
            <a:r>
              <a:rPr lang="en-US" dirty="0" smtClean="0"/>
              <a:t>Credit Application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14" y="1290399"/>
            <a:ext cx="7643386" cy="526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660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/>
              <a:t>O</a:t>
            </a:r>
            <a:r>
              <a:rPr lang="en-US" sz="3200" dirty="0" smtClean="0"/>
              <a:t>ffer Form </a:t>
            </a:r>
            <a:r>
              <a:rPr lang="en-US" sz="3200" dirty="0"/>
              <a:t>and Project </a:t>
            </a:r>
            <a:r>
              <a:rPr lang="en-US" sz="3200" dirty="0" smtClean="0"/>
              <a:t>Description</a:t>
            </a:r>
            <a:br>
              <a:rPr lang="en-US" sz="3200" dirty="0" smtClean="0"/>
            </a:br>
            <a:r>
              <a:rPr lang="en-US" sz="3200" dirty="0" smtClean="0"/>
              <a:t>Overview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918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SDG&amp;E </a:t>
            </a:r>
            <a:r>
              <a:rPr lang="en-US" dirty="0"/>
              <a:t>Background</a:t>
            </a:r>
          </a:p>
          <a:p>
            <a:r>
              <a:rPr lang="en-US" dirty="0" smtClean="0"/>
              <a:t>SDG&amp;E </a:t>
            </a:r>
            <a:r>
              <a:rPr lang="en-US" dirty="0"/>
              <a:t>Offset RFO Team Introductions</a:t>
            </a:r>
          </a:p>
          <a:p>
            <a:r>
              <a:rPr lang="en-US" dirty="0" smtClean="0"/>
              <a:t>Independent </a:t>
            </a:r>
            <a:r>
              <a:rPr lang="en-US" dirty="0"/>
              <a:t>Evaluator</a:t>
            </a:r>
          </a:p>
          <a:p>
            <a:r>
              <a:rPr lang="en-US" dirty="0" smtClean="0"/>
              <a:t>Supplier </a:t>
            </a:r>
            <a:r>
              <a:rPr lang="en-US" dirty="0"/>
              <a:t>Diversity</a:t>
            </a:r>
          </a:p>
          <a:p>
            <a:r>
              <a:rPr lang="en-US" dirty="0" smtClean="0"/>
              <a:t>SDG&amp;E </a:t>
            </a:r>
            <a:r>
              <a:rPr lang="en-US" dirty="0"/>
              <a:t>Cap &amp; Trade Obligations (C&amp;T Background, Offset Procurement Requirements)</a:t>
            </a:r>
          </a:p>
          <a:p>
            <a:r>
              <a:rPr lang="en-US" dirty="0" smtClean="0"/>
              <a:t>RFO </a:t>
            </a:r>
            <a:r>
              <a:rPr lang="en-US" dirty="0"/>
              <a:t>Timeline Overview</a:t>
            </a:r>
          </a:p>
          <a:p>
            <a:r>
              <a:rPr lang="en-US" dirty="0" smtClean="0"/>
              <a:t>Offset </a:t>
            </a:r>
            <a:r>
              <a:rPr lang="en-US" dirty="0"/>
              <a:t>Master Agreement Overview</a:t>
            </a:r>
          </a:p>
          <a:p>
            <a:r>
              <a:rPr lang="en-US" dirty="0" smtClean="0"/>
              <a:t>Credit </a:t>
            </a:r>
            <a:r>
              <a:rPr lang="en-US" dirty="0"/>
              <a:t>Requirement Overview (Including Agreement Exposure Examples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Offset Confirm</a:t>
            </a:r>
            <a:endParaRPr lang="en-US" dirty="0"/>
          </a:p>
          <a:p>
            <a:r>
              <a:rPr lang="en-US" dirty="0" smtClean="0"/>
              <a:t>Offer </a:t>
            </a:r>
            <a:r>
              <a:rPr lang="en-US" dirty="0"/>
              <a:t>Form </a:t>
            </a:r>
            <a:r>
              <a:rPr lang="en-US" dirty="0" smtClean="0"/>
              <a:t>and Project </a:t>
            </a:r>
            <a:r>
              <a:rPr lang="en-US" dirty="0"/>
              <a:t>Description Form Overview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29758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7620000" cy="792162"/>
          </a:xfrm>
        </p:spPr>
        <p:txBody>
          <a:bodyPr/>
          <a:lstStyle/>
          <a:p>
            <a:r>
              <a:rPr lang="en-US" sz="4000" dirty="0" smtClean="0"/>
              <a:t>Offer Form – Information &amp; Pricing Tabs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724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Provides SDG&amp;E </a:t>
            </a:r>
          </a:p>
          <a:p>
            <a:r>
              <a:rPr lang="en-US" dirty="0" smtClean="0"/>
              <a:t>Offering Company and Project Company Contact Info</a:t>
            </a:r>
          </a:p>
          <a:p>
            <a:r>
              <a:rPr lang="en-US" dirty="0" smtClean="0"/>
              <a:t>CITSS Accounts Info</a:t>
            </a:r>
          </a:p>
          <a:p>
            <a:r>
              <a:rPr lang="en-US" dirty="0"/>
              <a:t>Project </a:t>
            </a:r>
            <a:r>
              <a:rPr lang="en-US" dirty="0" smtClean="0"/>
              <a:t>Names</a:t>
            </a:r>
            <a:endParaRPr lang="en-US" dirty="0"/>
          </a:p>
          <a:p>
            <a:r>
              <a:rPr lang="en-US" dirty="0" smtClean="0"/>
              <a:t>Offer Details:  Vintage Years, Pricing, Delivery Dates, ARBOC </a:t>
            </a:r>
            <a:r>
              <a:rPr lang="en-US" dirty="0"/>
              <a:t>Issuance </a:t>
            </a:r>
            <a:r>
              <a:rPr lang="en-US" dirty="0" smtClean="0"/>
              <a:t>Dates, Verification Dates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Note:  Multiple </a:t>
            </a:r>
            <a:r>
              <a:rPr lang="en-US" dirty="0"/>
              <a:t>Projects </a:t>
            </a:r>
            <a:r>
              <a:rPr lang="en-US" dirty="0" smtClean="0"/>
              <a:t>may require </a:t>
            </a:r>
            <a:r>
              <a:rPr lang="en-US" dirty="0"/>
              <a:t>multiple </a:t>
            </a:r>
            <a:r>
              <a:rPr lang="en-US" dirty="0" smtClean="0"/>
              <a:t>Offer Information Tabs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68126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914400"/>
          </a:xfrm>
        </p:spPr>
        <p:txBody>
          <a:bodyPr/>
          <a:lstStyle/>
          <a:p>
            <a:r>
              <a:rPr lang="en-US" sz="3200" dirty="0" smtClean="0"/>
              <a:t>Offer Form Project Viability Tab </a:t>
            </a:r>
            <a:r>
              <a:rPr lang="en-US" sz="3200" dirty="0"/>
              <a:t>and Project Description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5181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600" dirty="0" smtClean="0"/>
              <a:t>Provides SDG&amp;E Information about:</a:t>
            </a:r>
          </a:p>
          <a:p>
            <a:r>
              <a:rPr lang="en-US" sz="1600" dirty="0" smtClean="0"/>
              <a:t>Management of the Project</a:t>
            </a:r>
          </a:p>
          <a:p>
            <a:r>
              <a:rPr lang="en-US" sz="1600" dirty="0" smtClean="0"/>
              <a:t>Potential Risks associated with the Project</a:t>
            </a:r>
          </a:p>
          <a:p>
            <a:r>
              <a:rPr lang="en-US" sz="1600" dirty="0" smtClean="0"/>
              <a:t>Potential Lawsuits </a:t>
            </a:r>
          </a:p>
          <a:p>
            <a:r>
              <a:rPr lang="en-US" sz="1600" dirty="0" smtClean="0"/>
              <a:t>Project Permits</a:t>
            </a:r>
          </a:p>
          <a:p>
            <a:r>
              <a:rPr lang="en-US" sz="1600" dirty="0" smtClean="0"/>
              <a:t>Environmental impacts of the project</a:t>
            </a:r>
          </a:p>
          <a:p>
            <a:r>
              <a:rPr lang="en-US" sz="1600" dirty="0" smtClean="0"/>
              <a:t>Project Operator Experience and history</a:t>
            </a:r>
          </a:p>
          <a:p>
            <a:r>
              <a:rPr lang="en-US" sz="1600" dirty="0" smtClean="0"/>
              <a:t>Project Verifier Experience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roject verifiers, projects</a:t>
            </a:r>
          </a:p>
          <a:p>
            <a:r>
              <a:rPr lang="en-US" sz="1600" dirty="0" smtClean="0"/>
              <a:t>Offset Project Issuance and Listing information</a:t>
            </a:r>
          </a:p>
          <a:p>
            <a:r>
              <a:rPr lang="en-US" sz="1600" dirty="0"/>
              <a:t>Protocol –Specific Project information</a:t>
            </a:r>
          </a:p>
          <a:p>
            <a:pPr marL="11430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ince the RFO is requiring Vintage 2013 or earlier, any questions related to future projects may be left blank.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endParaRPr lang="en-US" sz="1600" dirty="0" smtClean="0"/>
          </a:p>
          <a:p>
            <a:pPr marL="114300" indent="0">
              <a:buNone/>
            </a:pPr>
            <a:endParaRPr lang="en-US" sz="1600" dirty="0" smtClean="0"/>
          </a:p>
          <a:p>
            <a:pPr marL="114300" indent="0">
              <a:buNone/>
            </a:pPr>
            <a:r>
              <a:rPr lang="en-US" sz="1600" dirty="0" smtClean="0"/>
              <a:t>Note:  Multiple Projects </a:t>
            </a:r>
            <a:r>
              <a:rPr lang="en-US" sz="1600" dirty="0" smtClean="0"/>
              <a:t>may require </a:t>
            </a:r>
            <a:r>
              <a:rPr lang="en-US" sz="1600" dirty="0" smtClean="0"/>
              <a:t>multiple Project Viability </a:t>
            </a:r>
            <a:r>
              <a:rPr lang="en-US" sz="1600" dirty="0"/>
              <a:t>Tabs </a:t>
            </a:r>
            <a:r>
              <a:rPr lang="en-US" sz="1600" dirty="0" smtClean="0"/>
              <a:t> and </a:t>
            </a:r>
            <a:r>
              <a:rPr lang="en-US" sz="1600" dirty="0"/>
              <a:t>Project Description Forms</a:t>
            </a:r>
          </a:p>
          <a:p>
            <a:endParaRPr lang="en-US" sz="1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68109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??Questions</a:t>
            </a:r>
            <a:r>
              <a:rPr lang="en-US" dirty="0" smtClean="0"/>
              <a:t>??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</a:t>
            </a:r>
            <a:r>
              <a:rPr lang="en-US" dirty="0" smtClean="0"/>
              <a:t>uestions should be asked either at the Pre-Bid conference or via email</a:t>
            </a:r>
          </a:p>
          <a:p>
            <a:r>
              <a:rPr lang="en-US" dirty="0" smtClean="0"/>
              <a:t>Subsequent questions </a:t>
            </a:r>
            <a:r>
              <a:rPr lang="en-US" dirty="0"/>
              <a:t>will not be accepted via phone</a:t>
            </a:r>
          </a:p>
          <a:p>
            <a:r>
              <a:rPr lang="en-US" dirty="0" smtClean="0"/>
              <a:t>Question answered at the pre-bid conference will be posted along with their answer on the Offset RFO website</a:t>
            </a:r>
          </a:p>
          <a:p>
            <a:r>
              <a:rPr lang="en-US" dirty="0" smtClean="0"/>
              <a:t>Questions received via email will not be answered via email, but instead will be posted on the RFO website with the answer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7989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620000" cy="2514600"/>
          </a:xfrm>
        </p:spPr>
        <p:txBody>
          <a:bodyPr/>
          <a:lstStyle/>
          <a:p>
            <a:pPr algn="ctr"/>
            <a:r>
              <a:rPr lang="en-US" sz="3200" dirty="0"/>
              <a:t>SDG&amp;E </a:t>
            </a:r>
            <a:r>
              <a:rPr lang="en-US" sz="3200" dirty="0" smtClean="0"/>
              <a:t>Background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(Pat Charles)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457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SDG&amp;E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SDG&amp;E is a regulated public utility that provides energy service to 3.4 million people through </a:t>
            </a:r>
            <a:r>
              <a:rPr lang="en-US" dirty="0" smtClean="0"/>
              <a:t>1.4 million </a:t>
            </a:r>
            <a:r>
              <a:rPr lang="en-US" dirty="0"/>
              <a:t>electric meters and 860,000 natural gas meters in San Diego and southern Orange counties.</a:t>
            </a:r>
          </a:p>
          <a:p>
            <a:r>
              <a:rPr lang="en-US" dirty="0"/>
              <a:t>SDG&amp;E’s service territory spans about 4,100 square miles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part of serving its customers, SDG&amp;E operates multiple generators</a:t>
            </a:r>
            <a:r>
              <a:rPr lang="en-US" dirty="0"/>
              <a:t> </a:t>
            </a:r>
            <a:r>
              <a:rPr lang="en-US" dirty="0" smtClean="0"/>
              <a:t>and imports out of state power for which SDG&amp;E needs to purchase GHG Compliance Instruments</a:t>
            </a:r>
          </a:p>
          <a:p>
            <a:r>
              <a:rPr lang="en-US" dirty="0" smtClean="0"/>
              <a:t>SDG&amp;E would like to purchase offsets to fulfill up to 8% of its compliance obligation.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737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 smtClean="0"/>
              <a:t>SDG&amp;E’s Offset RFO Team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569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the Team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255140"/>
              </p:ext>
            </p:extLst>
          </p:nvPr>
        </p:nvGraphicFramePr>
        <p:xfrm>
          <a:off x="457200" y="1371600"/>
          <a:ext cx="76200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Erica Beal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Manager, Diverse Business Enterprise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Keith Durand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Origination and Portfolio Design, Contract Originator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Abby Snyder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Legal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Remi Raphael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Quantitative Risk &amp; Controls Manager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Judy Delgadillo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Major Markets Credit and Collections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 Garza-Beutz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&amp; Fuel Procurement, GHG Procurement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Ryan Miller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Electric &amp; Fuel Procurement, Trading Manager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Patrick Charles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Origination and Portfolio Design, Origination</a:t>
                      </a:r>
                      <a:r>
                        <a:rPr lang="en-US" baseline="0" dirty="0" smtClean="0"/>
                        <a:t> Analytics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Alan Taylor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Evaluator 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Sedway</a:t>
                      </a:r>
                      <a:r>
                        <a:rPr lang="en-US" dirty="0" smtClean="0"/>
                        <a:t> Consulting 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5915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6962"/>
          </a:xfrm>
        </p:spPr>
        <p:txBody>
          <a:bodyPr/>
          <a:lstStyle/>
          <a:p>
            <a:pPr algn="ctr"/>
            <a:r>
              <a:rPr lang="en-US" sz="3200" dirty="0" smtClean="0"/>
              <a:t>Offset RFO Independent Evaluator</a:t>
            </a:r>
            <a:br>
              <a:rPr lang="en-US" sz="3200" dirty="0" smtClean="0"/>
            </a:br>
            <a:r>
              <a:rPr lang="en-US" sz="3200" dirty="0" smtClean="0"/>
              <a:t>(Alan Taylor)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90480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1143000"/>
          </a:xfrm>
        </p:spPr>
        <p:txBody>
          <a:bodyPr/>
          <a:lstStyle/>
          <a:p>
            <a:r>
              <a:rPr lang="en-US" dirty="0"/>
              <a:t>Independent Evaluator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rot="16200000">
            <a:off x="7132251" y="19888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2013 GHG Offset RFO</a:t>
            </a:r>
            <a:endParaRPr lang="en-US" sz="2400" b="1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533400" y="15240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Sedway </a:t>
            </a:r>
            <a:r>
              <a:rPr lang="en-US" dirty="0"/>
              <a:t>Consulting has been retained as the Independent Evaluator (IE) for this solicitation</a:t>
            </a:r>
          </a:p>
          <a:p>
            <a:r>
              <a:rPr lang="en-US" dirty="0" smtClean="0"/>
              <a:t>Alan Taylor </a:t>
            </a:r>
            <a:r>
              <a:rPr lang="en-US" dirty="0"/>
              <a:t>– </a:t>
            </a:r>
            <a:r>
              <a:rPr lang="en-US" dirty="0" smtClean="0">
                <a:hlinkClick r:id="rId2"/>
              </a:rPr>
              <a:t>Alan.Taylor@sedwayconsulting.com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(303) 581-4172</a:t>
            </a:r>
          </a:p>
          <a:p>
            <a:r>
              <a:rPr lang="en-US" dirty="0" smtClean="0"/>
              <a:t>The </a:t>
            </a:r>
            <a:r>
              <a:rPr lang="en-US" dirty="0"/>
              <a:t>primary roles of the IE  are to:</a:t>
            </a:r>
          </a:p>
          <a:p>
            <a:pPr lvl="1"/>
            <a:r>
              <a:rPr lang="en-US" dirty="0" smtClean="0"/>
              <a:t>Monitor </a:t>
            </a:r>
            <a:r>
              <a:rPr lang="en-US" dirty="0"/>
              <a:t>SDG&amp;E’s solicitation and negotiation process to ensure reasonable and uniform treatment of all potential counterparties</a:t>
            </a:r>
          </a:p>
          <a:p>
            <a:pPr lvl="1"/>
            <a:r>
              <a:rPr lang="en-US" dirty="0" smtClean="0"/>
              <a:t>Monitor </a:t>
            </a:r>
            <a:r>
              <a:rPr lang="en-US" dirty="0"/>
              <a:t>SDG&amp;E’s valuation methodologies and selection processes to ensure reasonable, fair and equal treatment of all offers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IE </a:t>
            </a:r>
            <a:r>
              <a:rPr lang="en-US" dirty="0" smtClean="0"/>
              <a:t>receives all </a:t>
            </a:r>
            <a:r>
              <a:rPr lang="en-US" dirty="0"/>
              <a:t>offer data, </a:t>
            </a:r>
            <a:r>
              <a:rPr lang="en-US" dirty="0" smtClean="0"/>
              <a:t>is invited </a:t>
            </a:r>
            <a:r>
              <a:rPr lang="en-US" dirty="0"/>
              <a:t>to participate in all </a:t>
            </a:r>
            <a:r>
              <a:rPr lang="en-US" dirty="0" smtClean="0"/>
              <a:t>negotiations, </a:t>
            </a:r>
            <a:r>
              <a:rPr lang="en-US" dirty="0"/>
              <a:t>and should be copied on all correspondence between SDG&amp;E and bidders.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9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7022</TotalTime>
  <Words>2037</Words>
  <Application>Microsoft Office PowerPoint</Application>
  <PresentationFormat>On-screen Show (4:3)</PresentationFormat>
  <Paragraphs>360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Adjacency</vt:lpstr>
      <vt:lpstr>2013 Request for Offers GHG Offset Pre-Bid Conference</vt:lpstr>
      <vt:lpstr>Legal Disclaimers:  Anti-Trust &amp; Document Conflict </vt:lpstr>
      <vt:lpstr>Agenda</vt:lpstr>
      <vt:lpstr>SDG&amp;E Background (Pat Charles)</vt:lpstr>
      <vt:lpstr>SDG&amp;E Background</vt:lpstr>
      <vt:lpstr>SDG&amp;E’s Offset RFO Team </vt:lpstr>
      <vt:lpstr>Meet the Team</vt:lpstr>
      <vt:lpstr>Offset RFO Independent Evaluator (Alan Taylor)</vt:lpstr>
      <vt:lpstr>Independent Evaluator </vt:lpstr>
      <vt:lpstr>SDG&amp;E  and  Supplier Diversity (Erica Beal)</vt:lpstr>
      <vt:lpstr>Background Diverse Supplier Initiative</vt:lpstr>
      <vt:lpstr>New GO156 Electric Procurement Reporting Requirements</vt:lpstr>
      <vt:lpstr>Diverse Supplier Certification*</vt:lpstr>
      <vt:lpstr>Supplier Diversity Contact Information</vt:lpstr>
      <vt:lpstr>SDG&amp;E’s Cap &amp; Trade Obligations (Ana Garza-Beutz)</vt:lpstr>
      <vt:lpstr>Cap &amp; Trade Background</vt:lpstr>
      <vt:lpstr>SDG&amp;E Offset Procurement Requirements</vt:lpstr>
      <vt:lpstr>SDG&amp;E is seeking to buy….</vt:lpstr>
      <vt:lpstr>2013 Offset RFO (Pat Charles)</vt:lpstr>
      <vt:lpstr>RFO Timeline</vt:lpstr>
      <vt:lpstr>GHG Agreements Overview (Abby Snyder)</vt:lpstr>
      <vt:lpstr>GHG Agreements</vt:lpstr>
      <vt:lpstr>Credit Requirement Overview Including Agreement Exposure Examples (Remi Raphael and Judy Delgadillo)</vt:lpstr>
      <vt:lpstr>Credit Requirements</vt:lpstr>
      <vt:lpstr>Agreement Exposure and  Performance Assurance</vt:lpstr>
      <vt:lpstr>Agreement Exposure/ Performance Assurance  Example 1</vt:lpstr>
      <vt:lpstr>Agreement Exposure/ Performance Assurance  Example 2</vt:lpstr>
      <vt:lpstr>Credit Application</vt:lpstr>
      <vt:lpstr>Offer Form and Project Description Overview </vt:lpstr>
      <vt:lpstr>Offer Form – Information &amp; Pricing Tabs</vt:lpstr>
      <vt:lpstr>Offer Form Project Viability Tab and Project Description Form</vt:lpstr>
      <vt:lpstr>??Questions?? </vt:lpstr>
    </vt:vector>
  </TitlesOfParts>
  <Company>Sempra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Request for Offers  GHG Offset   Pre-Bid Conference</dc:title>
  <dc:creator>agarzabeutz</dc:creator>
  <cp:lastModifiedBy>agarzabeutz</cp:lastModifiedBy>
  <cp:revision>64</cp:revision>
  <dcterms:created xsi:type="dcterms:W3CDTF">2013-09-19T21:58:30Z</dcterms:created>
  <dcterms:modified xsi:type="dcterms:W3CDTF">2013-09-25T18:39:05Z</dcterms:modified>
</cp:coreProperties>
</file>