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81" r:id="rId5"/>
    <p:sldMasterId id="2147483691" r:id="rId6"/>
  </p:sldMasterIdLst>
  <p:notesMasterIdLst>
    <p:notesMasterId r:id="rId92"/>
  </p:notesMasterIdLst>
  <p:handoutMasterIdLst>
    <p:handoutMasterId r:id="rId93"/>
  </p:handoutMasterIdLst>
  <p:sldIdLst>
    <p:sldId id="694" r:id="rId7"/>
    <p:sldId id="1043" r:id="rId8"/>
    <p:sldId id="818" r:id="rId9"/>
    <p:sldId id="682" r:id="rId10"/>
    <p:sldId id="683" r:id="rId11"/>
    <p:sldId id="684" r:id="rId12"/>
    <p:sldId id="980" r:id="rId13"/>
    <p:sldId id="762" r:id="rId14"/>
    <p:sldId id="943" r:id="rId15"/>
    <p:sldId id="944" r:id="rId16"/>
    <p:sldId id="945" r:id="rId17"/>
    <p:sldId id="940" r:id="rId18"/>
    <p:sldId id="1030" r:id="rId19"/>
    <p:sldId id="1031" r:id="rId20"/>
    <p:sldId id="1032" r:id="rId21"/>
    <p:sldId id="632" r:id="rId22"/>
    <p:sldId id="820" r:id="rId23"/>
    <p:sldId id="689" r:id="rId24"/>
    <p:sldId id="698" r:id="rId25"/>
    <p:sldId id="699" r:id="rId26"/>
    <p:sldId id="716" r:id="rId27"/>
    <p:sldId id="718" r:id="rId28"/>
    <p:sldId id="948" r:id="rId29"/>
    <p:sldId id="949" r:id="rId30"/>
    <p:sldId id="950" r:id="rId31"/>
    <p:sldId id="951" r:id="rId32"/>
    <p:sldId id="952" r:id="rId33"/>
    <p:sldId id="953" r:id="rId34"/>
    <p:sldId id="956" r:id="rId35"/>
    <p:sldId id="957" r:id="rId36"/>
    <p:sldId id="766" r:id="rId37"/>
    <p:sldId id="592" r:id="rId38"/>
    <p:sldId id="743" r:id="rId39"/>
    <p:sldId id="740" r:id="rId40"/>
    <p:sldId id="1038" r:id="rId41"/>
    <p:sldId id="1039" r:id="rId42"/>
    <p:sldId id="1040" r:id="rId43"/>
    <p:sldId id="1041" r:id="rId44"/>
    <p:sldId id="1042" r:id="rId45"/>
    <p:sldId id="1112" r:id="rId46"/>
    <p:sldId id="1111" r:id="rId47"/>
    <p:sldId id="1113" r:id="rId48"/>
    <p:sldId id="981" r:id="rId49"/>
    <p:sldId id="986" r:id="rId50"/>
    <p:sldId id="987" r:id="rId51"/>
    <p:sldId id="1114" r:id="rId52"/>
    <p:sldId id="1008" r:id="rId53"/>
    <p:sldId id="1009" r:id="rId54"/>
    <p:sldId id="958" r:id="rId55"/>
    <p:sldId id="1109" r:id="rId56"/>
    <p:sldId id="1110" r:id="rId57"/>
    <p:sldId id="1101" r:id="rId58"/>
    <p:sldId id="1099" r:id="rId59"/>
    <p:sldId id="1058" r:id="rId60"/>
    <p:sldId id="1046" r:id="rId61"/>
    <p:sldId id="1059" r:id="rId62"/>
    <p:sldId id="1060" r:id="rId63"/>
    <p:sldId id="1061" r:id="rId64"/>
    <p:sldId id="1062" r:id="rId65"/>
    <p:sldId id="1063" r:id="rId66"/>
    <p:sldId id="1064" r:id="rId67"/>
    <p:sldId id="1065" r:id="rId68"/>
    <p:sldId id="1066" r:id="rId69"/>
    <p:sldId id="1067" r:id="rId70"/>
    <p:sldId id="1068" r:id="rId71"/>
    <p:sldId id="1069" r:id="rId72"/>
    <p:sldId id="1071" r:id="rId73"/>
    <p:sldId id="1072" r:id="rId74"/>
    <p:sldId id="1073" r:id="rId75"/>
    <p:sldId id="1074" r:id="rId76"/>
    <p:sldId id="1075" r:id="rId77"/>
    <p:sldId id="1076" r:id="rId78"/>
    <p:sldId id="1078" r:id="rId79"/>
    <p:sldId id="1079" r:id="rId80"/>
    <p:sldId id="1082" r:id="rId81"/>
    <p:sldId id="1083" r:id="rId82"/>
    <p:sldId id="1084" r:id="rId83"/>
    <p:sldId id="1085" r:id="rId84"/>
    <p:sldId id="1086" r:id="rId85"/>
    <p:sldId id="1087" r:id="rId86"/>
    <p:sldId id="1088" r:id="rId87"/>
    <p:sldId id="1089" r:id="rId88"/>
    <p:sldId id="1090" r:id="rId89"/>
    <p:sldId id="1091" r:id="rId90"/>
    <p:sldId id="1092" r:id="rId9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Bierman@semprautilities.com" initials="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2222"/>
    <a:srgbClr val="44931D"/>
    <a:srgbClr val="3D841A"/>
    <a:srgbClr val="58BD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47" autoAdjust="0"/>
    <p:restoredTop sz="92328" autoAdjust="0"/>
  </p:normalViewPr>
  <p:slideViewPr>
    <p:cSldViewPr>
      <p:cViewPr varScale="1">
        <p:scale>
          <a:sx n="73" d="100"/>
          <a:sy n="73" d="100"/>
        </p:scale>
        <p:origin x="1920" y="7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664"/>
    </p:cViewPr>
  </p:sorterViewPr>
  <p:notesViewPr>
    <p:cSldViewPr>
      <p:cViewPr varScale="1">
        <p:scale>
          <a:sx n="52" d="100"/>
          <a:sy n="52" d="100"/>
        </p:scale>
        <p:origin x="-1866"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slide" Target="slides/slide49.xml"/><Relationship Id="rId63" Type="http://schemas.openxmlformats.org/officeDocument/2006/relationships/slide" Target="slides/slide57.xml"/><Relationship Id="rId68" Type="http://schemas.openxmlformats.org/officeDocument/2006/relationships/slide" Target="slides/slide62.xml"/><Relationship Id="rId76" Type="http://schemas.openxmlformats.org/officeDocument/2006/relationships/slide" Target="slides/slide70.xml"/><Relationship Id="rId84" Type="http://schemas.openxmlformats.org/officeDocument/2006/relationships/slide" Target="slides/slide78.xml"/><Relationship Id="rId89" Type="http://schemas.openxmlformats.org/officeDocument/2006/relationships/slide" Target="slides/slide83.xml"/><Relationship Id="rId97" Type="http://schemas.openxmlformats.org/officeDocument/2006/relationships/theme" Target="theme/theme1.xml"/><Relationship Id="rId7" Type="http://schemas.openxmlformats.org/officeDocument/2006/relationships/slide" Target="slides/slide1.xml"/><Relationship Id="rId71" Type="http://schemas.openxmlformats.org/officeDocument/2006/relationships/slide" Target="slides/slide65.xml"/><Relationship Id="rId9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74" Type="http://schemas.openxmlformats.org/officeDocument/2006/relationships/slide" Target="slides/slide68.xml"/><Relationship Id="rId79" Type="http://schemas.openxmlformats.org/officeDocument/2006/relationships/slide" Target="slides/slide73.xml"/><Relationship Id="rId87" Type="http://schemas.openxmlformats.org/officeDocument/2006/relationships/slide" Target="slides/slide81.xml"/><Relationship Id="rId5" Type="http://schemas.openxmlformats.org/officeDocument/2006/relationships/slideMaster" Target="slideMasters/slideMaster2.xml"/><Relationship Id="rId61" Type="http://schemas.openxmlformats.org/officeDocument/2006/relationships/slide" Target="slides/slide55.xml"/><Relationship Id="rId82" Type="http://schemas.openxmlformats.org/officeDocument/2006/relationships/slide" Target="slides/slide76.xml"/><Relationship Id="rId90" Type="http://schemas.openxmlformats.org/officeDocument/2006/relationships/slide" Target="slides/slide84.xml"/><Relationship Id="rId95" Type="http://schemas.openxmlformats.org/officeDocument/2006/relationships/presProps" Target="presProps.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slide" Target="slides/slide63.xml"/><Relationship Id="rId77" Type="http://schemas.openxmlformats.org/officeDocument/2006/relationships/slide" Target="slides/slide71.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slide" Target="slides/slide66.xml"/><Relationship Id="rId80" Type="http://schemas.openxmlformats.org/officeDocument/2006/relationships/slide" Target="slides/slide74.xml"/><Relationship Id="rId85" Type="http://schemas.openxmlformats.org/officeDocument/2006/relationships/slide" Target="slides/slide79.xml"/><Relationship Id="rId93" Type="http://schemas.openxmlformats.org/officeDocument/2006/relationships/handoutMaster" Target="handoutMasters/handoutMaster1.xml"/><Relationship Id="rId98"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slide" Target="slides/slide6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slide" Target="slides/slide64.xml"/><Relationship Id="rId75" Type="http://schemas.openxmlformats.org/officeDocument/2006/relationships/slide" Target="slides/slide69.xml"/><Relationship Id="rId83" Type="http://schemas.openxmlformats.org/officeDocument/2006/relationships/slide" Target="slides/slide77.xml"/><Relationship Id="rId88" Type="http://schemas.openxmlformats.org/officeDocument/2006/relationships/slide" Target="slides/slide82.xml"/><Relationship Id="rId91" Type="http://schemas.openxmlformats.org/officeDocument/2006/relationships/slide" Target="slides/slide85.xml"/><Relationship Id="rId9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73" Type="http://schemas.openxmlformats.org/officeDocument/2006/relationships/slide" Target="slides/slide67.xml"/><Relationship Id="rId78" Type="http://schemas.openxmlformats.org/officeDocument/2006/relationships/slide" Target="slides/slide72.xml"/><Relationship Id="rId81" Type="http://schemas.openxmlformats.org/officeDocument/2006/relationships/slide" Target="slides/slide75.xml"/><Relationship Id="rId86" Type="http://schemas.openxmlformats.org/officeDocument/2006/relationships/slide" Target="slides/slide80.xml"/><Relationship Id="rId9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D2FB435-B8C8-4D06-8EF9-510B9BEB12DB}" type="doc">
      <dgm:prSet loTypeId="urn:microsoft.com/office/officeart/2005/8/layout/equation1" loCatId="relationship" qsTypeId="urn:microsoft.com/office/officeart/2005/8/quickstyle/3d1" qsCatId="3D" csTypeId="urn:microsoft.com/office/officeart/2005/8/colors/colorful1" csCatId="colorful" phldr="1"/>
      <dgm:spPr/>
    </dgm:pt>
    <dgm:pt modelId="{04EE2B46-1C8A-4AA7-AFB0-029AA4938933}">
      <dgm:prSet phldrT="[Text]"/>
      <dgm:spPr/>
      <dgm:t>
        <a:bodyPr/>
        <a:lstStyle/>
        <a:p>
          <a:r>
            <a:rPr lang="en-US" dirty="0">
              <a:solidFill>
                <a:srgbClr val="000000"/>
              </a:solidFill>
            </a:rPr>
            <a:t>Benefits</a:t>
          </a:r>
        </a:p>
      </dgm:t>
    </dgm:pt>
    <dgm:pt modelId="{2200BB97-D270-4E20-B33A-287D4E5956E4}" type="parTrans" cxnId="{DE475FC5-9191-4B5C-B883-7A49332CD6C3}">
      <dgm:prSet/>
      <dgm:spPr/>
      <dgm:t>
        <a:bodyPr/>
        <a:lstStyle/>
        <a:p>
          <a:endParaRPr lang="en-US">
            <a:solidFill>
              <a:srgbClr val="000000"/>
            </a:solidFill>
          </a:endParaRPr>
        </a:p>
      </dgm:t>
    </dgm:pt>
    <dgm:pt modelId="{0481389C-6510-4D8F-9812-06E651DAC5AC}" type="sibTrans" cxnId="{DE475FC5-9191-4B5C-B883-7A49332CD6C3}">
      <dgm:prSet/>
      <dgm:spPr/>
      <dgm:t>
        <a:bodyPr/>
        <a:lstStyle/>
        <a:p>
          <a:endParaRPr lang="en-US" dirty="0">
            <a:solidFill>
              <a:srgbClr val="000000"/>
            </a:solidFill>
          </a:endParaRPr>
        </a:p>
      </dgm:t>
    </dgm:pt>
    <dgm:pt modelId="{F1BCD534-358E-4B41-BEC6-C5D42CC1AE3E}">
      <dgm:prSet phldrT="[Text]"/>
      <dgm:spPr/>
      <dgm:t>
        <a:bodyPr/>
        <a:lstStyle/>
        <a:p>
          <a:r>
            <a:rPr lang="en-US" dirty="0">
              <a:solidFill>
                <a:srgbClr val="000000"/>
              </a:solidFill>
            </a:rPr>
            <a:t>Costs</a:t>
          </a:r>
        </a:p>
      </dgm:t>
    </dgm:pt>
    <dgm:pt modelId="{C59D0A15-4EEA-4E58-9F45-6809FC066BAA}" type="parTrans" cxnId="{1DFC7E6E-C88E-4120-A78B-E81515AFEF61}">
      <dgm:prSet/>
      <dgm:spPr/>
      <dgm:t>
        <a:bodyPr/>
        <a:lstStyle/>
        <a:p>
          <a:endParaRPr lang="en-US">
            <a:solidFill>
              <a:srgbClr val="000000"/>
            </a:solidFill>
          </a:endParaRPr>
        </a:p>
      </dgm:t>
    </dgm:pt>
    <dgm:pt modelId="{44AF9503-32B3-4A51-BF8F-A9AC23F2D17C}" type="sibTrans" cxnId="{1DFC7E6E-C88E-4120-A78B-E81515AFEF61}">
      <dgm:prSet/>
      <dgm:spPr/>
      <dgm:t>
        <a:bodyPr/>
        <a:lstStyle/>
        <a:p>
          <a:endParaRPr lang="en-US" dirty="0">
            <a:solidFill>
              <a:srgbClr val="000000"/>
            </a:solidFill>
          </a:endParaRPr>
        </a:p>
      </dgm:t>
    </dgm:pt>
    <dgm:pt modelId="{04DDFD8D-6DB2-4FDA-9AB7-B9BC0C326F0B}">
      <dgm:prSet phldrT="[Text]"/>
      <dgm:spPr/>
      <dgm:t>
        <a:bodyPr/>
        <a:lstStyle/>
        <a:p>
          <a:r>
            <a:rPr lang="en-US" dirty="0">
              <a:solidFill>
                <a:srgbClr val="000000"/>
              </a:solidFill>
            </a:rPr>
            <a:t>Net Market Value</a:t>
          </a:r>
        </a:p>
      </dgm:t>
    </dgm:pt>
    <dgm:pt modelId="{A7649F09-C076-412A-AF22-F0D97C9325FD}" type="parTrans" cxnId="{2830AC93-CA07-4E82-8970-42F3A6DC76A1}">
      <dgm:prSet/>
      <dgm:spPr/>
      <dgm:t>
        <a:bodyPr/>
        <a:lstStyle/>
        <a:p>
          <a:endParaRPr lang="en-US">
            <a:solidFill>
              <a:srgbClr val="000000"/>
            </a:solidFill>
          </a:endParaRPr>
        </a:p>
      </dgm:t>
    </dgm:pt>
    <dgm:pt modelId="{6CB48742-988A-4CC6-9155-7E4CFB9A7CC4}" type="sibTrans" cxnId="{2830AC93-CA07-4E82-8970-42F3A6DC76A1}">
      <dgm:prSet/>
      <dgm:spPr/>
      <dgm:t>
        <a:bodyPr/>
        <a:lstStyle/>
        <a:p>
          <a:endParaRPr lang="en-US">
            <a:solidFill>
              <a:srgbClr val="000000"/>
            </a:solidFill>
          </a:endParaRPr>
        </a:p>
      </dgm:t>
    </dgm:pt>
    <dgm:pt modelId="{C3F01578-DAC7-4D8F-AC0F-1688084E4A2A}" type="pres">
      <dgm:prSet presAssocID="{DD2FB435-B8C8-4D06-8EF9-510B9BEB12DB}" presName="linearFlow" presStyleCnt="0">
        <dgm:presLayoutVars>
          <dgm:dir/>
          <dgm:resizeHandles val="exact"/>
        </dgm:presLayoutVars>
      </dgm:prSet>
      <dgm:spPr/>
    </dgm:pt>
    <dgm:pt modelId="{78631754-4019-48E0-B6DE-560128063A53}" type="pres">
      <dgm:prSet presAssocID="{04EE2B46-1C8A-4AA7-AFB0-029AA4938933}" presName="node" presStyleLbl="node1" presStyleIdx="0" presStyleCnt="3">
        <dgm:presLayoutVars>
          <dgm:bulletEnabled val="1"/>
        </dgm:presLayoutVars>
      </dgm:prSet>
      <dgm:spPr/>
    </dgm:pt>
    <dgm:pt modelId="{9255B6F6-5E04-4336-A2E8-99707AD3C9AE}" type="pres">
      <dgm:prSet presAssocID="{0481389C-6510-4D8F-9812-06E651DAC5AC}" presName="spacerL" presStyleCnt="0"/>
      <dgm:spPr/>
    </dgm:pt>
    <dgm:pt modelId="{9EC29871-D2B3-4AB2-AA9A-DE03975AA028}" type="pres">
      <dgm:prSet presAssocID="{0481389C-6510-4D8F-9812-06E651DAC5AC}" presName="sibTrans" presStyleLbl="sibTrans2D1" presStyleIdx="0" presStyleCnt="2"/>
      <dgm:spPr>
        <a:prstGeom prst="mathMinus">
          <a:avLst/>
        </a:prstGeom>
      </dgm:spPr>
    </dgm:pt>
    <dgm:pt modelId="{24059781-CC4F-4FE1-9576-CA41A42E726E}" type="pres">
      <dgm:prSet presAssocID="{0481389C-6510-4D8F-9812-06E651DAC5AC}" presName="spacerR" presStyleCnt="0"/>
      <dgm:spPr/>
    </dgm:pt>
    <dgm:pt modelId="{008FEA5A-5FEF-47B2-A2BD-4B815A520E77}" type="pres">
      <dgm:prSet presAssocID="{F1BCD534-358E-4B41-BEC6-C5D42CC1AE3E}" presName="node" presStyleLbl="node1" presStyleIdx="1" presStyleCnt="3">
        <dgm:presLayoutVars>
          <dgm:bulletEnabled val="1"/>
        </dgm:presLayoutVars>
      </dgm:prSet>
      <dgm:spPr/>
    </dgm:pt>
    <dgm:pt modelId="{431B9A94-A4E7-48F0-9A07-955FA16BED0F}" type="pres">
      <dgm:prSet presAssocID="{44AF9503-32B3-4A51-BF8F-A9AC23F2D17C}" presName="spacerL" presStyleCnt="0"/>
      <dgm:spPr/>
    </dgm:pt>
    <dgm:pt modelId="{8CAE3CE1-A2A2-4E23-8F30-1FF97DE1A6B6}" type="pres">
      <dgm:prSet presAssocID="{44AF9503-32B3-4A51-BF8F-A9AC23F2D17C}" presName="sibTrans" presStyleLbl="sibTrans2D1" presStyleIdx="1" presStyleCnt="2"/>
      <dgm:spPr/>
    </dgm:pt>
    <dgm:pt modelId="{6832A2A6-D3CA-41ED-B743-3E0AE65CF412}" type="pres">
      <dgm:prSet presAssocID="{44AF9503-32B3-4A51-BF8F-A9AC23F2D17C}" presName="spacerR" presStyleCnt="0"/>
      <dgm:spPr/>
    </dgm:pt>
    <dgm:pt modelId="{C761C04A-DCC8-45E3-A5C8-E8A892032060}" type="pres">
      <dgm:prSet presAssocID="{04DDFD8D-6DB2-4FDA-9AB7-B9BC0C326F0B}" presName="node" presStyleLbl="node1" presStyleIdx="2" presStyleCnt="3">
        <dgm:presLayoutVars>
          <dgm:bulletEnabled val="1"/>
        </dgm:presLayoutVars>
      </dgm:prSet>
      <dgm:spPr/>
    </dgm:pt>
  </dgm:ptLst>
  <dgm:cxnLst>
    <dgm:cxn modelId="{0D6A0F93-37F1-418A-BDC5-4C1BBA4E9D69}" type="presOf" srcId="{04DDFD8D-6DB2-4FDA-9AB7-B9BC0C326F0B}" destId="{C761C04A-DCC8-45E3-A5C8-E8A892032060}" srcOrd="0" destOrd="0" presId="urn:microsoft.com/office/officeart/2005/8/layout/equation1"/>
    <dgm:cxn modelId="{654CE673-C726-4DCC-BDE9-F2E882893F8B}" type="presOf" srcId="{44AF9503-32B3-4A51-BF8F-A9AC23F2D17C}" destId="{8CAE3CE1-A2A2-4E23-8F30-1FF97DE1A6B6}" srcOrd="0" destOrd="0" presId="urn:microsoft.com/office/officeart/2005/8/layout/equation1"/>
    <dgm:cxn modelId="{BC8DFCA9-110D-40C9-A744-6F10B94F472A}" type="presOf" srcId="{0481389C-6510-4D8F-9812-06E651DAC5AC}" destId="{9EC29871-D2B3-4AB2-AA9A-DE03975AA028}" srcOrd="0" destOrd="0" presId="urn:microsoft.com/office/officeart/2005/8/layout/equation1"/>
    <dgm:cxn modelId="{2830AC93-CA07-4E82-8970-42F3A6DC76A1}" srcId="{DD2FB435-B8C8-4D06-8EF9-510B9BEB12DB}" destId="{04DDFD8D-6DB2-4FDA-9AB7-B9BC0C326F0B}" srcOrd="2" destOrd="0" parTransId="{A7649F09-C076-412A-AF22-F0D97C9325FD}" sibTransId="{6CB48742-988A-4CC6-9155-7E4CFB9A7CC4}"/>
    <dgm:cxn modelId="{DE475FC5-9191-4B5C-B883-7A49332CD6C3}" srcId="{DD2FB435-B8C8-4D06-8EF9-510B9BEB12DB}" destId="{04EE2B46-1C8A-4AA7-AFB0-029AA4938933}" srcOrd="0" destOrd="0" parTransId="{2200BB97-D270-4E20-B33A-287D4E5956E4}" sibTransId="{0481389C-6510-4D8F-9812-06E651DAC5AC}"/>
    <dgm:cxn modelId="{A950829C-3F19-4F55-B00E-7C981C695D54}" type="presOf" srcId="{04EE2B46-1C8A-4AA7-AFB0-029AA4938933}" destId="{78631754-4019-48E0-B6DE-560128063A53}" srcOrd="0" destOrd="0" presId="urn:microsoft.com/office/officeart/2005/8/layout/equation1"/>
    <dgm:cxn modelId="{5FB2C987-75D5-4588-A789-8F8D49B6861C}" type="presOf" srcId="{DD2FB435-B8C8-4D06-8EF9-510B9BEB12DB}" destId="{C3F01578-DAC7-4D8F-AC0F-1688084E4A2A}" srcOrd="0" destOrd="0" presId="urn:microsoft.com/office/officeart/2005/8/layout/equation1"/>
    <dgm:cxn modelId="{1DFC7E6E-C88E-4120-A78B-E81515AFEF61}" srcId="{DD2FB435-B8C8-4D06-8EF9-510B9BEB12DB}" destId="{F1BCD534-358E-4B41-BEC6-C5D42CC1AE3E}" srcOrd="1" destOrd="0" parTransId="{C59D0A15-4EEA-4E58-9F45-6809FC066BAA}" sibTransId="{44AF9503-32B3-4A51-BF8F-A9AC23F2D17C}"/>
    <dgm:cxn modelId="{09007802-6B22-4282-90D8-F0EE072DAAD1}" type="presOf" srcId="{F1BCD534-358E-4B41-BEC6-C5D42CC1AE3E}" destId="{008FEA5A-5FEF-47B2-A2BD-4B815A520E77}" srcOrd="0" destOrd="0" presId="urn:microsoft.com/office/officeart/2005/8/layout/equation1"/>
    <dgm:cxn modelId="{519B4D9F-C656-4D7D-8BE7-97558C932C59}" type="presParOf" srcId="{C3F01578-DAC7-4D8F-AC0F-1688084E4A2A}" destId="{78631754-4019-48E0-B6DE-560128063A53}" srcOrd="0" destOrd="0" presId="urn:microsoft.com/office/officeart/2005/8/layout/equation1"/>
    <dgm:cxn modelId="{77337EC9-F8B3-41C6-8AE7-77FBE1C7CBF8}" type="presParOf" srcId="{C3F01578-DAC7-4D8F-AC0F-1688084E4A2A}" destId="{9255B6F6-5E04-4336-A2E8-99707AD3C9AE}" srcOrd="1" destOrd="0" presId="urn:microsoft.com/office/officeart/2005/8/layout/equation1"/>
    <dgm:cxn modelId="{0A71F091-8C8A-4FFA-BDAA-05DC31EBDED8}" type="presParOf" srcId="{C3F01578-DAC7-4D8F-AC0F-1688084E4A2A}" destId="{9EC29871-D2B3-4AB2-AA9A-DE03975AA028}" srcOrd="2" destOrd="0" presId="urn:microsoft.com/office/officeart/2005/8/layout/equation1"/>
    <dgm:cxn modelId="{C2B41CC4-794F-4B53-8937-6A1E5ED79AD9}" type="presParOf" srcId="{C3F01578-DAC7-4D8F-AC0F-1688084E4A2A}" destId="{24059781-CC4F-4FE1-9576-CA41A42E726E}" srcOrd="3" destOrd="0" presId="urn:microsoft.com/office/officeart/2005/8/layout/equation1"/>
    <dgm:cxn modelId="{1C46BEDF-7C15-4522-816C-01FF3F403B3D}" type="presParOf" srcId="{C3F01578-DAC7-4D8F-AC0F-1688084E4A2A}" destId="{008FEA5A-5FEF-47B2-A2BD-4B815A520E77}" srcOrd="4" destOrd="0" presId="urn:microsoft.com/office/officeart/2005/8/layout/equation1"/>
    <dgm:cxn modelId="{04520546-387F-4617-9BAD-3338CDC0F8E7}" type="presParOf" srcId="{C3F01578-DAC7-4D8F-AC0F-1688084E4A2A}" destId="{431B9A94-A4E7-48F0-9A07-955FA16BED0F}" srcOrd="5" destOrd="0" presId="urn:microsoft.com/office/officeart/2005/8/layout/equation1"/>
    <dgm:cxn modelId="{7B320C60-9F16-447D-8501-1E9A2E572B06}" type="presParOf" srcId="{C3F01578-DAC7-4D8F-AC0F-1688084E4A2A}" destId="{8CAE3CE1-A2A2-4E23-8F30-1FF97DE1A6B6}" srcOrd="6" destOrd="0" presId="urn:microsoft.com/office/officeart/2005/8/layout/equation1"/>
    <dgm:cxn modelId="{4A15F254-463F-4063-B162-CDBAEE18EE10}" type="presParOf" srcId="{C3F01578-DAC7-4D8F-AC0F-1688084E4A2A}" destId="{6832A2A6-D3CA-41ED-B743-3E0AE65CF412}" srcOrd="7" destOrd="0" presId="urn:microsoft.com/office/officeart/2005/8/layout/equation1"/>
    <dgm:cxn modelId="{0F4E357B-C714-4FB4-856A-D1C6C674F78E}" type="presParOf" srcId="{C3F01578-DAC7-4D8F-AC0F-1688084E4A2A}" destId="{C761C04A-DCC8-45E3-A5C8-E8A892032060}"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3" qsCatId="simple" csTypeId="urn:microsoft.com/office/officeart/2005/8/colors/accent2_2" csCatId="accent2" phldr="1"/>
      <dgm:spPr/>
      <dgm:t>
        <a:bodyPr/>
        <a:lstStyle/>
        <a:p>
          <a:endParaRPr lang="en-US"/>
        </a:p>
      </dgm:t>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23BD</a:t>
          </a:r>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10BD</a:t>
          </a:r>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10BD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dgm:t>
        <a:bodyPr/>
        <a:lstStyle/>
        <a:p>
          <a:r>
            <a:rPr lang="en-US" sz="1050" dirty="0">
              <a:latin typeface="Futura Std Book"/>
            </a:rPr>
            <a:t>Interconnection Request Submitted only during </a:t>
          </a:r>
          <a:br>
            <a:rPr lang="en-US" sz="1050" dirty="0">
              <a:latin typeface="Futura Std Book"/>
            </a:rPr>
          </a:br>
          <a:r>
            <a:rPr lang="en-US" sz="1050" b="1" dirty="0">
              <a:latin typeface="Futura Std Book"/>
            </a:rPr>
            <a:t>Apr </a:t>
          </a:r>
          <a:r>
            <a:rPr lang="en-US" sz="1050" dirty="0">
              <a:latin typeface="Futura Std Book"/>
            </a:rPr>
            <a:t>or </a:t>
          </a:r>
          <a:r>
            <a:rPr lang="en-US" sz="1050" b="1" dirty="0">
              <a:latin typeface="Futura Std Book"/>
            </a:rPr>
            <a:t>Oct 15 – Nov 15</a:t>
          </a: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dirty="0">
              <a:latin typeface="Futura Std Book"/>
            </a:rPr>
            <a:t>Interconnection Request </a:t>
          </a:r>
          <a:br>
            <a:rPr lang="en-US" sz="1000" dirty="0">
              <a:latin typeface="Futura Std Book"/>
            </a:rPr>
          </a:br>
          <a:r>
            <a:rPr lang="en-US" sz="1000" dirty="0">
              <a:latin typeface="Futura Std Book"/>
            </a:rPr>
            <a:t>Deemed Complete</a:t>
          </a:r>
          <a:br>
            <a:rPr lang="en-US" sz="1000" dirty="0">
              <a:latin typeface="Futura Std Book"/>
            </a:rPr>
          </a:br>
          <a:r>
            <a:rPr lang="en-US" sz="1000" dirty="0">
              <a:latin typeface="Futura Std Book"/>
              <a:sym typeface="Wingdings"/>
            </a:rPr>
            <a:t> Study fee</a:t>
          </a:r>
          <a:br>
            <a:rPr lang="en-US" sz="1000" dirty="0">
              <a:latin typeface="Futura Std Book"/>
              <a:sym typeface="Wingdings"/>
            </a:rPr>
          </a:br>
          <a:r>
            <a:rPr lang="en-US" sz="1000" dirty="0">
              <a:latin typeface="Futura Std Book"/>
              <a:sym typeface="Wingdings"/>
            </a:rPr>
            <a:t>   - $</a:t>
          </a:r>
          <a:r>
            <a:rPr lang="en-US" sz="1000" dirty="0">
              <a:latin typeface="Futura Std Book"/>
            </a:rPr>
            <a:t>50,000 + $1000/MW </a:t>
          </a:r>
          <a:br>
            <a:rPr lang="en-US" sz="1000" dirty="0">
              <a:latin typeface="Futura Std Book"/>
              <a:sym typeface="Wingdings"/>
            </a:rPr>
          </a:br>
          <a:endParaRPr lang="en-US" sz="1000" b="1"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1000" dirty="0">
              <a:latin typeface="Futura Std Book"/>
            </a:rPr>
            <a:t>SDG&amp;E schedules </a:t>
          </a:r>
          <a:br>
            <a:rPr lang="en-US" sz="1000" dirty="0">
              <a:latin typeface="Futura Std Book"/>
            </a:rPr>
          </a:br>
          <a:r>
            <a:rPr lang="en-US" sz="1000" dirty="0">
              <a:latin typeface="Futura Std Book"/>
            </a:rPr>
            <a:t>Scoping Meeting</a:t>
          </a:r>
          <a:endParaRPr lang="en-US" sz="1000" b="1" dirty="0">
            <a:solidFill>
              <a:srgbClr val="FF0000"/>
            </a:solidFill>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E5EB83D6-D009-49E7-BC8D-DB776FCF89DE}">
      <dgm:prSe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200 CD</a:t>
          </a:r>
        </a:p>
      </dgm:t>
    </dgm:pt>
    <dgm:pt modelId="{32B0F904-3115-4D9A-8C45-E49F5BA989F3}" type="parTrans" cxnId="{DB52838B-7E7A-41C3-9AA0-3D7A8179EE62}">
      <dgm:prSet/>
      <dgm:spPr/>
      <dgm:t>
        <a:bodyPr/>
        <a:lstStyle/>
        <a:p>
          <a:endParaRPr lang="en-US"/>
        </a:p>
      </dgm:t>
    </dgm:pt>
    <dgm:pt modelId="{365BBD30-30F8-494F-A235-95F81D0A2604}" type="sibTrans" cxnId="{DB52838B-7E7A-41C3-9AA0-3D7A8179EE62}">
      <dgm:prSet/>
      <dgm:spPr/>
      <dgm:t>
        <a:bodyPr/>
        <a:lstStyle/>
        <a:p>
          <a:endParaRPr lang="en-US"/>
        </a:p>
      </dgm:t>
    </dgm:pt>
    <dgm:pt modelId="{2FC9DC02-79D1-44E3-919C-41D0B86A5A03}">
      <dgm:prSet custT="1"/>
      <dgm:spPr/>
      <dgm:t>
        <a:bodyPr anchor="b"/>
        <a:lstStyle/>
        <a:p>
          <a:pPr algn="l"/>
          <a:r>
            <a:rPr lang="en-US" sz="1000" i="0" dirty="0">
              <a:latin typeface="Futura Std Book"/>
            </a:rPr>
            <a:t>Pass Elec Independence Test: </a:t>
          </a:r>
          <a:r>
            <a:rPr lang="en-US" sz="1000" dirty="0">
              <a:latin typeface="Futura Std Book"/>
            </a:rPr>
            <a:t>SDG&amp;E Conducts</a:t>
          </a:r>
          <a:br>
            <a:rPr lang="en-US" sz="1000" dirty="0">
              <a:latin typeface="Futura Std Book"/>
            </a:rPr>
          </a:br>
          <a:r>
            <a:rPr lang="en-US" sz="1000" dirty="0">
              <a:latin typeface="Futura Std Book"/>
            </a:rPr>
            <a:t> </a:t>
          </a:r>
          <a:r>
            <a:rPr lang="en-US" sz="1000" i="1" dirty="0">
              <a:latin typeface="Futura Std Book"/>
            </a:rPr>
            <a:t>Interconnection Study Phase I </a:t>
          </a:r>
        </a:p>
      </dgm:t>
    </dgm:pt>
    <dgm:pt modelId="{4B1F1A53-9622-464B-A416-6557CC0ADBE0}" type="parTrans" cxnId="{8C7403F2-E928-47FC-B4CC-EF9176F853C0}">
      <dgm:prSet/>
      <dgm:spPr/>
      <dgm:t>
        <a:bodyPr/>
        <a:lstStyle/>
        <a:p>
          <a:endParaRPr lang="en-US"/>
        </a:p>
      </dgm:t>
    </dgm:pt>
    <dgm:pt modelId="{7925DC3D-EC9F-48A2-8C32-B2BDA6F313AE}" type="sibTrans" cxnId="{8C7403F2-E928-47FC-B4CC-EF9176F853C0}">
      <dgm:prSet/>
      <dgm:spPr/>
      <dgm:t>
        <a:bodyPr/>
        <a:lstStyle/>
        <a:p>
          <a:endParaRPr lang="en-US"/>
        </a:p>
      </dgm:t>
    </dgm:pt>
    <dgm:pt modelId="{29ECF008-45DB-4A43-AEF6-5E5CA1675AD8}">
      <dgm:prSet custT="1"/>
      <dgm:spPr>
        <a:solidFill>
          <a:srgbClr val="0070C0"/>
        </a:solidFill>
      </dgm:spPr>
      <dgm:t>
        <a:bodyPr/>
        <a:lstStyle/>
        <a:p>
          <a:r>
            <a:rPr lang="en-US" sz="1200" b="1" dirty="0"/>
            <a:t>205 CD</a:t>
          </a:r>
        </a:p>
      </dgm:t>
    </dgm:pt>
    <dgm:pt modelId="{B7F31255-1E35-4EF8-8EB9-7B23577FFA67}" type="parTrans" cxnId="{D4381DAF-AAB0-4312-AAA2-AF6AE414A4E5}">
      <dgm:prSet/>
      <dgm:spPr/>
      <dgm:t>
        <a:bodyPr/>
        <a:lstStyle/>
        <a:p>
          <a:endParaRPr lang="en-US"/>
        </a:p>
      </dgm:t>
    </dgm:pt>
    <dgm:pt modelId="{A944F2F1-CAF6-4A93-95AC-12A981A4D90F}" type="sibTrans" cxnId="{D4381DAF-AAB0-4312-AAA2-AF6AE414A4E5}">
      <dgm:prSet/>
      <dgm:spPr/>
      <dgm:t>
        <a:bodyPr/>
        <a:lstStyle/>
        <a:p>
          <a:endParaRPr lang="en-US"/>
        </a:p>
      </dgm:t>
    </dgm:pt>
    <dgm:pt modelId="{B006136A-0742-47F2-B6E6-EED4F81CC06F}">
      <dgm:prSet custT="1"/>
      <dgm:spPr/>
      <dgm:t>
        <a:bodyPr/>
        <a:lstStyle/>
        <a:p>
          <a:r>
            <a:rPr lang="en-US" sz="1000" dirty="0">
              <a:latin typeface="Futura Std Book"/>
            </a:rPr>
            <a:t>SDG&amp;E Conducts </a:t>
          </a:r>
          <a:br>
            <a:rPr lang="en-US" sz="1000" dirty="0">
              <a:latin typeface="Futura Std Book"/>
            </a:rPr>
          </a:br>
          <a:r>
            <a:rPr lang="en-US" sz="1000" i="1" dirty="0">
              <a:latin typeface="Futura Std Book"/>
            </a:rPr>
            <a:t>Interconnection Study Phase II</a:t>
          </a:r>
        </a:p>
      </dgm:t>
    </dgm:pt>
    <dgm:pt modelId="{1BCE42FA-390A-48A8-8128-8BF874D1AA02}" type="parTrans" cxnId="{47F724F9-A715-47BA-BAD5-0ED2B4FC76D0}">
      <dgm:prSet/>
      <dgm:spPr/>
      <dgm:t>
        <a:bodyPr/>
        <a:lstStyle/>
        <a:p>
          <a:endParaRPr lang="en-US"/>
        </a:p>
      </dgm:t>
    </dgm:pt>
    <dgm:pt modelId="{398665C2-130E-4E93-8554-7FE62C2CB380}" type="sibTrans" cxnId="{47F724F9-A715-47BA-BAD5-0ED2B4FC76D0}">
      <dgm:prSet/>
      <dgm:spPr/>
      <dgm:t>
        <a:bodyPr/>
        <a:lstStyle/>
        <a:p>
          <a:endParaRPr lang="en-US"/>
        </a:p>
      </dgm:t>
    </dgm:pt>
    <dgm:pt modelId="{D7D13D22-DE99-40BA-A9C0-B4926B4EE29D}">
      <dgm:prSet custT="1"/>
      <dgm:spPr>
        <a:noFill/>
      </dgm:spPr>
      <dgm:t>
        <a:bodyPr/>
        <a:lstStyle/>
        <a:p>
          <a:endParaRPr lang="en-US" sz="1100" b="1" dirty="0">
            <a:solidFill>
              <a:srgbClr val="FF0000"/>
            </a:solidFill>
          </a:endParaRPr>
        </a:p>
      </dgm:t>
    </dgm:pt>
    <dgm:pt modelId="{B5F1D37F-5A1D-41AD-83F6-C7C7FCD50906}" type="parTrans" cxnId="{9E754D69-EE42-43DD-A4B9-2761831D02E3}">
      <dgm:prSet/>
      <dgm:spPr/>
      <dgm:t>
        <a:bodyPr/>
        <a:lstStyle/>
        <a:p>
          <a:endParaRPr lang="en-US"/>
        </a:p>
      </dgm:t>
    </dgm:pt>
    <dgm:pt modelId="{73EE691B-43FB-4D8E-9297-487BA0373ED7}" type="sibTrans" cxnId="{9E754D69-EE42-43DD-A4B9-2761831D02E3}">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5" custLinFactNeighborX="0" custLinFactNeighborY="3231">
        <dgm:presLayoutVars>
          <dgm:chMax val="1"/>
          <dgm:bulletEnabled val="1"/>
        </dgm:presLayoutVars>
      </dgm:prSet>
      <dgm:spPr/>
    </dgm:pt>
    <dgm:pt modelId="{C416F74B-B3EF-4447-A6C7-6AC09E83F94F}" type="pres">
      <dgm:prSet presAssocID="{DB510743-D239-4283-A59C-CFDB84C4826F}" presName="descendantText" presStyleLbl="alignAcc1" presStyleIdx="0" presStyleCnt="5" custScaleY="112280" custLinFactNeighborX="565" custLinFactNeighborY="4970">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5" custLinFactNeighborY="-9200">
        <dgm:presLayoutVars>
          <dgm:chMax val="1"/>
          <dgm:bulletEnabled val="1"/>
        </dgm:presLayoutVars>
      </dgm:prSet>
      <dgm:spPr/>
    </dgm:pt>
    <dgm:pt modelId="{1DE8080E-546C-4130-951B-120E48060A11}" type="pres">
      <dgm:prSet presAssocID="{CD737E33-E548-4AAB-AAB3-FEF0B75B5A45}" presName="descendantText" presStyleLbl="alignAcc1" presStyleIdx="1" presStyleCnt="5" custScaleY="145204" custLinFactNeighborX="565" custLinFactNeighborY="2815">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5" custLinFactNeighborX="0" custLinFactNeighborY="5894">
        <dgm:presLayoutVars>
          <dgm:chMax val="1"/>
          <dgm:bulletEnabled val="1"/>
        </dgm:presLayoutVars>
      </dgm:prSet>
      <dgm:spPr/>
    </dgm:pt>
    <dgm:pt modelId="{163F092B-B3EA-4A2D-87C6-1234A0108938}" type="pres">
      <dgm:prSet presAssocID="{9F1A9F98-0662-4173-8235-1E1A1335C773}" presName="descendantText" presStyleLbl="alignAcc1" presStyleIdx="2" presStyleCnt="5" custScaleY="96059" custLinFactNeighborX="0" custLinFactNeighborY="21185">
        <dgm:presLayoutVars>
          <dgm:bulletEnabled val="1"/>
        </dgm:presLayoutVars>
      </dgm:prSet>
      <dgm:spPr/>
    </dgm:pt>
    <dgm:pt modelId="{B4D969D4-059A-4851-B703-8C475EC26039}" type="pres">
      <dgm:prSet presAssocID="{19AC18B8-91D9-4ABB-A691-47C5DBFA1056}" presName="sp" presStyleCnt="0"/>
      <dgm:spPr/>
    </dgm:pt>
    <dgm:pt modelId="{3937CD5E-9F89-420C-8626-DB1512DB6017}" type="pres">
      <dgm:prSet presAssocID="{E5EB83D6-D009-49E7-BC8D-DB776FCF89DE}" presName="composite" presStyleCnt="0"/>
      <dgm:spPr/>
    </dgm:pt>
    <dgm:pt modelId="{65FE5BDF-9C6D-4514-B74E-0B779ACD3A73}" type="pres">
      <dgm:prSet presAssocID="{E5EB83D6-D009-49E7-BC8D-DB776FCF89DE}" presName="parentText" presStyleLbl="alignNode1" presStyleIdx="3" presStyleCnt="5" custLinFactNeighborX="1064" custLinFactNeighborY="1007">
        <dgm:presLayoutVars>
          <dgm:chMax val="1"/>
          <dgm:bulletEnabled val="1"/>
        </dgm:presLayoutVars>
      </dgm:prSet>
      <dgm:spPr/>
    </dgm:pt>
    <dgm:pt modelId="{83F2D059-1541-4FF2-951C-79A6B5C099D0}" type="pres">
      <dgm:prSet presAssocID="{E5EB83D6-D009-49E7-BC8D-DB776FCF89DE}" presName="descendantText" presStyleLbl="alignAcc1" presStyleIdx="3" presStyleCnt="5" custScaleY="128954" custLinFactNeighborX="1609" custLinFactNeighborY="17609">
        <dgm:presLayoutVars>
          <dgm:bulletEnabled val="1"/>
        </dgm:presLayoutVars>
      </dgm:prSet>
      <dgm:spPr/>
    </dgm:pt>
    <dgm:pt modelId="{214C55F0-9B01-43D1-BD11-BCB4CF7E0A44}" type="pres">
      <dgm:prSet presAssocID="{365BBD30-30F8-494F-A235-95F81D0A2604}" presName="sp" presStyleCnt="0"/>
      <dgm:spPr/>
    </dgm:pt>
    <dgm:pt modelId="{33917C88-66E4-46C7-99BC-BDE74EC75A2D}" type="pres">
      <dgm:prSet presAssocID="{29ECF008-45DB-4A43-AEF6-5E5CA1675AD8}" presName="composite" presStyleCnt="0"/>
      <dgm:spPr/>
    </dgm:pt>
    <dgm:pt modelId="{2842DC19-6B92-484E-9E1C-C423830B94F9}" type="pres">
      <dgm:prSet presAssocID="{29ECF008-45DB-4A43-AEF6-5E5CA1675AD8}" presName="parentText" presStyleLbl="alignNode1" presStyleIdx="4" presStyleCnt="5">
        <dgm:presLayoutVars>
          <dgm:chMax val="1"/>
          <dgm:bulletEnabled val="1"/>
        </dgm:presLayoutVars>
      </dgm:prSet>
      <dgm:spPr/>
    </dgm:pt>
    <dgm:pt modelId="{47BE8B88-06BC-4DC0-868C-11923AF3BD77}" type="pres">
      <dgm:prSet presAssocID="{29ECF008-45DB-4A43-AEF6-5E5CA1675AD8}" presName="descendantText" presStyleLbl="alignAcc1" presStyleIdx="4" presStyleCnt="5" custScaleY="133089" custLinFactNeighborX="0" custLinFactNeighborY="20846">
        <dgm:presLayoutVars>
          <dgm:bulletEnabled val="1"/>
        </dgm:presLayoutVars>
      </dgm:prSet>
      <dgm:spPr/>
    </dgm:pt>
  </dgm:ptLst>
  <dgm:cxnLst>
    <dgm:cxn modelId="{22AE405C-416D-4DD6-AD04-99F4960CB0AD}" type="presOf" srcId="{DB510743-D239-4283-A59C-CFDB84C4826F}" destId="{C9BA420E-8100-4AB4-87CE-C5E64764BB8B}" srcOrd="0" destOrd="0" presId="urn:microsoft.com/office/officeart/2005/8/layout/chevron2"/>
    <dgm:cxn modelId="{DB52838B-7E7A-41C3-9AA0-3D7A8179EE62}" srcId="{E1BB4E6A-A154-4793-9173-4D74B307386A}" destId="{E5EB83D6-D009-49E7-BC8D-DB776FCF89DE}" srcOrd="3" destOrd="0" parTransId="{32B0F904-3115-4D9A-8C45-E49F5BA989F3}" sibTransId="{365BBD30-30F8-494F-A235-95F81D0A2604}"/>
    <dgm:cxn modelId="{0EAA4201-011F-4F6F-A97B-C31F04405FB7}" type="presOf" srcId="{E5EB83D6-D009-49E7-BC8D-DB776FCF89DE}" destId="{65FE5BDF-9C6D-4514-B74E-0B779ACD3A73}" srcOrd="0" destOrd="0" presId="urn:microsoft.com/office/officeart/2005/8/layout/chevron2"/>
    <dgm:cxn modelId="{8C7403F2-E928-47FC-B4CC-EF9176F853C0}" srcId="{E5EB83D6-D009-49E7-BC8D-DB776FCF89DE}" destId="{2FC9DC02-79D1-44E3-919C-41D0B86A5A03}" srcOrd="0" destOrd="0" parTransId="{4B1F1A53-9622-464B-A416-6557CC0ADBE0}" sibTransId="{7925DC3D-EC9F-48A2-8C32-B2BDA6F313AE}"/>
    <dgm:cxn modelId="{80AF7D70-526C-4CB0-991D-15D10D84E961}" srcId="{DB510743-D239-4283-A59C-CFDB84C4826F}" destId="{510B924E-7747-430C-8390-280794613599}" srcOrd="0" destOrd="0" parTransId="{997A62AC-A00F-4251-81BC-598D7ED924D3}" sibTransId="{72930BA9-8ECA-4A37-B699-651FCEF9B2B5}"/>
    <dgm:cxn modelId="{C5FDF827-EAF4-4A22-BD31-119F70559697}" type="presOf" srcId="{29ECF008-45DB-4A43-AEF6-5E5CA1675AD8}" destId="{2842DC19-6B92-484E-9E1C-C423830B94F9}" srcOrd="0" destOrd="0" presId="urn:microsoft.com/office/officeart/2005/8/layout/chevron2"/>
    <dgm:cxn modelId="{9E754D69-EE42-43DD-A4B9-2761831D02E3}" srcId="{CD737E33-E548-4AAB-AAB3-FEF0B75B5A45}" destId="{D7D13D22-DE99-40BA-A9C0-B4926B4EE29D}" srcOrd="0" destOrd="0" parTransId="{B5F1D37F-5A1D-41AD-83F6-C7C7FCD50906}" sibTransId="{73EE691B-43FB-4D8E-9297-487BA0373ED7}"/>
    <dgm:cxn modelId="{811C56F9-EF22-40E3-A3A2-75E291E14EED}" type="presOf" srcId="{FF5329D9-0435-4444-9378-86DD74014E61}" destId="{1DE8080E-546C-4130-951B-120E48060A11}" srcOrd="0" destOrd="1" presId="urn:microsoft.com/office/officeart/2005/8/layout/chevron2"/>
    <dgm:cxn modelId="{D5F5BAD3-4241-40EA-8E57-F69A40E27B7E}" srcId="{E1BB4E6A-A154-4793-9173-4D74B307386A}" destId="{DB510743-D239-4283-A59C-CFDB84C4826F}" srcOrd="0" destOrd="0" parTransId="{EA276BCF-BD64-43A9-954C-50FE4C7FC27A}" sibTransId="{FF53C91F-D511-4A4C-89FA-BDD7B814B338}"/>
    <dgm:cxn modelId="{D4381DAF-AAB0-4312-AAA2-AF6AE414A4E5}" srcId="{E1BB4E6A-A154-4793-9173-4D74B307386A}" destId="{29ECF008-45DB-4A43-AEF6-5E5CA1675AD8}" srcOrd="4" destOrd="0" parTransId="{B7F31255-1E35-4EF8-8EB9-7B23577FFA67}" sibTransId="{A944F2F1-CAF6-4A93-95AC-12A981A4D90F}"/>
    <dgm:cxn modelId="{B3C4CC84-DA2A-449C-862D-2DB43B9A0675}" type="presOf" srcId="{D7D13D22-DE99-40BA-A9C0-B4926B4EE29D}" destId="{1DE8080E-546C-4130-951B-120E48060A11}" srcOrd="0" destOrd="0" presId="urn:microsoft.com/office/officeart/2005/8/layout/chevron2"/>
    <dgm:cxn modelId="{F9F136FF-7304-4154-8980-D56F594DF525}" type="presOf" srcId="{CD737E33-E548-4AAB-AAB3-FEF0B75B5A45}" destId="{8C87D1B1-237C-4890-96F1-1AF0C5C7AC82}" srcOrd="0" destOrd="0" presId="urn:microsoft.com/office/officeart/2005/8/layout/chevron2"/>
    <dgm:cxn modelId="{9FA601A1-33A1-444D-BA4C-2348C81BB8AB}" type="presOf" srcId="{9F1A9F98-0662-4173-8235-1E1A1335C773}" destId="{01393C15-5A5A-487D-9973-8B5CF3C037FA}" srcOrd="0" destOrd="0" presId="urn:microsoft.com/office/officeart/2005/8/layout/chevron2"/>
    <dgm:cxn modelId="{9C6B3DEE-A69D-4C6B-8746-57F3326D6DA1}" srcId="{9F1A9F98-0662-4173-8235-1E1A1335C773}" destId="{7A77CA32-1272-4FE3-8D05-B45981F4FF47}" srcOrd="0" destOrd="0" parTransId="{50B2B857-585F-4FAC-819D-C1EEB280CC9A}" sibTransId="{C9D3BE08-3BDF-4569-BBEE-AAEBC760D88A}"/>
    <dgm:cxn modelId="{5D7EDF70-A772-4E4A-AFC4-6A63FF37CBA9}" type="presOf" srcId="{E1BB4E6A-A154-4793-9173-4D74B307386A}" destId="{551CF95B-3909-427F-BAB8-701DF154BD33}" srcOrd="0" destOrd="0" presId="urn:microsoft.com/office/officeart/2005/8/layout/chevron2"/>
    <dgm:cxn modelId="{05EABD47-B172-4B2A-89F3-619C92BB9CBE}" srcId="{E1BB4E6A-A154-4793-9173-4D74B307386A}" destId="{CD737E33-E548-4AAB-AAB3-FEF0B75B5A45}" srcOrd="1" destOrd="0" parTransId="{83AF3AE8-997B-47E7-9819-0C98F635DA9A}" sibTransId="{1EDC7E8D-FD34-44B8-AEC2-625286E37A19}"/>
    <dgm:cxn modelId="{F6F72A69-25D9-44A1-9D89-6DA0FEE71483}" type="presOf" srcId="{B006136A-0742-47F2-B6E6-EED4F81CC06F}" destId="{47BE8B88-06BC-4DC0-868C-11923AF3BD77}" srcOrd="0" destOrd="0" presId="urn:microsoft.com/office/officeart/2005/8/layout/chevron2"/>
    <dgm:cxn modelId="{752D6B0E-A4ED-40E9-AE8C-2670FAFAF72A}" type="presOf" srcId="{510B924E-7747-430C-8390-280794613599}" destId="{C416F74B-B3EF-4447-A6C7-6AC09E83F94F}" srcOrd="0" destOrd="0" presId="urn:microsoft.com/office/officeart/2005/8/layout/chevron2"/>
    <dgm:cxn modelId="{CF622177-BD18-4C7A-89E7-4D4A9CE55484}" srcId="{CD737E33-E548-4AAB-AAB3-FEF0B75B5A45}" destId="{FF5329D9-0435-4444-9378-86DD74014E61}" srcOrd="1" destOrd="0" parTransId="{7217D066-43C8-481A-B11E-39487704CD8F}" sibTransId="{57E07035-AECA-4CA4-8297-DD91502325C4}"/>
    <dgm:cxn modelId="{65110C71-E10F-4BF2-A4B2-6338D8C29356}" srcId="{E1BB4E6A-A154-4793-9173-4D74B307386A}" destId="{9F1A9F98-0662-4173-8235-1E1A1335C773}" srcOrd="2" destOrd="0" parTransId="{E83A9A32-D1B9-4ED2-8743-EBA108C9E759}" sibTransId="{19AC18B8-91D9-4ABB-A691-47C5DBFA1056}"/>
    <dgm:cxn modelId="{47F724F9-A715-47BA-BAD5-0ED2B4FC76D0}" srcId="{29ECF008-45DB-4A43-AEF6-5E5CA1675AD8}" destId="{B006136A-0742-47F2-B6E6-EED4F81CC06F}" srcOrd="0" destOrd="0" parTransId="{1BCE42FA-390A-48A8-8128-8BF874D1AA02}" sibTransId="{398665C2-130E-4E93-8554-7FE62C2CB380}"/>
    <dgm:cxn modelId="{B1FFC5B9-82AA-4A3D-B28F-B4E668718472}" type="presOf" srcId="{7A77CA32-1272-4FE3-8D05-B45981F4FF47}" destId="{163F092B-B3EA-4A2D-87C6-1234A0108938}" srcOrd="0" destOrd="0" presId="urn:microsoft.com/office/officeart/2005/8/layout/chevron2"/>
    <dgm:cxn modelId="{997050CC-1E1E-4AAB-ADD1-60F71074E2D1}" type="presOf" srcId="{2FC9DC02-79D1-44E3-919C-41D0B86A5A03}" destId="{83F2D059-1541-4FF2-951C-79A6B5C099D0}" srcOrd="0" destOrd="0" presId="urn:microsoft.com/office/officeart/2005/8/layout/chevron2"/>
    <dgm:cxn modelId="{99E3F68B-AFCE-4354-A235-B16105B662F4}" type="presParOf" srcId="{551CF95B-3909-427F-BAB8-701DF154BD33}" destId="{DC4AE4C4-95CF-407B-9564-0A455DBC83DE}" srcOrd="0" destOrd="0" presId="urn:microsoft.com/office/officeart/2005/8/layout/chevron2"/>
    <dgm:cxn modelId="{4FF3A4D5-2E3F-49C0-9565-67D822CE207C}" type="presParOf" srcId="{DC4AE4C4-95CF-407B-9564-0A455DBC83DE}" destId="{C9BA420E-8100-4AB4-87CE-C5E64764BB8B}" srcOrd="0" destOrd="0" presId="urn:microsoft.com/office/officeart/2005/8/layout/chevron2"/>
    <dgm:cxn modelId="{8A8C05C6-8763-482C-BB4C-020DC9B86056}" type="presParOf" srcId="{DC4AE4C4-95CF-407B-9564-0A455DBC83DE}" destId="{C416F74B-B3EF-4447-A6C7-6AC09E83F94F}" srcOrd="1" destOrd="0" presId="urn:microsoft.com/office/officeart/2005/8/layout/chevron2"/>
    <dgm:cxn modelId="{2ED9D819-3BE9-4A7E-80A2-E77EB2FC9758}" type="presParOf" srcId="{551CF95B-3909-427F-BAB8-701DF154BD33}" destId="{D1AE2C7D-0239-460A-B239-3B14A0981FC8}" srcOrd="1" destOrd="0" presId="urn:microsoft.com/office/officeart/2005/8/layout/chevron2"/>
    <dgm:cxn modelId="{74830463-40F9-4DE6-9B64-5FBBD21587F2}" type="presParOf" srcId="{551CF95B-3909-427F-BAB8-701DF154BD33}" destId="{C87212B2-6A4E-4530-847F-EF5DE2BFD459}" srcOrd="2" destOrd="0" presId="urn:microsoft.com/office/officeart/2005/8/layout/chevron2"/>
    <dgm:cxn modelId="{3B3E1DA0-3A14-4C19-A89F-788A7D48A063}" type="presParOf" srcId="{C87212B2-6A4E-4530-847F-EF5DE2BFD459}" destId="{8C87D1B1-237C-4890-96F1-1AF0C5C7AC82}" srcOrd="0" destOrd="0" presId="urn:microsoft.com/office/officeart/2005/8/layout/chevron2"/>
    <dgm:cxn modelId="{3B34440C-213C-4D4A-BF89-00D9BD6DC57D}" type="presParOf" srcId="{C87212B2-6A4E-4530-847F-EF5DE2BFD459}" destId="{1DE8080E-546C-4130-951B-120E48060A11}" srcOrd="1" destOrd="0" presId="urn:microsoft.com/office/officeart/2005/8/layout/chevron2"/>
    <dgm:cxn modelId="{A390AEE3-6BEC-440D-9CDB-087188C72C25}" type="presParOf" srcId="{551CF95B-3909-427F-BAB8-701DF154BD33}" destId="{753B1BF8-D52F-4328-B6D6-60C5C298F680}" srcOrd="3" destOrd="0" presId="urn:microsoft.com/office/officeart/2005/8/layout/chevron2"/>
    <dgm:cxn modelId="{E8E6CD03-9BB9-4721-95F4-DCE01C015C0F}" type="presParOf" srcId="{551CF95B-3909-427F-BAB8-701DF154BD33}" destId="{FCCC707E-49AB-4FF4-B971-D8AFA7EA632C}" srcOrd="4" destOrd="0" presId="urn:microsoft.com/office/officeart/2005/8/layout/chevron2"/>
    <dgm:cxn modelId="{0D95C50B-54B8-40F2-86BC-1A423A0BB84D}" type="presParOf" srcId="{FCCC707E-49AB-4FF4-B971-D8AFA7EA632C}" destId="{01393C15-5A5A-487D-9973-8B5CF3C037FA}" srcOrd="0" destOrd="0" presId="urn:microsoft.com/office/officeart/2005/8/layout/chevron2"/>
    <dgm:cxn modelId="{C4D8E9D1-798E-4087-AE2F-247B58453CE5}" type="presParOf" srcId="{FCCC707E-49AB-4FF4-B971-D8AFA7EA632C}" destId="{163F092B-B3EA-4A2D-87C6-1234A0108938}" srcOrd="1" destOrd="0" presId="urn:microsoft.com/office/officeart/2005/8/layout/chevron2"/>
    <dgm:cxn modelId="{1D817843-4831-4E46-B14B-DCCA47DB72DF}" type="presParOf" srcId="{551CF95B-3909-427F-BAB8-701DF154BD33}" destId="{B4D969D4-059A-4851-B703-8C475EC26039}" srcOrd="5" destOrd="0" presId="urn:microsoft.com/office/officeart/2005/8/layout/chevron2"/>
    <dgm:cxn modelId="{9D9C62E1-9C78-459A-90DA-737FE5AF7827}" type="presParOf" srcId="{551CF95B-3909-427F-BAB8-701DF154BD33}" destId="{3937CD5E-9F89-420C-8626-DB1512DB6017}" srcOrd="6" destOrd="0" presId="urn:microsoft.com/office/officeart/2005/8/layout/chevron2"/>
    <dgm:cxn modelId="{1780A1D0-5B7F-4557-8342-58AA59BC4524}" type="presParOf" srcId="{3937CD5E-9F89-420C-8626-DB1512DB6017}" destId="{65FE5BDF-9C6D-4514-B74E-0B779ACD3A73}" srcOrd="0" destOrd="0" presId="urn:microsoft.com/office/officeart/2005/8/layout/chevron2"/>
    <dgm:cxn modelId="{B520F5EF-1062-422F-8EA5-79BEC6CD04AF}" type="presParOf" srcId="{3937CD5E-9F89-420C-8626-DB1512DB6017}" destId="{83F2D059-1541-4FF2-951C-79A6B5C099D0}" srcOrd="1" destOrd="0" presId="urn:microsoft.com/office/officeart/2005/8/layout/chevron2"/>
    <dgm:cxn modelId="{5BDFD172-70F5-4C51-88E2-1D654245EB1B}" type="presParOf" srcId="{551CF95B-3909-427F-BAB8-701DF154BD33}" destId="{214C55F0-9B01-43D1-BD11-BCB4CF7E0A44}" srcOrd="7" destOrd="0" presId="urn:microsoft.com/office/officeart/2005/8/layout/chevron2"/>
    <dgm:cxn modelId="{B528D7E2-FA6F-47F8-8709-6E654776F6A0}" type="presParOf" srcId="{551CF95B-3909-427F-BAB8-701DF154BD33}" destId="{33917C88-66E4-46C7-99BC-BDE74EC75A2D}" srcOrd="8" destOrd="0" presId="urn:microsoft.com/office/officeart/2005/8/layout/chevron2"/>
    <dgm:cxn modelId="{87C44AEA-A812-4943-ADF3-6CA199DE806A}" type="presParOf" srcId="{33917C88-66E4-46C7-99BC-BDE74EC75A2D}" destId="{2842DC19-6B92-484E-9E1C-C423830B94F9}" srcOrd="0" destOrd="0" presId="urn:microsoft.com/office/officeart/2005/8/layout/chevron2"/>
    <dgm:cxn modelId="{47E9B60E-50E9-47D2-85CE-90168C539580}" type="presParOf" srcId="{33917C88-66E4-46C7-99BC-BDE74EC75A2D}" destId="{47BE8B88-06BC-4DC0-868C-11923AF3BD7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1" qsCatId="simple" csTypeId="urn:microsoft.com/office/officeart/2005/8/colors/accent2_2" csCatId="accent2" phldr="1"/>
      <dgm:spPr/>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endParaRPr lang="en-US" sz="1200" b="1" dirty="0"/>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15BD</a:t>
          </a:r>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30BD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a:noFill/>
      </dgm:spPr>
      <dgm:t>
        <a:bodyPr/>
        <a:lstStyle/>
        <a:p>
          <a:r>
            <a:rPr lang="en-US" sz="1000" dirty="0">
              <a:latin typeface="Futura Std Book"/>
            </a:rPr>
            <a:t>Interconnection Request Deemed Complete</a:t>
          </a:r>
          <a:br>
            <a:rPr lang="en-US" sz="1000" dirty="0">
              <a:latin typeface="Futura Std Book"/>
            </a:rPr>
          </a:br>
          <a:r>
            <a:rPr lang="en-US" sz="1000" dirty="0">
              <a:latin typeface="Futura Std Book"/>
              <a:sym typeface="Wingdings"/>
            </a:rPr>
            <a:t> </a:t>
          </a:r>
          <a:r>
            <a:rPr lang="en-US" sz="1000" dirty="0">
              <a:effectLst/>
              <a:latin typeface="Futura Std Book"/>
              <a:ea typeface="Calibri"/>
            </a:rPr>
            <a:t>$500 processing fee</a:t>
          </a:r>
          <a:br>
            <a:rPr lang="en-US" sz="1000" dirty="0">
              <a:effectLst/>
              <a:latin typeface="Futura Std Book"/>
              <a:ea typeface="Calibri"/>
            </a:rPr>
          </a:br>
          <a:r>
            <a:rPr lang="en-US" sz="1000" dirty="0">
              <a:effectLst/>
              <a:latin typeface="Futura Std Book"/>
              <a:ea typeface="Calibri"/>
              <a:sym typeface="Wingdings"/>
            </a:rPr>
            <a:t> </a:t>
          </a:r>
          <a:r>
            <a:rPr lang="en-US" sz="1000" dirty="0">
              <a:effectLst/>
              <a:latin typeface="Futura Std Book"/>
              <a:ea typeface="Calibri"/>
            </a:rPr>
            <a:t>$1000 study deposit </a:t>
          </a:r>
          <a:endParaRPr lang="en-US" sz="1000" dirty="0">
            <a:latin typeface="Futura Std Book"/>
          </a:endParaRP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i="0" dirty="0">
              <a:latin typeface="Futura Std Book"/>
            </a:rPr>
            <a:t>SDG&amp;E Conducts </a:t>
          </a:r>
          <a:r>
            <a:rPr lang="en-US" sz="1000" i="1" dirty="0">
              <a:latin typeface="Futura Std Book"/>
            </a:rPr>
            <a:t>Initial Review</a:t>
          </a:r>
          <a:endParaRPr lang="en-US" sz="1000" b="1" i="1"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1000" i="0" dirty="0">
              <a:latin typeface="Futura Std Book"/>
            </a:rPr>
            <a:t>If required, </a:t>
          </a:r>
          <a:br>
            <a:rPr lang="en-US" sz="1000" i="0" dirty="0">
              <a:latin typeface="Futura Std Book"/>
            </a:rPr>
          </a:br>
          <a:r>
            <a:rPr lang="en-US" sz="1000" i="0" dirty="0">
              <a:latin typeface="Futura Std Book"/>
            </a:rPr>
            <a:t>SDG&amp;E Conducts </a:t>
          </a:r>
          <a:br>
            <a:rPr lang="en-US" sz="1000" i="0" dirty="0">
              <a:latin typeface="Futura Std Book"/>
            </a:rPr>
          </a:br>
          <a:r>
            <a:rPr lang="en-US" sz="1000" i="1" dirty="0">
              <a:latin typeface="Futura Std Book"/>
            </a:rPr>
            <a:t>Supplemental Review</a:t>
          </a:r>
          <a:endParaRPr lang="en-US" sz="1000" b="1" i="0" dirty="0">
            <a:solidFill>
              <a:srgbClr val="FF0000"/>
            </a:solidFill>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F9968738-0E78-4193-8B68-D1E305AF35CC}">
      <dgm:prSet/>
      <dgm:spPr>
        <a:noFill/>
      </dgm:spPr>
      <dgm:t>
        <a:bodyPr/>
        <a:lstStyle/>
        <a:p>
          <a:endParaRPr lang="en-US" sz="900" b="1" i="0" dirty="0">
            <a:solidFill>
              <a:srgbClr val="FF0000"/>
            </a:solidFill>
          </a:endParaRPr>
        </a:p>
      </dgm:t>
    </dgm:pt>
    <dgm:pt modelId="{11442ED1-BA27-405F-A5AC-9F7A9D739C5A}" type="sibTrans" cxnId="{19DA8D82-067F-4C9E-B203-5FDD854630A9}">
      <dgm:prSet/>
      <dgm:spPr/>
      <dgm:t>
        <a:bodyPr/>
        <a:lstStyle/>
        <a:p>
          <a:endParaRPr lang="en-US"/>
        </a:p>
      </dgm:t>
    </dgm:pt>
    <dgm:pt modelId="{65C516F6-A084-4E83-BB15-CC58EAAC918F}" type="parTrans" cxnId="{19DA8D82-067F-4C9E-B203-5FDD854630A9}">
      <dgm:prSet/>
      <dgm:spPr/>
      <dgm:t>
        <a:bodyPr/>
        <a:lstStyle/>
        <a:p>
          <a:endParaRPr lang="en-US"/>
        </a:p>
      </dgm:t>
    </dgm:pt>
    <dgm:pt modelId="{A3C61BC2-0A0F-4885-B6D3-84E39EEFA0EF}">
      <dgm:prSet custT="1"/>
      <dgm:spPr>
        <a:noFill/>
      </dgm:spPr>
      <dgm:t>
        <a:bodyPr/>
        <a:lstStyle/>
        <a:p>
          <a:r>
            <a:rPr lang="en-US" sz="1000" i="0" dirty="0">
              <a:latin typeface="Futura Std Book"/>
              <a:sym typeface="Wingdings"/>
            </a:rPr>
            <a:t>Actual cost</a:t>
          </a:r>
          <a:endParaRPr lang="en-US" sz="1000" b="1" i="0" dirty="0">
            <a:solidFill>
              <a:srgbClr val="FF0000"/>
            </a:solidFill>
            <a:latin typeface="Futura Std Book"/>
          </a:endParaRPr>
        </a:p>
      </dgm:t>
    </dgm:pt>
    <dgm:pt modelId="{4CD04895-7F2A-42DB-B956-AE58B87DE04C}" type="parTrans" cxnId="{EB3496EF-C630-47EB-A8F5-8BAEE0182590}">
      <dgm:prSet/>
      <dgm:spPr/>
      <dgm:t>
        <a:bodyPr/>
        <a:lstStyle/>
        <a:p>
          <a:endParaRPr lang="en-US"/>
        </a:p>
      </dgm:t>
    </dgm:pt>
    <dgm:pt modelId="{402C8AC6-5AE9-4DEA-AC1A-552FE5611A50}" type="sibTrans" cxnId="{EB3496EF-C630-47EB-A8F5-8BAEE0182590}">
      <dgm:prSet/>
      <dgm:spPr/>
      <dgm:t>
        <a:bodyPr/>
        <a:lstStyle/>
        <a:p>
          <a:endParaRPr lang="en-US"/>
        </a:p>
      </dgm:t>
    </dgm:pt>
    <dgm:pt modelId="{A7F048D7-66E9-43A3-B2AA-31B468B62752}">
      <dgm:prSet custT="1"/>
      <dgm:spPr>
        <a:noFill/>
      </dgm:spPr>
      <dgm:t>
        <a:bodyPr/>
        <a:lstStyle/>
        <a:p>
          <a:r>
            <a:rPr lang="en-US" sz="1000" i="0" dirty="0">
              <a:latin typeface="Futura Std Book"/>
            </a:rPr>
            <a:t>Estimated deposit</a:t>
          </a:r>
          <a:endParaRPr lang="en-US" sz="1000" b="1" i="0" dirty="0">
            <a:solidFill>
              <a:srgbClr val="FF0000"/>
            </a:solidFill>
            <a:latin typeface="Futura Std Book"/>
          </a:endParaRPr>
        </a:p>
      </dgm:t>
    </dgm:pt>
    <dgm:pt modelId="{71176F59-C443-419F-8E6F-7B2E1065FA4F}" type="parTrans" cxnId="{483C84E9-DD10-4B4C-8C26-3B62C6577038}">
      <dgm:prSet/>
      <dgm:spPr/>
      <dgm:t>
        <a:bodyPr/>
        <a:lstStyle/>
        <a:p>
          <a:endParaRPr lang="en-US"/>
        </a:p>
      </dgm:t>
    </dgm:pt>
    <dgm:pt modelId="{F578AAE7-FB65-4EE4-A9D1-C80A6461B282}" type="sibTrans" cxnId="{483C84E9-DD10-4B4C-8C26-3B62C6577038}">
      <dgm:prSet/>
      <dgm:spPr/>
      <dgm:t>
        <a:bodyPr/>
        <a:lstStyle/>
        <a:p>
          <a:endParaRPr lang="en-US"/>
        </a:p>
      </dgm:t>
    </dgm:pt>
    <dgm:pt modelId="{3A85850A-EE96-40E5-9736-7C3F40634DE2}">
      <dgm:prSet custT="1"/>
      <dgm:spPr>
        <a:noFill/>
      </dgm:spPr>
      <dgm:t>
        <a:bodyPr/>
        <a:lstStyle/>
        <a:p>
          <a:r>
            <a:rPr lang="en-US" sz="1000" dirty="0">
              <a:latin typeface="Futura Std Book"/>
            </a:rPr>
            <a:t>Actual cost</a:t>
          </a:r>
        </a:p>
      </dgm:t>
    </dgm:pt>
    <dgm:pt modelId="{8705F07F-F2E7-4458-A386-DDEB229F7C02}" type="parTrans" cxnId="{95EEDBD1-43EB-485E-B2DE-B3BB3E03A2B9}">
      <dgm:prSet/>
      <dgm:spPr/>
      <dgm:t>
        <a:bodyPr/>
        <a:lstStyle/>
        <a:p>
          <a:endParaRPr lang="en-US"/>
        </a:p>
      </dgm:t>
    </dgm:pt>
    <dgm:pt modelId="{5945DCF7-7A16-49B2-AAC5-AE45D2513CDC}" type="sibTrans" cxnId="{95EEDBD1-43EB-485E-B2DE-B3BB3E03A2B9}">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3">
        <dgm:presLayoutVars>
          <dgm:chMax val="1"/>
          <dgm:bulletEnabled val="1"/>
        </dgm:presLayoutVars>
      </dgm:prSet>
      <dgm:spPr/>
    </dgm:pt>
    <dgm:pt modelId="{C416F74B-B3EF-4447-A6C7-6AC09E83F94F}" type="pres">
      <dgm:prSet presAssocID="{DB510743-D239-4283-A59C-CFDB84C4826F}" presName="descendantText" presStyleLbl="alignAcc1" presStyleIdx="0" presStyleCnt="3" custScaleY="135859">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3">
        <dgm:presLayoutVars>
          <dgm:chMax val="1"/>
          <dgm:bulletEnabled val="1"/>
        </dgm:presLayoutVars>
      </dgm:prSet>
      <dgm:spPr/>
    </dgm:pt>
    <dgm:pt modelId="{1DE8080E-546C-4130-951B-120E48060A11}" type="pres">
      <dgm:prSet presAssocID="{CD737E33-E548-4AAB-AAB3-FEF0B75B5A45}" presName="descendantText" presStyleLbl="alignAcc1" presStyleIdx="1" presStyleCnt="3" custLinFactNeighborX="-737" custLinFactNeighborY="211">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3" custScaleX="90909" custLinFactNeighborX="4980" custLinFactNeighborY="147">
        <dgm:presLayoutVars>
          <dgm:chMax val="1"/>
          <dgm:bulletEnabled val="1"/>
        </dgm:presLayoutVars>
      </dgm:prSet>
      <dgm:spPr/>
    </dgm:pt>
    <dgm:pt modelId="{163F092B-B3EA-4A2D-87C6-1234A0108938}" type="pres">
      <dgm:prSet presAssocID="{9F1A9F98-0662-4173-8235-1E1A1335C773}" presName="descendantText" presStyleLbl="alignAcc1" presStyleIdx="2" presStyleCnt="3" custScaleX="90749" custScaleY="138556" custLinFactNeighborX="-3324" custLinFactNeighborY="-2925">
        <dgm:presLayoutVars>
          <dgm:bulletEnabled val="1"/>
        </dgm:presLayoutVars>
      </dgm:prSet>
      <dgm:spPr/>
    </dgm:pt>
  </dgm:ptLst>
  <dgm:cxnLst>
    <dgm:cxn modelId="{50B8521B-55E6-49D4-8268-9488415DCD3D}" type="presOf" srcId="{A7F048D7-66E9-43A3-B2AA-31B468B62752}" destId="{163F092B-B3EA-4A2D-87C6-1234A0108938}" srcOrd="0" destOrd="1" presId="urn:microsoft.com/office/officeart/2005/8/layout/chevron2"/>
    <dgm:cxn modelId="{92BE72FC-4BFB-45C0-BCCF-0019267D228F}" type="presOf" srcId="{F9968738-0E78-4193-8B68-D1E305AF35CC}" destId="{163F092B-B3EA-4A2D-87C6-1234A0108938}" srcOrd="0" destOrd="3" presId="urn:microsoft.com/office/officeart/2005/8/layout/chevron2"/>
    <dgm:cxn modelId="{19DA8D82-067F-4C9E-B203-5FDD854630A9}" srcId="{9F1A9F98-0662-4173-8235-1E1A1335C773}" destId="{F9968738-0E78-4193-8B68-D1E305AF35CC}" srcOrd="3" destOrd="0" parTransId="{65C516F6-A084-4E83-BB15-CC58EAAC918F}" sibTransId="{11442ED1-BA27-405F-A5AC-9F7A9D739C5A}"/>
    <dgm:cxn modelId="{95EEDBD1-43EB-485E-B2DE-B3BB3E03A2B9}" srcId="{DB510743-D239-4283-A59C-CFDB84C4826F}" destId="{3A85850A-EE96-40E5-9736-7C3F40634DE2}" srcOrd="1" destOrd="0" parTransId="{8705F07F-F2E7-4458-A386-DDEB229F7C02}" sibTransId="{5945DCF7-7A16-49B2-AAC5-AE45D2513CDC}"/>
    <dgm:cxn modelId="{BF8D5037-7034-410F-9342-29C8447DD22D}" type="presOf" srcId="{DB510743-D239-4283-A59C-CFDB84C4826F}" destId="{C9BA420E-8100-4AB4-87CE-C5E64764BB8B}" srcOrd="0" destOrd="0" presId="urn:microsoft.com/office/officeart/2005/8/layout/chevron2"/>
    <dgm:cxn modelId="{80AF7D70-526C-4CB0-991D-15D10D84E961}" srcId="{DB510743-D239-4283-A59C-CFDB84C4826F}" destId="{510B924E-7747-430C-8390-280794613599}" srcOrd="0" destOrd="0" parTransId="{997A62AC-A00F-4251-81BC-598D7ED924D3}" sibTransId="{72930BA9-8ECA-4A37-B699-651FCEF9B2B5}"/>
    <dgm:cxn modelId="{1F2D93CD-E916-4182-B298-759FE4D3FC20}" type="presOf" srcId="{3A85850A-EE96-40E5-9736-7C3F40634DE2}" destId="{C416F74B-B3EF-4447-A6C7-6AC09E83F94F}" srcOrd="0" destOrd="1" presId="urn:microsoft.com/office/officeart/2005/8/layout/chevron2"/>
    <dgm:cxn modelId="{D5F5BAD3-4241-40EA-8E57-F69A40E27B7E}" srcId="{E1BB4E6A-A154-4793-9173-4D74B307386A}" destId="{DB510743-D239-4283-A59C-CFDB84C4826F}" srcOrd="0" destOrd="0" parTransId="{EA276BCF-BD64-43A9-954C-50FE4C7FC27A}" sibTransId="{FF53C91F-D511-4A4C-89FA-BDD7B814B338}"/>
    <dgm:cxn modelId="{483C84E9-DD10-4B4C-8C26-3B62C6577038}" srcId="{9F1A9F98-0662-4173-8235-1E1A1335C773}" destId="{A7F048D7-66E9-43A3-B2AA-31B468B62752}" srcOrd="1" destOrd="0" parTransId="{71176F59-C443-419F-8E6F-7B2E1065FA4F}" sibTransId="{F578AAE7-FB65-4EE4-A9D1-C80A6461B282}"/>
    <dgm:cxn modelId="{4E338B74-ED50-4786-928D-52067CE5BEE5}" type="presOf" srcId="{E1BB4E6A-A154-4793-9173-4D74B307386A}" destId="{551CF95B-3909-427F-BAB8-701DF154BD33}" srcOrd="0" destOrd="0" presId="urn:microsoft.com/office/officeart/2005/8/layout/chevron2"/>
    <dgm:cxn modelId="{7A231601-743A-4847-B168-CC3E9DA34690}" type="presOf" srcId="{7A77CA32-1272-4FE3-8D05-B45981F4FF47}" destId="{163F092B-B3EA-4A2D-87C6-1234A0108938}" srcOrd="0" destOrd="0" presId="urn:microsoft.com/office/officeart/2005/8/layout/chevron2"/>
    <dgm:cxn modelId="{84F15E59-CCA8-4589-B87B-B028FBE503BD}" type="presOf" srcId="{CD737E33-E548-4AAB-AAB3-FEF0B75B5A45}" destId="{8C87D1B1-237C-4890-96F1-1AF0C5C7AC82}" srcOrd="0" destOrd="0" presId="urn:microsoft.com/office/officeart/2005/8/layout/chevron2"/>
    <dgm:cxn modelId="{9C6B3DEE-A69D-4C6B-8746-57F3326D6DA1}" srcId="{9F1A9F98-0662-4173-8235-1E1A1335C773}" destId="{7A77CA32-1272-4FE3-8D05-B45981F4FF47}" srcOrd="0" destOrd="0" parTransId="{50B2B857-585F-4FAC-819D-C1EEB280CC9A}" sibTransId="{C9D3BE08-3BDF-4569-BBEE-AAEBC760D88A}"/>
    <dgm:cxn modelId="{27EC7FFD-C259-4426-B410-5DA392274DA2}" type="presOf" srcId="{510B924E-7747-430C-8390-280794613599}" destId="{C416F74B-B3EF-4447-A6C7-6AC09E83F94F}" srcOrd="0" destOrd="0" presId="urn:microsoft.com/office/officeart/2005/8/layout/chevron2"/>
    <dgm:cxn modelId="{05EABD47-B172-4B2A-89F3-619C92BB9CBE}" srcId="{E1BB4E6A-A154-4793-9173-4D74B307386A}" destId="{CD737E33-E548-4AAB-AAB3-FEF0B75B5A45}" srcOrd="1" destOrd="0" parTransId="{83AF3AE8-997B-47E7-9819-0C98F635DA9A}" sibTransId="{1EDC7E8D-FD34-44B8-AEC2-625286E37A19}"/>
    <dgm:cxn modelId="{EB3496EF-C630-47EB-A8F5-8BAEE0182590}" srcId="{9F1A9F98-0662-4173-8235-1E1A1335C773}" destId="{A3C61BC2-0A0F-4885-B6D3-84E39EEFA0EF}" srcOrd="2" destOrd="0" parTransId="{4CD04895-7F2A-42DB-B956-AE58B87DE04C}" sibTransId="{402C8AC6-5AE9-4DEA-AC1A-552FE5611A50}"/>
    <dgm:cxn modelId="{5A5EA364-6AE4-4D4D-B4C7-035CA73EC9EC}" type="presOf" srcId="{A3C61BC2-0A0F-4885-B6D3-84E39EEFA0EF}" destId="{163F092B-B3EA-4A2D-87C6-1234A0108938}" srcOrd="0" destOrd="2" presId="urn:microsoft.com/office/officeart/2005/8/layout/chevron2"/>
    <dgm:cxn modelId="{CF622177-BD18-4C7A-89E7-4D4A9CE55484}" srcId="{CD737E33-E548-4AAB-AAB3-FEF0B75B5A45}" destId="{FF5329D9-0435-4444-9378-86DD74014E61}" srcOrd="0" destOrd="0" parTransId="{7217D066-43C8-481A-B11E-39487704CD8F}" sibTransId="{57E07035-AECA-4CA4-8297-DD91502325C4}"/>
    <dgm:cxn modelId="{65110C71-E10F-4BF2-A4B2-6338D8C29356}" srcId="{E1BB4E6A-A154-4793-9173-4D74B307386A}" destId="{9F1A9F98-0662-4173-8235-1E1A1335C773}" srcOrd="2" destOrd="0" parTransId="{E83A9A32-D1B9-4ED2-8743-EBA108C9E759}" sibTransId="{19AC18B8-91D9-4ABB-A691-47C5DBFA1056}"/>
    <dgm:cxn modelId="{1EE0F706-85DB-4CF3-B7E6-B54FC30451F0}" type="presOf" srcId="{9F1A9F98-0662-4173-8235-1E1A1335C773}" destId="{01393C15-5A5A-487D-9973-8B5CF3C037FA}" srcOrd="0" destOrd="0" presId="urn:microsoft.com/office/officeart/2005/8/layout/chevron2"/>
    <dgm:cxn modelId="{A5B140B4-D68F-4E98-BCCD-E56104DC7A85}" type="presOf" srcId="{FF5329D9-0435-4444-9378-86DD74014E61}" destId="{1DE8080E-546C-4130-951B-120E48060A11}" srcOrd="0" destOrd="0" presId="urn:microsoft.com/office/officeart/2005/8/layout/chevron2"/>
    <dgm:cxn modelId="{4B7CE626-BE0D-4287-B470-D97335051114}" type="presParOf" srcId="{551CF95B-3909-427F-BAB8-701DF154BD33}" destId="{DC4AE4C4-95CF-407B-9564-0A455DBC83DE}" srcOrd="0" destOrd="0" presId="urn:microsoft.com/office/officeart/2005/8/layout/chevron2"/>
    <dgm:cxn modelId="{16B7D057-5BC4-45A0-AD6B-7E0A66625293}" type="presParOf" srcId="{DC4AE4C4-95CF-407B-9564-0A455DBC83DE}" destId="{C9BA420E-8100-4AB4-87CE-C5E64764BB8B}" srcOrd="0" destOrd="0" presId="urn:microsoft.com/office/officeart/2005/8/layout/chevron2"/>
    <dgm:cxn modelId="{67FD6C92-E2FC-4603-BBF6-DCF32FED3DD9}" type="presParOf" srcId="{DC4AE4C4-95CF-407B-9564-0A455DBC83DE}" destId="{C416F74B-B3EF-4447-A6C7-6AC09E83F94F}" srcOrd="1" destOrd="0" presId="urn:microsoft.com/office/officeart/2005/8/layout/chevron2"/>
    <dgm:cxn modelId="{719E0AF4-D217-487C-86DE-95A418AD7ED2}" type="presParOf" srcId="{551CF95B-3909-427F-BAB8-701DF154BD33}" destId="{D1AE2C7D-0239-460A-B239-3B14A0981FC8}" srcOrd="1" destOrd="0" presId="urn:microsoft.com/office/officeart/2005/8/layout/chevron2"/>
    <dgm:cxn modelId="{F0676B5D-E3C9-4356-A54C-346ADE78CC48}" type="presParOf" srcId="{551CF95B-3909-427F-BAB8-701DF154BD33}" destId="{C87212B2-6A4E-4530-847F-EF5DE2BFD459}" srcOrd="2" destOrd="0" presId="urn:microsoft.com/office/officeart/2005/8/layout/chevron2"/>
    <dgm:cxn modelId="{B2F4D8A2-603A-4726-94E7-A8810BC9C1EC}" type="presParOf" srcId="{C87212B2-6A4E-4530-847F-EF5DE2BFD459}" destId="{8C87D1B1-237C-4890-96F1-1AF0C5C7AC82}" srcOrd="0" destOrd="0" presId="urn:microsoft.com/office/officeart/2005/8/layout/chevron2"/>
    <dgm:cxn modelId="{E107BB4E-6FC5-4137-9BC8-2DE2A1AB50A1}" type="presParOf" srcId="{C87212B2-6A4E-4530-847F-EF5DE2BFD459}" destId="{1DE8080E-546C-4130-951B-120E48060A11}" srcOrd="1" destOrd="0" presId="urn:microsoft.com/office/officeart/2005/8/layout/chevron2"/>
    <dgm:cxn modelId="{4649D2AA-FB49-427C-8968-C0E617F18BC7}" type="presParOf" srcId="{551CF95B-3909-427F-BAB8-701DF154BD33}" destId="{753B1BF8-D52F-4328-B6D6-60C5C298F680}" srcOrd="3" destOrd="0" presId="urn:microsoft.com/office/officeart/2005/8/layout/chevron2"/>
    <dgm:cxn modelId="{96958D40-419A-49C3-A4BD-3A81A7F4B79A}" type="presParOf" srcId="{551CF95B-3909-427F-BAB8-701DF154BD33}" destId="{FCCC707E-49AB-4FF4-B971-D8AFA7EA632C}" srcOrd="4" destOrd="0" presId="urn:microsoft.com/office/officeart/2005/8/layout/chevron2"/>
    <dgm:cxn modelId="{84444014-596D-4A28-BA07-5D2845E5966A}" type="presParOf" srcId="{FCCC707E-49AB-4FF4-B971-D8AFA7EA632C}" destId="{01393C15-5A5A-487D-9973-8B5CF3C037FA}" srcOrd="0" destOrd="0" presId="urn:microsoft.com/office/officeart/2005/8/layout/chevron2"/>
    <dgm:cxn modelId="{9DC966E4-8FC7-4811-B766-3A260ECA48D9}" type="presParOf" srcId="{FCCC707E-49AB-4FF4-B971-D8AFA7EA632C}" destId="{163F092B-B3EA-4A2D-87C6-1234A0108938}"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1" qsCatId="simple" csTypeId="urn:microsoft.com/office/officeart/2005/8/colors/accent2_2" csCatId="accent2" phldr="1"/>
      <dgm:spPr/>
      <dgm:t>
        <a:bodyPr/>
        <a:lstStyle/>
        <a:p>
          <a:endParaRPr lang="en-US"/>
        </a:p>
      </dgm:t>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endParaRPr lang="en-US" sz="1200" b="1" dirty="0"/>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10BD</a:t>
          </a:r>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a:noFill/>
      </dgm:spPr>
      <dgm:t>
        <a:bodyPr/>
        <a:lstStyle/>
        <a:p>
          <a:r>
            <a:rPr lang="en-US" sz="900" dirty="0"/>
            <a:t> </a:t>
          </a:r>
          <a:r>
            <a:rPr lang="en-US" sz="900" dirty="0">
              <a:latin typeface="Futura Std Book"/>
            </a:rPr>
            <a:t>Interconnection Request Deemed Complete</a:t>
          </a:r>
          <a:br>
            <a:rPr lang="en-US" sz="900" dirty="0">
              <a:latin typeface="Futura Std Book"/>
            </a:rPr>
          </a:br>
          <a:r>
            <a:rPr lang="en-US" sz="900" dirty="0">
              <a:latin typeface="Futura Std Book"/>
              <a:sym typeface="Wingdings"/>
            </a:rPr>
            <a:t></a:t>
          </a:r>
          <a:r>
            <a:rPr lang="en-US" sz="900" dirty="0">
              <a:latin typeface="Futura Std Book"/>
            </a:rPr>
            <a:t> $800 Processing fee</a:t>
          </a:r>
          <a:br>
            <a:rPr lang="en-US" sz="900" dirty="0">
              <a:latin typeface="Futura Std Book"/>
            </a:rPr>
          </a:br>
          <a:r>
            <a:rPr lang="en-US" sz="900" dirty="0">
              <a:latin typeface="Futura Std Book"/>
              <a:sym typeface="Wingdings"/>
            </a:rPr>
            <a:t> Study Fee</a:t>
          </a:r>
          <a:br>
            <a:rPr lang="en-US" sz="900" dirty="0">
              <a:latin typeface="Futura Std Book"/>
              <a:sym typeface="Wingdings"/>
            </a:rPr>
          </a:br>
          <a:r>
            <a:rPr lang="en-US" sz="900" dirty="0">
              <a:latin typeface="Futura Std Book"/>
              <a:sym typeface="Wingdings"/>
            </a:rPr>
            <a:t>  - ≤ 5 MWs; $10,000 </a:t>
          </a:r>
          <a:br>
            <a:rPr lang="en-US" sz="900" dirty="0">
              <a:latin typeface="Futura Std Book"/>
              <a:sym typeface="Wingdings"/>
            </a:rPr>
          </a:br>
          <a:r>
            <a:rPr lang="en-US" sz="900" dirty="0">
              <a:latin typeface="Futura Std Book"/>
              <a:sym typeface="Wingdings"/>
            </a:rPr>
            <a:t>  -  </a:t>
          </a:r>
          <a:r>
            <a:rPr lang="en-US" sz="900" dirty="0">
              <a:latin typeface="Futura Std Book"/>
            </a:rPr>
            <a:t>&gt;5 MWs; $50,000 + $1000/MW </a:t>
          </a:r>
          <a:br>
            <a:rPr lang="en-US" sz="900" dirty="0">
              <a:latin typeface="Futura Std Book"/>
              <a:sym typeface="Wingdings"/>
            </a:rPr>
          </a:br>
          <a:endParaRPr lang="en-US" sz="900" dirty="0">
            <a:latin typeface="Futura Std Book"/>
          </a:endParaRP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i="0" dirty="0">
              <a:latin typeface="Futura Std Book"/>
            </a:rPr>
            <a:t> SDG&amp;E </a:t>
          </a:r>
          <a:r>
            <a:rPr lang="en-US" sz="1000" dirty="0">
              <a:latin typeface="Futura Std Book"/>
            </a:rPr>
            <a:t>schedules </a:t>
          </a:r>
          <a:br>
            <a:rPr lang="en-US" sz="1000" dirty="0">
              <a:latin typeface="Futura Std Book"/>
            </a:rPr>
          </a:br>
          <a:r>
            <a:rPr lang="en-US" sz="1000" dirty="0">
              <a:latin typeface="Futura Std Book"/>
            </a:rPr>
            <a:t>Scoping Meeting</a:t>
          </a:r>
          <a:endParaRPr lang="en-US" sz="1000" b="1" i="0"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1000" dirty="0">
              <a:latin typeface="Futura Std Book"/>
            </a:rPr>
            <a:t> SDG&amp;E </a:t>
          </a:r>
          <a:r>
            <a:rPr lang="en-US" sz="1000" i="0" dirty="0">
              <a:latin typeface="Futura Std Book"/>
            </a:rPr>
            <a:t>Conducts </a:t>
          </a:r>
          <a:br>
            <a:rPr lang="en-US" sz="1000" i="0" dirty="0">
              <a:latin typeface="Futura Std Book"/>
            </a:rPr>
          </a:br>
          <a:r>
            <a:rPr lang="en-US" sz="1000" i="1" dirty="0">
              <a:latin typeface="Futura Std Book"/>
            </a:rPr>
            <a:t>Electrical  Independence Test</a:t>
          </a:r>
          <a:endParaRPr lang="en-US" sz="1000" b="1" i="1" dirty="0">
            <a:solidFill>
              <a:srgbClr val="FF0000"/>
            </a:solidFill>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EA4D0291-A4A8-44FE-8342-AC814540464D}">
      <dgm:prSe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solidFill>
                <a:schemeClr val="bg1"/>
              </a:solidFill>
            </a:rPr>
            <a:t>60BD</a:t>
          </a:r>
        </a:p>
      </dgm:t>
    </dgm:pt>
    <dgm:pt modelId="{2A9DDB83-AF27-4A58-A998-5B511565149C}" type="parTrans" cxnId="{A0DB11C4-9960-4593-A978-A350751C7813}">
      <dgm:prSet/>
      <dgm:spPr/>
      <dgm:t>
        <a:bodyPr/>
        <a:lstStyle/>
        <a:p>
          <a:endParaRPr lang="en-US"/>
        </a:p>
      </dgm:t>
    </dgm:pt>
    <dgm:pt modelId="{1B04740F-6D4B-4E30-9D0A-DF46BE764151}" type="sibTrans" cxnId="{A0DB11C4-9960-4593-A978-A350751C7813}">
      <dgm:prSet/>
      <dgm:spPr/>
      <dgm:t>
        <a:bodyPr/>
        <a:lstStyle/>
        <a:p>
          <a:endParaRPr lang="en-US"/>
        </a:p>
      </dgm:t>
    </dgm:pt>
    <dgm:pt modelId="{1EFD0BDB-36F5-46B1-AB90-57746C1AE3DA}">
      <dgm:prSet custT="1"/>
      <dgm:spPr/>
      <dgm:t>
        <a:bodyPr/>
        <a:lstStyle/>
        <a:p>
          <a:r>
            <a:rPr lang="en-US" sz="1000" i="0" dirty="0">
              <a:latin typeface="Futura Std Book"/>
            </a:rPr>
            <a:t> Pass Elec Independence Test:  SDG&amp;E Conducts </a:t>
          </a:r>
          <a:br>
            <a:rPr lang="en-US" sz="1000" i="0" dirty="0">
              <a:latin typeface="Futura Std Book"/>
            </a:rPr>
          </a:br>
          <a:r>
            <a:rPr lang="en-US" sz="1000" i="1" dirty="0">
              <a:latin typeface="Futura Std Book"/>
            </a:rPr>
            <a:t>System Impact Study</a:t>
          </a:r>
        </a:p>
      </dgm:t>
    </dgm:pt>
    <dgm:pt modelId="{2DA97E7C-5D6E-4E1F-8506-105135E0225A}" type="parTrans" cxnId="{48F7CAAE-62C8-43B8-B782-C2D7A1EE357A}">
      <dgm:prSet/>
      <dgm:spPr/>
      <dgm:t>
        <a:bodyPr/>
        <a:lstStyle/>
        <a:p>
          <a:endParaRPr lang="en-US"/>
        </a:p>
      </dgm:t>
    </dgm:pt>
    <dgm:pt modelId="{2F8A228E-3D64-4BF7-B679-8892C689F736}" type="sibTrans" cxnId="{48F7CAAE-62C8-43B8-B782-C2D7A1EE357A}">
      <dgm:prSet/>
      <dgm:spPr/>
      <dgm:t>
        <a:bodyPr/>
        <a:lstStyle/>
        <a:p>
          <a:endParaRPr lang="en-US"/>
        </a:p>
      </dgm:t>
    </dgm:pt>
    <dgm:pt modelId="{1456CE07-D974-4A0D-A94D-86A836817EFB}">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60BD</a:t>
          </a:r>
        </a:p>
      </dgm:t>
    </dgm:pt>
    <dgm:pt modelId="{51EBDAE5-F551-4C55-AFF1-0404E7AF0982}" type="parTrans" cxnId="{5F694528-9CCE-47F3-A861-853A6038FB22}">
      <dgm:prSet/>
      <dgm:spPr/>
      <dgm:t>
        <a:bodyPr/>
        <a:lstStyle/>
        <a:p>
          <a:endParaRPr lang="en-US"/>
        </a:p>
      </dgm:t>
    </dgm:pt>
    <dgm:pt modelId="{2BDC09D2-E158-4A76-8F3A-514C9EF24AC1}" type="sibTrans" cxnId="{5F694528-9CCE-47F3-A861-853A6038FB22}">
      <dgm:prSet/>
      <dgm:spPr/>
      <dgm:t>
        <a:bodyPr/>
        <a:lstStyle/>
        <a:p>
          <a:endParaRPr lang="en-US"/>
        </a:p>
      </dgm:t>
    </dgm:pt>
    <dgm:pt modelId="{1BB0383A-09C4-401B-BDA1-E67CC7FB4AA7}">
      <dgm:prSe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sz="800" i="0" dirty="0"/>
            <a:t>  </a:t>
          </a:r>
          <a:r>
            <a:rPr lang="en-US" sz="1000" i="0" dirty="0">
              <a:latin typeface="Futura Std Book"/>
            </a:rPr>
            <a:t>If required SDG&amp;E Conducts</a:t>
          </a:r>
          <a:br>
            <a:rPr lang="en-US" sz="1000" i="0" dirty="0">
              <a:latin typeface="Futura Std Book"/>
            </a:rPr>
          </a:br>
          <a:r>
            <a:rPr lang="en-US" sz="1000" i="1" dirty="0">
              <a:latin typeface="Futura Std Book"/>
            </a:rPr>
            <a:t>    Facilities Study </a:t>
          </a:r>
        </a:p>
        <a:p>
          <a:pPr marL="114300" indent="0" defTabSz="533400">
            <a:lnSpc>
              <a:spcPct val="90000"/>
            </a:lnSpc>
            <a:spcBef>
              <a:spcPct val="0"/>
            </a:spcBef>
            <a:spcAft>
              <a:spcPct val="15000"/>
            </a:spcAft>
            <a:buNone/>
          </a:pPr>
          <a:r>
            <a:rPr lang="en-US" sz="1000" dirty="0">
              <a:latin typeface="Futura Std Book"/>
            </a:rPr>
            <a:t> </a:t>
          </a:r>
          <a:r>
            <a:rPr lang="en-US" sz="1000" dirty="0">
              <a:latin typeface="Futura Std Book"/>
              <a:sym typeface="Wingdings"/>
            </a:rPr>
            <a:t> Additional Study Fee</a:t>
          </a:r>
          <a:br>
            <a:rPr lang="en-US" sz="1000" dirty="0">
              <a:latin typeface="Futura Std Book"/>
              <a:sym typeface="Wingdings"/>
            </a:rPr>
          </a:br>
          <a:r>
            <a:rPr lang="en-US" sz="1000" dirty="0">
              <a:latin typeface="Futura Std Book"/>
              <a:sym typeface="Wingdings"/>
            </a:rPr>
            <a:t>     - ≤ 5 MWs; $15,000 </a:t>
          </a:r>
          <a:endParaRPr lang="en-US" sz="1000" dirty="0">
            <a:latin typeface="Futura Std Book"/>
          </a:endParaRPr>
        </a:p>
      </dgm:t>
    </dgm:pt>
    <dgm:pt modelId="{DFD12280-524D-4C52-9D58-E837670C5FC5}" type="parTrans" cxnId="{5BD4D0D3-58F2-44EB-83A4-EA559EFC8E3E}">
      <dgm:prSet/>
      <dgm:spPr/>
      <dgm:t>
        <a:bodyPr/>
        <a:lstStyle/>
        <a:p>
          <a:endParaRPr lang="en-US"/>
        </a:p>
      </dgm:t>
    </dgm:pt>
    <dgm:pt modelId="{12F41EA3-563E-464B-BECD-C42B4C62017A}" type="sibTrans" cxnId="{5BD4D0D3-58F2-44EB-83A4-EA559EFC8E3E}">
      <dgm:prSet/>
      <dgm:spPr/>
      <dgm:t>
        <a:bodyPr/>
        <a:lstStyle/>
        <a:p>
          <a:endParaRPr lang="en-US"/>
        </a:p>
      </dgm:t>
    </dgm:pt>
    <dgm:pt modelId="{88259C7C-3BA9-4180-BE57-7E990652263A}">
      <dgm:prSet custT="1"/>
      <dgm:spPr>
        <a:noFill/>
      </dgm:spPr>
      <dgm:t>
        <a:bodyPr/>
        <a:lstStyle/>
        <a:p>
          <a:endParaRPr lang="en-US" sz="1100" dirty="0"/>
        </a:p>
      </dgm:t>
    </dgm:pt>
    <dgm:pt modelId="{C3D09662-C63F-43E4-9833-DCBF1E0A4230}" type="parTrans" cxnId="{FE2D3370-44A9-4EC0-8E60-032D2F0054D0}">
      <dgm:prSet/>
      <dgm:spPr/>
      <dgm:t>
        <a:bodyPr/>
        <a:lstStyle/>
        <a:p>
          <a:endParaRPr lang="en-US"/>
        </a:p>
      </dgm:t>
    </dgm:pt>
    <dgm:pt modelId="{97D03BE4-D818-43B8-9C4E-D82154DE4FD7}" type="sibTrans" cxnId="{FE2D3370-44A9-4EC0-8E60-032D2F0054D0}">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5">
        <dgm:presLayoutVars>
          <dgm:chMax val="1"/>
          <dgm:bulletEnabled val="1"/>
        </dgm:presLayoutVars>
      </dgm:prSet>
      <dgm:spPr/>
    </dgm:pt>
    <dgm:pt modelId="{C416F74B-B3EF-4447-A6C7-6AC09E83F94F}" type="pres">
      <dgm:prSet presAssocID="{DB510743-D239-4283-A59C-CFDB84C4826F}" presName="descendantText" presStyleLbl="alignAcc1" presStyleIdx="0" presStyleCnt="5" custScaleY="144342" custLinFactNeighborX="0" custLinFactNeighborY="24713">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5">
        <dgm:presLayoutVars>
          <dgm:chMax val="1"/>
          <dgm:bulletEnabled val="1"/>
        </dgm:presLayoutVars>
      </dgm:prSet>
      <dgm:spPr/>
    </dgm:pt>
    <dgm:pt modelId="{1DE8080E-546C-4130-951B-120E48060A11}" type="pres">
      <dgm:prSet presAssocID="{CD737E33-E548-4AAB-AAB3-FEF0B75B5A45}" presName="descendantText" presStyleLbl="alignAcc1" presStyleIdx="1" presStyleCnt="5" custLinFactNeighborX="0" custLinFactNeighborY="24121">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5" custLinFactNeighborX="0" custLinFactNeighborY="661">
        <dgm:presLayoutVars>
          <dgm:chMax val="1"/>
          <dgm:bulletEnabled val="1"/>
        </dgm:presLayoutVars>
      </dgm:prSet>
      <dgm:spPr/>
    </dgm:pt>
    <dgm:pt modelId="{163F092B-B3EA-4A2D-87C6-1234A0108938}" type="pres">
      <dgm:prSet presAssocID="{9F1A9F98-0662-4173-8235-1E1A1335C773}" presName="descendantText" presStyleLbl="alignAcc1" presStyleIdx="2" presStyleCnt="5" custLinFactNeighborX="337" custLinFactNeighborY="14899">
        <dgm:presLayoutVars>
          <dgm:bulletEnabled val="1"/>
        </dgm:presLayoutVars>
      </dgm:prSet>
      <dgm:spPr/>
    </dgm:pt>
    <dgm:pt modelId="{B4D969D4-059A-4851-B703-8C475EC26039}" type="pres">
      <dgm:prSet presAssocID="{19AC18B8-91D9-4ABB-A691-47C5DBFA1056}" presName="sp" presStyleCnt="0"/>
      <dgm:spPr/>
    </dgm:pt>
    <dgm:pt modelId="{1B00936E-F70D-4CC8-A8A5-909DCCDAE48B}" type="pres">
      <dgm:prSet presAssocID="{EA4D0291-A4A8-44FE-8342-AC814540464D}" presName="composite" presStyleCnt="0"/>
      <dgm:spPr/>
    </dgm:pt>
    <dgm:pt modelId="{29C3ACF5-69B1-4B04-8DFE-48B0FBF4BF19}" type="pres">
      <dgm:prSet presAssocID="{EA4D0291-A4A8-44FE-8342-AC814540464D}" presName="parentText" presStyleLbl="alignNode1" presStyleIdx="3" presStyleCnt="5">
        <dgm:presLayoutVars>
          <dgm:chMax val="1"/>
          <dgm:bulletEnabled val="1"/>
        </dgm:presLayoutVars>
      </dgm:prSet>
      <dgm:spPr/>
    </dgm:pt>
    <dgm:pt modelId="{74EC2EC6-06B7-462F-8E5E-0FC4C42274D2}" type="pres">
      <dgm:prSet presAssocID="{EA4D0291-A4A8-44FE-8342-AC814540464D}" presName="descendantText" presStyleLbl="alignAcc1" presStyleIdx="3" presStyleCnt="5" custLinFactNeighborX="0" custLinFactNeighborY="18801">
        <dgm:presLayoutVars>
          <dgm:bulletEnabled val="1"/>
        </dgm:presLayoutVars>
      </dgm:prSet>
      <dgm:spPr/>
    </dgm:pt>
    <dgm:pt modelId="{F5945D2E-6211-44CC-9476-6B059B61D72D}" type="pres">
      <dgm:prSet presAssocID="{1B04740F-6D4B-4E30-9D0A-DF46BE764151}" presName="sp" presStyleCnt="0"/>
      <dgm:spPr/>
    </dgm:pt>
    <dgm:pt modelId="{A634E6C2-BF32-4A1E-B497-E09195F2D17A}" type="pres">
      <dgm:prSet presAssocID="{1456CE07-D974-4A0D-A94D-86A836817EFB}" presName="composite" presStyleCnt="0"/>
      <dgm:spPr/>
    </dgm:pt>
    <dgm:pt modelId="{70BB9B7B-C250-4725-9215-6868FA6507E2}" type="pres">
      <dgm:prSet presAssocID="{1456CE07-D974-4A0D-A94D-86A836817EFB}" presName="parentText" presStyleLbl="alignNode1" presStyleIdx="4" presStyleCnt="5">
        <dgm:presLayoutVars>
          <dgm:chMax val="1"/>
          <dgm:bulletEnabled val="1"/>
        </dgm:presLayoutVars>
      </dgm:prSet>
      <dgm:spPr/>
    </dgm:pt>
    <dgm:pt modelId="{81B9978C-0815-4380-8E4D-105BAD69997E}" type="pres">
      <dgm:prSet presAssocID="{1456CE07-D974-4A0D-A94D-86A836817EFB}" presName="descendantText" presStyleLbl="alignAcc1" presStyleIdx="4" presStyleCnt="5" custLinFactNeighborX="0" custLinFactNeighborY="22702">
        <dgm:presLayoutVars>
          <dgm:bulletEnabled val="1"/>
        </dgm:presLayoutVars>
      </dgm:prSet>
      <dgm:spPr/>
    </dgm:pt>
  </dgm:ptLst>
  <dgm:cxnLst>
    <dgm:cxn modelId="{D5F5BAD3-4241-40EA-8E57-F69A40E27B7E}" srcId="{E1BB4E6A-A154-4793-9173-4D74B307386A}" destId="{DB510743-D239-4283-A59C-CFDB84C4826F}" srcOrd="0" destOrd="0" parTransId="{EA276BCF-BD64-43A9-954C-50FE4C7FC27A}" sibTransId="{FF53C91F-D511-4A4C-89FA-BDD7B814B338}"/>
    <dgm:cxn modelId="{05EABD47-B172-4B2A-89F3-619C92BB9CBE}" srcId="{E1BB4E6A-A154-4793-9173-4D74B307386A}" destId="{CD737E33-E548-4AAB-AAB3-FEF0B75B5A45}" srcOrd="1" destOrd="0" parTransId="{83AF3AE8-997B-47E7-9819-0C98F635DA9A}" sibTransId="{1EDC7E8D-FD34-44B8-AEC2-625286E37A19}"/>
    <dgm:cxn modelId="{48F7CAAE-62C8-43B8-B782-C2D7A1EE357A}" srcId="{EA4D0291-A4A8-44FE-8342-AC814540464D}" destId="{1EFD0BDB-36F5-46B1-AB90-57746C1AE3DA}" srcOrd="0" destOrd="0" parTransId="{2DA97E7C-5D6E-4E1F-8506-105135E0225A}" sibTransId="{2F8A228E-3D64-4BF7-B679-8892C689F736}"/>
    <dgm:cxn modelId="{CF622177-BD18-4C7A-89E7-4D4A9CE55484}" srcId="{CD737E33-E548-4AAB-AAB3-FEF0B75B5A45}" destId="{FF5329D9-0435-4444-9378-86DD74014E61}" srcOrd="0" destOrd="0" parTransId="{7217D066-43C8-481A-B11E-39487704CD8F}" sibTransId="{57E07035-AECA-4CA4-8297-DD91502325C4}"/>
    <dgm:cxn modelId="{648CB3A8-5E68-43D8-8416-D72B0E37DE90}" type="presOf" srcId="{1456CE07-D974-4A0D-A94D-86A836817EFB}" destId="{70BB9B7B-C250-4725-9215-6868FA6507E2}" srcOrd="0" destOrd="0" presId="urn:microsoft.com/office/officeart/2005/8/layout/chevron2"/>
    <dgm:cxn modelId="{05BFCB8D-26A4-43FC-96B4-EDA8EC1764CA}" type="presOf" srcId="{E1BB4E6A-A154-4793-9173-4D74B307386A}" destId="{551CF95B-3909-427F-BAB8-701DF154BD33}" srcOrd="0" destOrd="0" presId="urn:microsoft.com/office/officeart/2005/8/layout/chevron2"/>
    <dgm:cxn modelId="{B4F8CE41-6273-4916-AAD5-349ADB00705C}" type="presOf" srcId="{1EFD0BDB-36F5-46B1-AB90-57746C1AE3DA}" destId="{74EC2EC6-06B7-462F-8E5E-0FC4C42274D2}" srcOrd="0" destOrd="0" presId="urn:microsoft.com/office/officeart/2005/8/layout/chevron2"/>
    <dgm:cxn modelId="{991BC8F5-C474-439C-AB23-FCD0822FF340}" type="presOf" srcId="{88259C7C-3BA9-4180-BE57-7E990652263A}" destId="{C416F74B-B3EF-4447-A6C7-6AC09E83F94F}" srcOrd="0" destOrd="0" presId="urn:microsoft.com/office/officeart/2005/8/layout/chevron2"/>
    <dgm:cxn modelId="{5205BAE4-FAD7-46B4-9095-579452F0D718}" type="presOf" srcId="{9F1A9F98-0662-4173-8235-1E1A1335C773}" destId="{01393C15-5A5A-487D-9973-8B5CF3C037FA}" srcOrd="0" destOrd="0" presId="urn:microsoft.com/office/officeart/2005/8/layout/chevron2"/>
    <dgm:cxn modelId="{904228D9-1EAE-49FB-B8DC-386BA83441E8}" type="presOf" srcId="{DB510743-D239-4283-A59C-CFDB84C4826F}" destId="{C9BA420E-8100-4AB4-87CE-C5E64764BB8B}" srcOrd="0" destOrd="0" presId="urn:microsoft.com/office/officeart/2005/8/layout/chevron2"/>
    <dgm:cxn modelId="{FE2D3370-44A9-4EC0-8E60-032D2F0054D0}" srcId="{DB510743-D239-4283-A59C-CFDB84C4826F}" destId="{88259C7C-3BA9-4180-BE57-7E990652263A}" srcOrd="0" destOrd="0" parTransId="{C3D09662-C63F-43E4-9833-DCBF1E0A4230}" sibTransId="{97D03BE4-D818-43B8-9C4E-D82154DE4FD7}"/>
    <dgm:cxn modelId="{9DFBD767-AE66-41FB-AE99-6D7E02CD6200}" type="presOf" srcId="{EA4D0291-A4A8-44FE-8342-AC814540464D}" destId="{29C3ACF5-69B1-4B04-8DFE-48B0FBF4BF19}" srcOrd="0" destOrd="0" presId="urn:microsoft.com/office/officeart/2005/8/layout/chevron2"/>
    <dgm:cxn modelId="{9D6CAA99-D14D-46CD-B54A-3287B87B2265}" type="presOf" srcId="{1BB0383A-09C4-401B-BDA1-E67CC7FB4AA7}" destId="{81B9978C-0815-4380-8E4D-105BAD69997E}" srcOrd="0" destOrd="0" presId="urn:microsoft.com/office/officeart/2005/8/layout/chevron2"/>
    <dgm:cxn modelId="{DB60399D-D05B-406B-A297-8647C6C5793A}" type="presOf" srcId="{CD737E33-E548-4AAB-AAB3-FEF0B75B5A45}" destId="{8C87D1B1-237C-4890-96F1-1AF0C5C7AC82}" srcOrd="0" destOrd="0" presId="urn:microsoft.com/office/officeart/2005/8/layout/chevron2"/>
    <dgm:cxn modelId="{80AF7D70-526C-4CB0-991D-15D10D84E961}" srcId="{DB510743-D239-4283-A59C-CFDB84C4826F}" destId="{510B924E-7747-430C-8390-280794613599}" srcOrd="1" destOrd="0" parTransId="{997A62AC-A00F-4251-81BC-598D7ED924D3}" sibTransId="{72930BA9-8ECA-4A37-B699-651FCEF9B2B5}"/>
    <dgm:cxn modelId="{A0DB11C4-9960-4593-A978-A350751C7813}" srcId="{E1BB4E6A-A154-4793-9173-4D74B307386A}" destId="{EA4D0291-A4A8-44FE-8342-AC814540464D}" srcOrd="3" destOrd="0" parTransId="{2A9DDB83-AF27-4A58-A998-5B511565149C}" sibTransId="{1B04740F-6D4B-4E30-9D0A-DF46BE764151}"/>
    <dgm:cxn modelId="{5F694528-9CCE-47F3-A861-853A6038FB22}" srcId="{E1BB4E6A-A154-4793-9173-4D74B307386A}" destId="{1456CE07-D974-4A0D-A94D-86A836817EFB}" srcOrd="4" destOrd="0" parTransId="{51EBDAE5-F551-4C55-AFF1-0404E7AF0982}" sibTransId="{2BDC09D2-E158-4A76-8F3A-514C9EF24AC1}"/>
    <dgm:cxn modelId="{A1F50DA4-5D39-4A67-994E-8B3C15A420B0}" type="presOf" srcId="{510B924E-7747-430C-8390-280794613599}" destId="{C416F74B-B3EF-4447-A6C7-6AC09E83F94F}" srcOrd="0" destOrd="1" presId="urn:microsoft.com/office/officeart/2005/8/layout/chevron2"/>
    <dgm:cxn modelId="{65110C71-E10F-4BF2-A4B2-6338D8C29356}" srcId="{E1BB4E6A-A154-4793-9173-4D74B307386A}" destId="{9F1A9F98-0662-4173-8235-1E1A1335C773}" srcOrd="2" destOrd="0" parTransId="{E83A9A32-D1B9-4ED2-8743-EBA108C9E759}" sibTransId="{19AC18B8-91D9-4ABB-A691-47C5DBFA1056}"/>
    <dgm:cxn modelId="{01F0C472-F4E9-4DF8-AA76-8B1DA207BE7C}" type="presOf" srcId="{FF5329D9-0435-4444-9378-86DD74014E61}" destId="{1DE8080E-546C-4130-951B-120E48060A11}" srcOrd="0" destOrd="0" presId="urn:microsoft.com/office/officeart/2005/8/layout/chevron2"/>
    <dgm:cxn modelId="{9C6B3DEE-A69D-4C6B-8746-57F3326D6DA1}" srcId="{9F1A9F98-0662-4173-8235-1E1A1335C773}" destId="{7A77CA32-1272-4FE3-8D05-B45981F4FF47}" srcOrd="0" destOrd="0" parTransId="{50B2B857-585F-4FAC-819D-C1EEB280CC9A}" sibTransId="{C9D3BE08-3BDF-4569-BBEE-AAEBC760D88A}"/>
    <dgm:cxn modelId="{8F49FA94-4E58-43AE-BE07-1AD91199C106}" type="presOf" srcId="{7A77CA32-1272-4FE3-8D05-B45981F4FF47}" destId="{163F092B-B3EA-4A2D-87C6-1234A0108938}" srcOrd="0" destOrd="0" presId="urn:microsoft.com/office/officeart/2005/8/layout/chevron2"/>
    <dgm:cxn modelId="{5BD4D0D3-58F2-44EB-83A4-EA559EFC8E3E}" srcId="{1456CE07-D974-4A0D-A94D-86A836817EFB}" destId="{1BB0383A-09C4-401B-BDA1-E67CC7FB4AA7}" srcOrd="0" destOrd="0" parTransId="{DFD12280-524D-4C52-9D58-E837670C5FC5}" sibTransId="{12F41EA3-563E-464B-BECD-C42B4C62017A}"/>
    <dgm:cxn modelId="{EF92B596-E5FB-4D82-B1BF-BE181D45E86D}" type="presParOf" srcId="{551CF95B-3909-427F-BAB8-701DF154BD33}" destId="{DC4AE4C4-95CF-407B-9564-0A455DBC83DE}" srcOrd="0" destOrd="0" presId="urn:microsoft.com/office/officeart/2005/8/layout/chevron2"/>
    <dgm:cxn modelId="{B358968E-30C6-4607-9FE1-8A23224CB69C}" type="presParOf" srcId="{DC4AE4C4-95CF-407B-9564-0A455DBC83DE}" destId="{C9BA420E-8100-4AB4-87CE-C5E64764BB8B}" srcOrd="0" destOrd="0" presId="urn:microsoft.com/office/officeart/2005/8/layout/chevron2"/>
    <dgm:cxn modelId="{3461044E-9174-4261-A0C4-4BCA09DF5EBF}" type="presParOf" srcId="{DC4AE4C4-95CF-407B-9564-0A455DBC83DE}" destId="{C416F74B-B3EF-4447-A6C7-6AC09E83F94F}" srcOrd="1" destOrd="0" presId="urn:microsoft.com/office/officeart/2005/8/layout/chevron2"/>
    <dgm:cxn modelId="{6E4ACD1F-6EB3-4CCF-85E7-F74E9F0585DA}" type="presParOf" srcId="{551CF95B-3909-427F-BAB8-701DF154BD33}" destId="{D1AE2C7D-0239-460A-B239-3B14A0981FC8}" srcOrd="1" destOrd="0" presId="urn:microsoft.com/office/officeart/2005/8/layout/chevron2"/>
    <dgm:cxn modelId="{DB1B2272-BC08-4733-8DA0-92C5963ACA38}" type="presParOf" srcId="{551CF95B-3909-427F-BAB8-701DF154BD33}" destId="{C87212B2-6A4E-4530-847F-EF5DE2BFD459}" srcOrd="2" destOrd="0" presId="urn:microsoft.com/office/officeart/2005/8/layout/chevron2"/>
    <dgm:cxn modelId="{C877DFF4-7BE4-44A8-90C7-11DB9E690CFC}" type="presParOf" srcId="{C87212B2-6A4E-4530-847F-EF5DE2BFD459}" destId="{8C87D1B1-237C-4890-96F1-1AF0C5C7AC82}" srcOrd="0" destOrd="0" presId="urn:microsoft.com/office/officeart/2005/8/layout/chevron2"/>
    <dgm:cxn modelId="{7F70B8FF-5F4B-40CF-9AE8-8E06E2A4DF52}" type="presParOf" srcId="{C87212B2-6A4E-4530-847F-EF5DE2BFD459}" destId="{1DE8080E-546C-4130-951B-120E48060A11}" srcOrd="1" destOrd="0" presId="urn:microsoft.com/office/officeart/2005/8/layout/chevron2"/>
    <dgm:cxn modelId="{D05E5CCA-0E80-4630-9E94-D2AE41EB52D1}" type="presParOf" srcId="{551CF95B-3909-427F-BAB8-701DF154BD33}" destId="{753B1BF8-D52F-4328-B6D6-60C5C298F680}" srcOrd="3" destOrd="0" presId="urn:microsoft.com/office/officeart/2005/8/layout/chevron2"/>
    <dgm:cxn modelId="{D0421A64-0A76-479F-9E56-9FB30EC0E6C4}" type="presParOf" srcId="{551CF95B-3909-427F-BAB8-701DF154BD33}" destId="{FCCC707E-49AB-4FF4-B971-D8AFA7EA632C}" srcOrd="4" destOrd="0" presId="urn:microsoft.com/office/officeart/2005/8/layout/chevron2"/>
    <dgm:cxn modelId="{7CCBCC2F-9755-44BE-B78A-E8AD8A9B4A44}" type="presParOf" srcId="{FCCC707E-49AB-4FF4-B971-D8AFA7EA632C}" destId="{01393C15-5A5A-487D-9973-8B5CF3C037FA}" srcOrd="0" destOrd="0" presId="urn:microsoft.com/office/officeart/2005/8/layout/chevron2"/>
    <dgm:cxn modelId="{1FE52668-4775-43F6-A038-0B21BB812AF1}" type="presParOf" srcId="{FCCC707E-49AB-4FF4-B971-D8AFA7EA632C}" destId="{163F092B-B3EA-4A2D-87C6-1234A0108938}" srcOrd="1" destOrd="0" presId="urn:microsoft.com/office/officeart/2005/8/layout/chevron2"/>
    <dgm:cxn modelId="{A6D897E1-C41B-4260-A024-609BF7F67D15}" type="presParOf" srcId="{551CF95B-3909-427F-BAB8-701DF154BD33}" destId="{B4D969D4-059A-4851-B703-8C475EC26039}" srcOrd="5" destOrd="0" presId="urn:microsoft.com/office/officeart/2005/8/layout/chevron2"/>
    <dgm:cxn modelId="{3CAA3CFB-05B3-4802-96A2-86AA6ED6D833}" type="presParOf" srcId="{551CF95B-3909-427F-BAB8-701DF154BD33}" destId="{1B00936E-F70D-4CC8-A8A5-909DCCDAE48B}" srcOrd="6" destOrd="0" presId="urn:microsoft.com/office/officeart/2005/8/layout/chevron2"/>
    <dgm:cxn modelId="{2D26BE08-89DD-41A4-AD0A-CDFF6179DDB7}" type="presParOf" srcId="{1B00936E-F70D-4CC8-A8A5-909DCCDAE48B}" destId="{29C3ACF5-69B1-4B04-8DFE-48B0FBF4BF19}" srcOrd="0" destOrd="0" presId="urn:microsoft.com/office/officeart/2005/8/layout/chevron2"/>
    <dgm:cxn modelId="{8A7BF2D4-4181-471B-AC82-FDE9EF405692}" type="presParOf" srcId="{1B00936E-F70D-4CC8-A8A5-909DCCDAE48B}" destId="{74EC2EC6-06B7-462F-8E5E-0FC4C42274D2}" srcOrd="1" destOrd="0" presId="urn:microsoft.com/office/officeart/2005/8/layout/chevron2"/>
    <dgm:cxn modelId="{EFC4B6E7-4D23-4830-A013-86D0976E46D7}" type="presParOf" srcId="{551CF95B-3909-427F-BAB8-701DF154BD33}" destId="{F5945D2E-6211-44CC-9476-6B059B61D72D}" srcOrd="7" destOrd="0" presId="urn:microsoft.com/office/officeart/2005/8/layout/chevron2"/>
    <dgm:cxn modelId="{71E3E605-165E-41D8-8854-1434E90023C4}" type="presParOf" srcId="{551CF95B-3909-427F-BAB8-701DF154BD33}" destId="{A634E6C2-BF32-4A1E-B497-E09195F2D17A}" srcOrd="8" destOrd="0" presId="urn:microsoft.com/office/officeart/2005/8/layout/chevron2"/>
    <dgm:cxn modelId="{4D5850D4-F0AE-4213-83E7-3537FCA87341}" type="presParOf" srcId="{A634E6C2-BF32-4A1E-B497-E09195F2D17A}" destId="{70BB9B7B-C250-4725-9215-6868FA6507E2}" srcOrd="0" destOrd="0" presId="urn:microsoft.com/office/officeart/2005/8/layout/chevron2"/>
    <dgm:cxn modelId="{0F5A42A3-2E30-4396-8C3F-4FFBAEE9DFDC}" type="presParOf" srcId="{A634E6C2-BF32-4A1E-B497-E09195F2D17A}" destId="{81B9978C-0815-4380-8E4D-105BAD69997E}" srcOrd="1" destOrd="0" presId="urn:microsoft.com/office/officeart/2005/8/layout/chevron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1" qsCatId="simple" csTypeId="urn:microsoft.com/office/officeart/2005/8/colors/accent2_2" csCatId="accent2" phldr="1"/>
      <dgm:spPr/>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endParaRPr lang="en-US" sz="1200" b="1" dirty="0"/>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15BD</a:t>
          </a:r>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a:noFill/>
      </dgm:spPr>
      <dgm:t>
        <a:bodyPr/>
        <a:lstStyle/>
        <a:p>
          <a:r>
            <a:rPr lang="en-US" sz="1000" dirty="0">
              <a:latin typeface="Futura Std Book"/>
            </a:rPr>
            <a:t>Interconnection Request Deemed Complete</a:t>
          </a:r>
          <a:br>
            <a:rPr lang="en-US" sz="1000" dirty="0">
              <a:latin typeface="Futura Std Book"/>
            </a:rPr>
          </a:br>
          <a:r>
            <a:rPr lang="en-US" sz="1000" dirty="0">
              <a:latin typeface="Futura Std Book"/>
            </a:rPr>
            <a:t> </a:t>
          </a:r>
          <a:r>
            <a:rPr lang="en-US" sz="700" dirty="0">
              <a:latin typeface="Futura Std Book"/>
              <a:sym typeface="Wingdings"/>
            </a:rPr>
            <a:t></a:t>
          </a:r>
          <a:r>
            <a:rPr lang="en-US" sz="1000" dirty="0">
              <a:latin typeface="Futura Std Book"/>
            </a:rPr>
            <a:t> $800 Processing fee</a:t>
          </a: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i="0" dirty="0">
              <a:latin typeface="Futura Std Book"/>
            </a:rPr>
            <a:t>SDG&amp;E Conducts </a:t>
          </a:r>
          <a:r>
            <a:rPr lang="en-US" sz="1000" i="1" dirty="0">
              <a:latin typeface="Futura Std Book"/>
            </a:rPr>
            <a:t>Initial Review </a:t>
          </a:r>
          <a:endParaRPr lang="en-US" sz="1000" b="1" i="1"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1000" i="0" dirty="0">
              <a:latin typeface="Futura Std Book"/>
            </a:rPr>
            <a:t> If required, </a:t>
          </a:r>
          <a:br>
            <a:rPr lang="en-US" sz="1000" i="0" dirty="0">
              <a:latin typeface="Futura Std Book"/>
            </a:rPr>
          </a:br>
          <a:r>
            <a:rPr lang="en-US" sz="1000" i="0" dirty="0">
              <a:latin typeface="Futura Std Book"/>
            </a:rPr>
            <a:t>SDG&amp;E Conducts </a:t>
          </a:r>
          <a:r>
            <a:rPr lang="en-US" sz="1000" i="1" dirty="0">
              <a:latin typeface="Futura Std Book"/>
            </a:rPr>
            <a:t>Supplemental Review</a:t>
          </a:r>
          <a:br>
            <a:rPr lang="en-US" sz="1000" i="1" dirty="0">
              <a:latin typeface="Futura Std Book"/>
            </a:rPr>
          </a:br>
          <a:r>
            <a:rPr lang="en-US" sz="1000" dirty="0">
              <a:latin typeface="Futura Std Book"/>
              <a:sym typeface="Wingdings"/>
            </a:rPr>
            <a:t> </a:t>
          </a:r>
          <a:r>
            <a:rPr lang="en-US" sz="1000" i="0" dirty="0">
              <a:latin typeface="Futura Std Book"/>
            </a:rPr>
            <a:t>$2500 fee</a:t>
          </a:r>
          <a:endParaRPr lang="en-US" sz="1000" i="1" dirty="0">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D5399B00-8D2E-4635-AC2D-02E41D98B09E}">
      <dgm:prSet custT="1"/>
      <dgm:spPr>
        <a:noFill/>
      </dgm:spPr>
      <dgm:t>
        <a:bodyPr/>
        <a:lstStyle/>
        <a:p>
          <a:r>
            <a:rPr lang="en-US" sz="1000" b="0" i="0" dirty="0">
              <a:solidFill>
                <a:srgbClr val="002060"/>
              </a:solidFill>
              <a:latin typeface="Futura Std Book"/>
            </a:rPr>
            <a:t>If pass, then cost estimate provided in 15 more BD</a:t>
          </a:r>
        </a:p>
      </dgm:t>
    </dgm:pt>
    <dgm:pt modelId="{64593D9A-464D-4288-9E24-16DFA757BA3D}" type="parTrans" cxnId="{22EC97CC-5BCE-43C8-8779-A2F2DDC4476F}">
      <dgm:prSet/>
      <dgm:spPr/>
      <dgm:t>
        <a:bodyPr/>
        <a:lstStyle/>
        <a:p>
          <a:endParaRPr lang="en-US"/>
        </a:p>
      </dgm:t>
    </dgm:pt>
    <dgm:pt modelId="{5D89F10D-F3CB-4191-A543-6A6DDE18206E}" type="sibTrans" cxnId="{22EC97CC-5BCE-43C8-8779-A2F2DDC4476F}">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3">
        <dgm:presLayoutVars>
          <dgm:chMax val="1"/>
          <dgm:bulletEnabled val="1"/>
        </dgm:presLayoutVars>
      </dgm:prSet>
      <dgm:spPr/>
    </dgm:pt>
    <dgm:pt modelId="{C416F74B-B3EF-4447-A6C7-6AC09E83F94F}" type="pres">
      <dgm:prSet presAssocID="{DB510743-D239-4283-A59C-CFDB84C4826F}" presName="descendantText" presStyleLbl="alignAcc1" presStyleIdx="0" presStyleCnt="3">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3">
        <dgm:presLayoutVars>
          <dgm:chMax val="1"/>
          <dgm:bulletEnabled val="1"/>
        </dgm:presLayoutVars>
      </dgm:prSet>
      <dgm:spPr/>
    </dgm:pt>
    <dgm:pt modelId="{1DE8080E-546C-4130-951B-120E48060A11}" type="pres">
      <dgm:prSet presAssocID="{CD737E33-E548-4AAB-AAB3-FEF0B75B5A45}" presName="descendantText" presStyleLbl="alignAcc1" presStyleIdx="1" presStyleCnt="3" custLinFactNeighborX="-737" custLinFactNeighborY="211">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3" custLinFactNeighborY="-1251">
        <dgm:presLayoutVars>
          <dgm:chMax val="1"/>
          <dgm:bulletEnabled val="1"/>
        </dgm:presLayoutVars>
      </dgm:prSet>
      <dgm:spPr/>
    </dgm:pt>
    <dgm:pt modelId="{163F092B-B3EA-4A2D-87C6-1234A0108938}" type="pres">
      <dgm:prSet presAssocID="{9F1A9F98-0662-4173-8235-1E1A1335C773}" presName="descendantText" presStyleLbl="alignAcc1" presStyleIdx="2" presStyleCnt="3">
        <dgm:presLayoutVars>
          <dgm:bulletEnabled val="1"/>
        </dgm:presLayoutVars>
      </dgm:prSet>
      <dgm:spPr/>
    </dgm:pt>
  </dgm:ptLst>
  <dgm:cxnLst>
    <dgm:cxn modelId="{979CCD87-0BDE-4302-83F7-4708A2AA7EC8}" type="presOf" srcId="{510B924E-7747-430C-8390-280794613599}" destId="{C416F74B-B3EF-4447-A6C7-6AC09E83F94F}" srcOrd="0" destOrd="0" presId="urn:microsoft.com/office/officeart/2005/8/layout/chevron2"/>
    <dgm:cxn modelId="{6096CCEA-DDE5-421E-8956-BFE4A25F70D9}" type="presOf" srcId="{FF5329D9-0435-4444-9378-86DD74014E61}" destId="{1DE8080E-546C-4130-951B-120E48060A11}" srcOrd="0" destOrd="0" presId="urn:microsoft.com/office/officeart/2005/8/layout/chevron2"/>
    <dgm:cxn modelId="{35CD1ADC-2284-48E0-A7EF-FFA143C99F0F}" type="presOf" srcId="{E1BB4E6A-A154-4793-9173-4D74B307386A}" destId="{551CF95B-3909-427F-BAB8-701DF154BD33}" srcOrd="0" destOrd="0" presId="urn:microsoft.com/office/officeart/2005/8/layout/chevron2"/>
    <dgm:cxn modelId="{40B16286-EDCE-4943-93A8-54379245FFF0}" type="presOf" srcId="{CD737E33-E548-4AAB-AAB3-FEF0B75B5A45}" destId="{8C87D1B1-237C-4890-96F1-1AF0C5C7AC82}" srcOrd="0" destOrd="0" presId="urn:microsoft.com/office/officeart/2005/8/layout/chevron2"/>
    <dgm:cxn modelId="{C8150F86-FD8A-41D9-A7D0-1549C54813A9}" type="presOf" srcId="{7A77CA32-1272-4FE3-8D05-B45981F4FF47}" destId="{163F092B-B3EA-4A2D-87C6-1234A0108938}" srcOrd="0" destOrd="0" presId="urn:microsoft.com/office/officeart/2005/8/layout/chevron2"/>
    <dgm:cxn modelId="{80AF7D70-526C-4CB0-991D-15D10D84E961}" srcId="{DB510743-D239-4283-A59C-CFDB84C4826F}" destId="{510B924E-7747-430C-8390-280794613599}" srcOrd="0" destOrd="0" parTransId="{997A62AC-A00F-4251-81BC-598D7ED924D3}" sibTransId="{72930BA9-8ECA-4A37-B699-651FCEF9B2B5}"/>
    <dgm:cxn modelId="{22EC97CC-5BCE-43C8-8779-A2F2DDC4476F}" srcId="{CD737E33-E548-4AAB-AAB3-FEF0B75B5A45}" destId="{D5399B00-8D2E-4635-AC2D-02E41D98B09E}" srcOrd="1" destOrd="0" parTransId="{64593D9A-464D-4288-9E24-16DFA757BA3D}" sibTransId="{5D89F10D-F3CB-4191-A543-6A6DDE18206E}"/>
    <dgm:cxn modelId="{A56D5A30-9206-4ACA-8635-A90543612B34}" type="presOf" srcId="{9F1A9F98-0662-4173-8235-1E1A1335C773}" destId="{01393C15-5A5A-487D-9973-8B5CF3C037FA}" srcOrd="0" destOrd="0" presId="urn:microsoft.com/office/officeart/2005/8/layout/chevron2"/>
    <dgm:cxn modelId="{D5F5BAD3-4241-40EA-8E57-F69A40E27B7E}" srcId="{E1BB4E6A-A154-4793-9173-4D74B307386A}" destId="{DB510743-D239-4283-A59C-CFDB84C4826F}" srcOrd="0" destOrd="0" parTransId="{EA276BCF-BD64-43A9-954C-50FE4C7FC27A}" sibTransId="{FF53C91F-D511-4A4C-89FA-BDD7B814B338}"/>
    <dgm:cxn modelId="{9C6B3DEE-A69D-4C6B-8746-57F3326D6DA1}" srcId="{9F1A9F98-0662-4173-8235-1E1A1335C773}" destId="{7A77CA32-1272-4FE3-8D05-B45981F4FF47}" srcOrd="0" destOrd="0" parTransId="{50B2B857-585F-4FAC-819D-C1EEB280CC9A}" sibTransId="{C9D3BE08-3BDF-4569-BBEE-AAEBC760D88A}"/>
    <dgm:cxn modelId="{D3DC2761-DC0C-4FC1-9759-ED67884043F9}" type="presOf" srcId="{D5399B00-8D2E-4635-AC2D-02E41D98B09E}" destId="{1DE8080E-546C-4130-951B-120E48060A11}" srcOrd="0" destOrd="1" presId="urn:microsoft.com/office/officeart/2005/8/layout/chevron2"/>
    <dgm:cxn modelId="{05EABD47-B172-4B2A-89F3-619C92BB9CBE}" srcId="{E1BB4E6A-A154-4793-9173-4D74B307386A}" destId="{CD737E33-E548-4AAB-AAB3-FEF0B75B5A45}" srcOrd="1" destOrd="0" parTransId="{83AF3AE8-997B-47E7-9819-0C98F635DA9A}" sibTransId="{1EDC7E8D-FD34-44B8-AEC2-625286E37A19}"/>
    <dgm:cxn modelId="{CF622177-BD18-4C7A-89E7-4D4A9CE55484}" srcId="{CD737E33-E548-4AAB-AAB3-FEF0B75B5A45}" destId="{FF5329D9-0435-4444-9378-86DD74014E61}" srcOrd="0" destOrd="0" parTransId="{7217D066-43C8-481A-B11E-39487704CD8F}" sibTransId="{57E07035-AECA-4CA4-8297-DD91502325C4}"/>
    <dgm:cxn modelId="{87685E9E-812A-4403-9C56-C71A26689509}" type="presOf" srcId="{DB510743-D239-4283-A59C-CFDB84C4826F}" destId="{C9BA420E-8100-4AB4-87CE-C5E64764BB8B}" srcOrd="0" destOrd="0" presId="urn:microsoft.com/office/officeart/2005/8/layout/chevron2"/>
    <dgm:cxn modelId="{65110C71-E10F-4BF2-A4B2-6338D8C29356}" srcId="{E1BB4E6A-A154-4793-9173-4D74B307386A}" destId="{9F1A9F98-0662-4173-8235-1E1A1335C773}" srcOrd="2" destOrd="0" parTransId="{E83A9A32-D1B9-4ED2-8743-EBA108C9E759}" sibTransId="{19AC18B8-91D9-4ABB-A691-47C5DBFA1056}"/>
    <dgm:cxn modelId="{409F6176-B471-4FF6-850B-169C2DEDB875}" type="presParOf" srcId="{551CF95B-3909-427F-BAB8-701DF154BD33}" destId="{DC4AE4C4-95CF-407B-9564-0A455DBC83DE}" srcOrd="0" destOrd="0" presId="urn:microsoft.com/office/officeart/2005/8/layout/chevron2"/>
    <dgm:cxn modelId="{C52B02A7-2651-4F4C-B878-4374998599A9}" type="presParOf" srcId="{DC4AE4C4-95CF-407B-9564-0A455DBC83DE}" destId="{C9BA420E-8100-4AB4-87CE-C5E64764BB8B}" srcOrd="0" destOrd="0" presId="urn:microsoft.com/office/officeart/2005/8/layout/chevron2"/>
    <dgm:cxn modelId="{D95EB095-6421-4B6B-9890-0C0EE4DA6F8A}" type="presParOf" srcId="{DC4AE4C4-95CF-407B-9564-0A455DBC83DE}" destId="{C416F74B-B3EF-4447-A6C7-6AC09E83F94F}" srcOrd="1" destOrd="0" presId="urn:microsoft.com/office/officeart/2005/8/layout/chevron2"/>
    <dgm:cxn modelId="{7D0D6AD0-3DF4-4DE7-8B94-F5C76FD85B42}" type="presParOf" srcId="{551CF95B-3909-427F-BAB8-701DF154BD33}" destId="{D1AE2C7D-0239-460A-B239-3B14A0981FC8}" srcOrd="1" destOrd="0" presId="urn:microsoft.com/office/officeart/2005/8/layout/chevron2"/>
    <dgm:cxn modelId="{8233EB6F-3A1D-419E-9CCC-BA48515084D3}" type="presParOf" srcId="{551CF95B-3909-427F-BAB8-701DF154BD33}" destId="{C87212B2-6A4E-4530-847F-EF5DE2BFD459}" srcOrd="2" destOrd="0" presId="urn:microsoft.com/office/officeart/2005/8/layout/chevron2"/>
    <dgm:cxn modelId="{ADBF044E-D79B-4FB7-9B7F-673A273B7440}" type="presParOf" srcId="{C87212B2-6A4E-4530-847F-EF5DE2BFD459}" destId="{8C87D1B1-237C-4890-96F1-1AF0C5C7AC82}" srcOrd="0" destOrd="0" presId="urn:microsoft.com/office/officeart/2005/8/layout/chevron2"/>
    <dgm:cxn modelId="{97823D97-BA83-4939-BAA2-92295384EC70}" type="presParOf" srcId="{C87212B2-6A4E-4530-847F-EF5DE2BFD459}" destId="{1DE8080E-546C-4130-951B-120E48060A11}" srcOrd="1" destOrd="0" presId="urn:microsoft.com/office/officeart/2005/8/layout/chevron2"/>
    <dgm:cxn modelId="{A624BFAD-C113-4768-B462-98894777459D}" type="presParOf" srcId="{551CF95B-3909-427F-BAB8-701DF154BD33}" destId="{753B1BF8-D52F-4328-B6D6-60C5C298F680}" srcOrd="3" destOrd="0" presId="urn:microsoft.com/office/officeart/2005/8/layout/chevron2"/>
    <dgm:cxn modelId="{588EA5AA-E2DD-45A9-BAD2-02AD6A3003C6}" type="presParOf" srcId="{551CF95B-3909-427F-BAB8-701DF154BD33}" destId="{FCCC707E-49AB-4FF4-B971-D8AFA7EA632C}" srcOrd="4" destOrd="0" presId="urn:microsoft.com/office/officeart/2005/8/layout/chevron2"/>
    <dgm:cxn modelId="{31B191D9-D6F9-4165-8926-A51AE2C7995E}" type="presParOf" srcId="{FCCC707E-49AB-4FF4-B971-D8AFA7EA632C}" destId="{01393C15-5A5A-487D-9973-8B5CF3C037FA}" srcOrd="0" destOrd="0" presId="urn:microsoft.com/office/officeart/2005/8/layout/chevron2"/>
    <dgm:cxn modelId="{13DDB7CD-D446-4705-800B-981A0EA267E9}" type="presParOf" srcId="{FCCC707E-49AB-4FF4-B971-D8AFA7EA632C}" destId="{163F092B-B3EA-4A2D-87C6-1234A0108938}"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3" qsCatId="simple" csTypeId="urn:microsoft.com/office/officeart/2005/8/colors/accent2_2" csCatId="accent2" phldr="1"/>
      <dgm:spPr/>
      <dgm:t>
        <a:bodyPr/>
        <a:lstStyle/>
        <a:p>
          <a:endParaRPr lang="en-US"/>
        </a:p>
      </dgm:t>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23BD</a:t>
          </a:r>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endParaRPr lang="en-US" sz="1200" b="1" dirty="0"/>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30BD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dgm:t>
        <a:bodyPr/>
        <a:lstStyle/>
        <a:p>
          <a:r>
            <a:rPr lang="en-US" sz="1000" dirty="0">
              <a:latin typeface="Futura Std Book"/>
            </a:rPr>
            <a:t>Interconnection Request Submitted only during </a:t>
          </a:r>
          <a:r>
            <a:rPr lang="en-US" sz="1000" b="1" dirty="0">
              <a:latin typeface="Futura Std Book"/>
            </a:rPr>
            <a:t>Mar</a:t>
          </a:r>
          <a:r>
            <a:rPr lang="en-US" sz="1000" dirty="0">
              <a:latin typeface="Futura Std Book"/>
            </a:rPr>
            <a:t> or </a:t>
          </a:r>
          <a:r>
            <a:rPr lang="en-US" sz="1000" b="1" dirty="0">
              <a:latin typeface="Futura Std Book"/>
            </a:rPr>
            <a:t>Sep</a:t>
          </a: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dirty="0">
              <a:latin typeface="Futura Std Book"/>
            </a:rPr>
            <a:t>Interconnection Request </a:t>
          </a:r>
          <a:br>
            <a:rPr lang="en-US" sz="1000" dirty="0">
              <a:latin typeface="Futura Std Book"/>
            </a:rPr>
          </a:br>
          <a:r>
            <a:rPr lang="en-US" sz="1000" dirty="0">
              <a:latin typeface="Futura Std Book"/>
            </a:rPr>
            <a:t>Deemed Complete</a:t>
          </a:r>
          <a:br>
            <a:rPr lang="en-US" sz="1000" dirty="0">
              <a:latin typeface="Futura Std Book"/>
            </a:rPr>
          </a:br>
          <a:r>
            <a:rPr lang="en-US" sz="1000" dirty="0">
              <a:latin typeface="Futura Std Book"/>
              <a:sym typeface="Wingdings"/>
            </a:rPr>
            <a:t></a:t>
          </a:r>
          <a:r>
            <a:rPr lang="en-US" sz="1000" dirty="0">
              <a:latin typeface="Futura Std Book"/>
            </a:rPr>
            <a:t> $800 Processing fee</a:t>
          </a:r>
          <a:endParaRPr lang="en-US" sz="1000" b="1"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1000" dirty="0">
              <a:latin typeface="Futura Std Book"/>
            </a:rPr>
            <a:t>SDG&amp;E conducts Electrical Independence Test: Screens Q &amp; R</a:t>
          </a:r>
          <a:endParaRPr lang="en-US" sz="1000" b="1" dirty="0">
            <a:solidFill>
              <a:srgbClr val="FF0000"/>
            </a:solidFill>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EA4D0291-A4A8-44FE-8342-AC814540464D}">
      <dgm:prSe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5BD</a:t>
          </a:r>
        </a:p>
      </dgm:t>
    </dgm:pt>
    <dgm:pt modelId="{2A9DDB83-AF27-4A58-A998-5B511565149C}" type="parTrans" cxnId="{A0DB11C4-9960-4593-A978-A350751C7813}">
      <dgm:prSet/>
      <dgm:spPr/>
      <dgm:t>
        <a:bodyPr/>
        <a:lstStyle/>
        <a:p>
          <a:endParaRPr lang="en-US"/>
        </a:p>
      </dgm:t>
    </dgm:pt>
    <dgm:pt modelId="{1B04740F-6D4B-4E30-9D0A-DF46BE764151}" type="sibTrans" cxnId="{A0DB11C4-9960-4593-A978-A350751C7813}">
      <dgm:prSet/>
      <dgm:spPr/>
      <dgm:t>
        <a:bodyPr/>
        <a:lstStyle/>
        <a:p>
          <a:endParaRPr lang="en-US"/>
        </a:p>
      </dgm:t>
    </dgm:pt>
    <dgm:pt modelId="{1EFD0BDB-36F5-46B1-AB90-57746C1AE3DA}">
      <dgm:prSet custT="1"/>
      <dgm:spPr/>
      <dgm:t>
        <a:bodyPr/>
        <a:lstStyle/>
        <a:p>
          <a:r>
            <a:rPr lang="en-US" sz="1000" i="0" dirty="0">
              <a:latin typeface="Futura Std Book"/>
            </a:rPr>
            <a:t>SDG&amp;E schedules Scoping Meeting</a:t>
          </a:r>
          <a:endParaRPr lang="en-US" sz="1000" dirty="0">
            <a:latin typeface="Futura Std Book"/>
          </a:endParaRPr>
        </a:p>
      </dgm:t>
    </dgm:pt>
    <dgm:pt modelId="{2DA97E7C-5D6E-4E1F-8506-105135E0225A}" type="parTrans" cxnId="{48F7CAAE-62C8-43B8-B782-C2D7A1EE357A}">
      <dgm:prSet/>
      <dgm:spPr/>
      <dgm:t>
        <a:bodyPr/>
        <a:lstStyle/>
        <a:p>
          <a:endParaRPr lang="en-US"/>
        </a:p>
      </dgm:t>
    </dgm:pt>
    <dgm:pt modelId="{2F8A228E-3D64-4BF7-B679-8892C689F736}" type="sibTrans" cxnId="{48F7CAAE-62C8-43B8-B782-C2D7A1EE357A}">
      <dgm:prSet/>
      <dgm:spPr/>
      <dgm:t>
        <a:bodyPr/>
        <a:lstStyle/>
        <a:p>
          <a:endParaRPr lang="en-US"/>
        </a:p>
      </dgm:t>
    </dgm:pt>
    <dgm:pt modelId="{E5EB83D6-D009-49E7-BC8D-DB776FCF89DE}">
      <dgm:prSe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60BD</a:t>
          </a:r>
        </a:p>
      </dgm:t>
    </dgm:pt>
    <dgm:pt modelId="{32B0F904-3115-4D9A-8C45-E49F5BA989F3}" type="parTrans" cxnId="{DB52838B-7E7A-41C3-9AA0-3D7A8179EE62}">
      <dgm:prSet/>
      <dgm:spPr/>
      <dgm:t>
        <a:bodyPr/>
        <a:lstStyle/>
        <a:p>
          <a:endParaRPr lang="en-US"/>
        </a:p>
      </dgm:t>
    </dgm:pt>
    <dgm:pt modelId="{365BBD30-30F8-494F-A235-95F81D0A2604}" type="sibTrans" cxnId="{DB52838B-7E7A-41C3-9AA0-3D7A8179EE62}">
      <dgm:prSet/>
      <dgm:spPr/>
      <dgm:t>
        <a:bodyPr/>
        <a:lstStyle/>
        <a:p>
          <a:endParaRPr lang="en-US"/>
        </a:p>
      </dgm:t>
    </dgm:pt>
    <dgm:pt modelId="{2FC9DC02-79D1-44E3-919C-41D0B86A5A03}">
      <dgm:prSet/>
      <dgm:spPr/>
      <dgm:t>
        <a:bodyPr anchor="b"/>
        <a:lstStyle/>
        <a:p>
          <a:endParaRPr lang="en-US" sz="1000" dirty="0"/>
        </a:p>
      </dgm:t>
    </dgm:pt>
    <dgm:pt modelId="{4B1F1A53-9622-464B-A416-6557CC0ADBE0}" type="parTrans" cxnId="{8C7403F2-E928-47FC-B4CC-EF9176F853C0}">
      <dgm:prSet/>
      <dgm:spPr/>
      <dgm:t>
        <a:bodyPr/>
        <a:lstStyle/>
        <a:p>
          <a:endParaRPr lang="en-US"/>
        </a:p>
      </dgm:t>
    </dgm:pt>
    <dgm:pt modelId="{7925DC3D-EC9F-48A2-8C32-B2BDA6F313AE}" type="sibTrans" cxnId="{8C7403F2-E928-47FC-B4CC-EF9176F853C0}">
      <dgm:prSet/>
      <dgm:spPr/>
      <dgm:t>
        <a:bodyPr/>
        <a:lstStyle/>
        <a:p>
          <a:endParaRPr lang="en-US"/>
        </a:p>
      </dgm:t>
    </dgm:pt>
    <dgm:pt modelId="{29ECF008-45DB-4A43-AEF6-5E5CA1675AD8}">
      <dgm:prSet/>
      <dgm:spPr>
        <a:solidFill>
          <a:srgbClr val="0070C0"/>
        </a:solidFill>
      </dgm:spPr>
      <dgm:t>
        <a:bodyPr/>
        <a:lstStyle/>
        <a:p>
          <a:r>
            <a:rPr lang="en-US" b="1" dirty="0"/>
            <a:t>60BD</a:t>
          </a:r>
        </a:p>
      </dgm:t>
    </dgm:pt>
    <dgm:pt modelId="{B7F31255-1E35-4EF8-8EB9-7B23577FFA67}" type="parTrans" cxnId="{D4381DAF-AAB0-4312-AAA2-AF6AE414A4E5}">
      <dgm:prSet/>
      <dgm:spPr/>
      <dgm:t>
        <a:bodyPr/>
        <a:lstStyle/>
        <a:p>
          <a:endParaRPr lang="en-US"/>
        </a:p>
      </dgm:t>
    </dgm:pt>
    <dgm:pt modelId="{A944F2F1-CAF6-4A93-95AC-12A981A4D90F}" type="sibTrans" cxnId="{D4381DAF-AAB0-4312-AAA2-AF6AE414A4E5}">
      <dgm:prSet/>
      <dgm:spPr/>
      <dgm:t>
        <a:bodyPr/>
        <a:lstStyle/>
        <a:p>
          <a:endParaRPr lang="en-US"/>
        </a:p>
      </dgm:t>
    </dgm:pt>
    <dgm:pt modelId="{B006136A-0742-47F2-B6E6-EED4F81CC06F}">
      <dgm:prSet custT="1"/>
      <dgm:spPr/>
      <dgm:t>
        <a:bodyPr/>
        <a:lstStyle/>
        <a:p>
          <a:r>
            <a:rPr lang="en-US" sz="1000" i="0" dirty="0">
              <a:latin typeface="Futura Std Book"/>
            </a:rPr>
            <a:t>If required, </a:t>
          </a:r>
          <a:r>
            <a:rPr lang="en-US" sz="1000" dirty="0">
              <a:latin typeface="Futura Std Book"/>
            </a:rPr>
            <a:t>SDG&amp;E Conducts </a:t>
          </a:r>
          <a:br>
            <a:rPr lang="en-US" sz="1000" dirty="0">
              <a:latin typeface="Futura Std Book"/>
            </a:rPr>
          </a:br>
          <a:r>
            <a:rPr lang="en-US" sz="1000" i="1" dirty="0">
              <a:latin typeface="Futura Std Book"/>
            </a:rPr>
            <a:t>Interconnection Study Ph II</a:t>
          </a:r>
        </a:p>
      </dgm:t>
    </dgm:pt>
    <dgm:pt modelId="{1BCE42FA-390A-48A8-8128-8BF874D1AA02}" type="parTrans" cxnId="{47F724F9-A715-47BA-BAD5-0ED2B4FC76D0}">
      <dgm:prSet/>
      <dgm:spPr/>
      <dgm:t>
        <a:bodyPr/>
        <a:lstStyle/>
        <a:p>
          <a:endParaRPr lang="en-US"/>
        </a:p>
      </dgm:t>
    </dgm:pt>
    <dgm:pt modelId="{398665C2-130E-4E93-8554-7FE62C2CB380}" type="sibTrans" cxnId="{47F724F9-A715-47BA-BAD5-0ED2B4FC76D0}">
      <dgm:prSet/>
      <dgm:spPr/>
      <dgm:t>
        <a:bodyPr/>
        <a:lstStyle/>
        <a:p>
          <a:endParaRPr lang="en-US"/>
        </a:p>
      </dgm:t>
    </dgm:pt>
    <dgm:pt modelId="{5B8BAD64-F924-4AE3-BB70-9031BDDA46F9}">
      <dgm:prSet custT="1"/>
      <dgm:spPr/>
      <dgm:t>
        <a:bodyPr anchor="b"/>
        <a:lstStyle/>
        <a:p>
          <a:r>
            <a:rPr lang="en-US" sz="900" i="0" dirty="0">
              <a:latin typeface="Futura Std Book"/>
            </a:rPr>
            <a:t>Pass Screen Q, Fail Screen R: </a:t>
          </a:r>
          <a:br>
            <a:rPr lang="en-US" sz="900" i="0" dirty="0">
              <a:latin typeface="Futura Std Book"/>
            </a:rPr>
          </a:br>
          <a:r>
            <a:rPr lang="en-US" sz="900" dirty="0">
              <a:latin typeface="Futura Std Book"/>
            </a:rPr>
            <a:t>SDG&amp;E Conducts</a:t>
          </a:r>
          <a:br>
            <a:rPr lang="en-US" sz="900" dirty="0">
              <a:latin typeface="Futura Std Book"/>
            </a:rPr>
          </a:br>
          <a:r>
            <a:rPr lang="en-US" sz="900" dirty="0">
              <a:latin typeface="Futura Std Book"/>
            </a:rPr>
            <a:t> </a:t>
          </a:r>
          <a:r>
            <a:rPr lang="en-US" sz="900" i="1" dirty="0">
              <a:latin typeface="Futura Std Book"/>
            </a:rPr>
            <a:t>Interconnection Study Ph I </a:t>
          </a:r>
        </a:p>
      </dgm:t>
    </dgm:pt>
    <dgm:pt modelId="{0A67675E-E911-490F-8993-EDB46327C775}" type="parTrans" cxnId="{0A3DB5FE-824B-49F9-BE38-B52C0CB9B786}">
      <dgm:prSet/>
      <dgm:spPr/>
      <dgm:t>
        <a:bodyPr/>
        <a:lstStyle/>
        <a:p>
          <a:endParaRPr lang="en-US"/>
        </a:p>
      </dgm:t>
    </dgm:pt>
    <dgm:pt modelId="{546E86ED-CA65-480D-AE50-E741CC8EB66C}" type="sibTrans" cxnId="{0A3DB5FE-824B-49F9-BE38-B52C0CB9B786}">
      <dgm:prSet/>
      <dgm:spPr/>
      <dgm:t>
        <a:bodyPr/>
        <a:lstStyle/>
        <a:p>
          <a:endParaRPr lang="en-US"/>
        </a:p>
      </dgm:t>
    </dgm:pt>
    <dgm:pt modelId="{E715C7C6-D0C3-451C-8561-D6593A8F93FE}">
      <dgm:prSet custT="1"/>
      <dgm:spPr/>
      <dgm:t>
        <a:bodyPr anchor="b"/>
        <a:lstStyle/>
        <a:p>
          <a:r>
            <a:rPr lang="en-US" sz="900" i="0" dirty="0">
              <a:latin typeface="Futura Std Book"/>
            </a:rPr>
            <a:t>Study deposit:</a:t>
          </a:r>
          <a:br>
            <a:rPr lang="en-US" sz="900" i="0" dirty="0">
              <a:latin typeface="Futura Std Book"/>
            </a:rPr>
          </a:br>
          <a:r>
            <a:rPr lang="en-US" sz="900" i="0" dirty="0">
              <a:latin typeface="Futura Std Book"/>
            </a:rPr>
            <a:t>  </a:t>
          </a:r>
          <a:r>
            <a:rPr lang="en-US" sz="900" dirty="0">
              <a:latin typeface="Futura Std Book"/>
              <a:sym typeface="Wingdings"/>
            </a:rPr>
            <a:t> </a:t>
          </a:r>
          <a:r>
            <a:rPr lang="en-US" sz="900" dirty="0">
              <a:latin typeface="Futura Std Book"/>
            </a:rPr>
            <a:t>≤ 5 MW: $10,000</a:t>
          </a:r>
          <a:br>
            <a:rPr lang="en-US" sz="900" dirty="0">
              <a:latin typeface="Futura Std Book"/>
            </a:rPr>
          </a:br>
          <a:r>
            <a:rPr lang="en-US" sz="900" dirty="0">
              <a:latin typeface="Futura Std Book"/>
            </a:rPr>
            <a:t>  </a:t>
          </a:r>
          <a:r>
            <a:rPr lang="en-US" sz="900" dirty="0">
              <a:latin typeface="Futura Std Book"/>
              <a:sym typeface="Wingdings"/>
            </a:rPr>
            <a:t> &gt;5 MW: $50,000 + $1000/MW</a:t>
          </a:r>
          <a:endParaRPr lang="en-US" sz="900" i="0" dirty="0">
            <a:latin typeface="Futura Std Book"/>
          </a:endParaRPr>
        </a:p>
      </dgm:t>
    </dgm:pt>
    <dgm:pt modelId="{4D445F51-C95E-4100-BAC6-AE9DB68DA1FD}" type="parTrans" cxnId="{BACE6EA1-C876-4990-8F05-14DD9833C095}">
      <dgm:prSet/>
      <dgm:spPr/>
      <dgm:t>
        <a:bodyPr/>
        <a:lstStyle/>
        <a:p>
          <a:endParaRPr lang="en-US"/>
        </a:p>
      </dgm:t>
    </dgm:pt>
    <dgm:pt modelId="{1D6726D8-0E6B-44B2-870B-13D7A5C0D456}" type="sibTrans" cxnId="{BACE6EA1-C876-4990-8F05-14DD9833C095}">
      <dgm:prSet/>
      <dgm:spPr/>
      <dgm:t>
        <a:bodyPr/>
        <a:lstStyle/>
        <a:p>
          <a:endParaRPr lang="en-US"/>
        </a:p>
      </dgm:t>
    </dgm:pt>
    <dgm:pt modelId="{DB2E5350-F089-4B44-A453-34E2600F85F9}">
      <dgm:prSet custT="1"/>
      <dgm:spPr/>
      <dgm:t>
        <a:bodyPr/>
        <a:lstStyle/>
        <a:p>
          <a:r>
            <a:rPr lang="en-US" sz="1000" i="0" dirty="0">
              <a:latin typeface="Futura Std Book"/>
            </a:rPr>
            <a:t>Study deposit:</a:t>
          </a:r>
          <a:br>
            <a:rPr lang="en-US" sz="1000" i="0" dirty="0">
              <a:latin typeface="Futura Std Book"/>
            </a:rPr>
          </a:br>
          <a:r>
            <a:rPr lang="en-US" sz="1000" dirty="0">
              <a:latin typeface="Futura Std Book"/>
              <a:sym typeface="Wingdings"/>
            </a:rPr>
            <a:t> </a:t>
          </a:r>
          <a:r>
            <a:rPr lang="en-US" sz="1000" dirty="0">
              <a:latin typeface="Futura Std Book"/>
            </a:rPr>
            <a:t>≤ 5 MW: $15,000</a:t>
          </a:r>
          <a:br>
            <a:rPr lang="en-US" sz="1000" dirty="0">
              <a:latin typeface="Futura Std Book"/>
            </a:rPr>
          </a:br>
          <a:r>
            <a:rPr lang="en-US" sz="1000" dirty="0">
              <a:latin typeface="Futura Std Book"/>
            </a:rPr>
            <a:t>  </a:t>
          </a:r>
          <a:endParaRPr lang="en-US" sz="1000" i="1" dirty="0">
            <a:latin typeface="Futura Std Book"/>
          </a:endParaRPr>
        </a:p>
      </dgm:t>
    </dgm:pt>
    <dgm:pt modelId="{57895444-0D32-47E9-A7EC-6AE164774093}" type="parTrans" cxnId="{7D3148F3-E8E9-48EB-8094-F6641F87C756}">
      <dgm:prSet/>
      <dgm:spPr/>
      <dgm:t>
        <a:bodyPr/>
        <a:lstStyle/>
        <a:p>
          <a:endParaRPr lang="en-US"/>
        </a:p>
      </dgm:t>
    </dgm:pt>
    <dgm:pt modelId="{368E65CE-4977-457D-A2FC-28F248E5C65E}" type="sibTrans" cxnId="{7D3148F3-E8E9-48EB-8094-F6641F87C756}">
      <dgm:prSet/>
      <dgm:spPr/>
      <dgm:t>
        <a:bodyPr/>
        <a:lstStyle/>
        <a:p>
          <a:endParaRPr lang="en-US"/>
        </a:p>
      </dgm:t>
    </dgm:pt>
    <dgm:pt modelId="{31118B15-C937-4943-A955-C4062E7D0BC3}">
      <dgm:prSet custT="1"/>
      <dgm:spPr/>
      <dgm:t>
        <a:bodyPr/>
        <a:lstStyle/>
        <a:p>
          <a:endParaRPr lang="en-US" sz="1000" i="1" dirty="0">
            <a:latin typeface="Futura Std Book"/>
          </a:endParaRPr>
        </a:p>
      </dgm:t>
    </dgm:pt>
    <dgm:pt modelId="{CBC5C609-D9FF-4F33-B9F3-92C5EDBF444A}" type="parTrans" cxnId="{7F70DC71-31F9-4090-8067-5201E1AB333D}">
      <dgm:prSet/>
      <dgm:spPr/>
      <dgm:t>
        <a:bodyPr/>
        <a:lstStyle/>
        <a:p>
          <a:endParaRPr lang="en-US"/>
        </a:p>
      </dgm:t>
    </dgm:pt>
    <dgm:pt modelId="{4563D2EA-0D94-48FD-A847-93BB83A9F007}" type="sibTrans" cxnId="{7F70DC71-31F9-4090-8067-5201E1AB333D}">
      <dgm:prSet/>
      <dgm:spPr/>
      <dgm:t>
        <a:bodyPr/>
        <a:lstStyle/>
        <a:p>
          <a:endParaRPr lang="en-US"/>
        </a:p>
      </dgm:t>
    </dgm:pt>
    <dgm:pt modelId="{880B05B7-6C1F-48A4-B04B-5D0BBFB4A56E}">
      <dgm:prSet custT="1"/>
      <dgm:spPr/>
      <dgm:t>
        <a:bodyPr/>
        <a:lstStyle/>
        <a:p>
          <a:endParaRPr lang="en-US" sz="1000" i="1" dirty="0">
            <a:latin typeface="Futura Std Book"/>
          </a:endParaRPr>
        </a:p>
      </dgm:t>
    </dgm:pt>
    <dgm:pt modelId="{E5D38342-7D58-48BE-8EFB-A9153608F0E0}" type="parTrans" cxnId="{D736430F-3B62-4F58-957B-46FA50162489}">
      <dgm:prSet/>
      <dgm:spPr/>
      <dgm:t>
        <a:bodyPr/>
        <a:lstStyle/>
        <a:p>
          <a:endParaRPr lang="en-US"/>
        </a:p>
      </dgm:t>
    </dgm:pt>
    <dgm:pt modelId="{C47DDE88-FDED-455B-91D0-D9EF46E6148D}" type="sibTrans" cxnId="{D736430F-3B62-4F58-957B-46FA50162489}">
      <dgm:prSet/>
      <dgm:spPr/>
      <dgm:t>
        <a:bodyPr/>
        <a:lstStyle/>
        <a:p>
          <a:endParaRPr lang="en-US"/>
        </a:p>
      </dgm:t>
    </dgm:pt>
    <dgm:pt modelId="{F0A8CDCC-6F24-49F4-A255-157F4308C327}">
      <dgm:prSet custT="1"/>
      <dgm:spPr/>
      <dgm:t>
        <a:bodyPr anchor="b"/>
        <a:lstStyle/>
        <a:p>
          <a:endParaRPr lang="en-US" sz="900" i="1" dirty="0">
            <a:latin typeface="Futura Std Book"/>
          </a:endParaRPr>
        </a:p>
      </dgm:t>
    </dgm:pt>
    <dgm:pt modelId="{4510A972-901D-4EE2-97E3-0097D6C80EEB}" type="parTrans" cxnId="{F2D92423-7180-42CE-8EC0-250659AAD414}">
      <dgm:prSet/>
      <dgm:spPr/>
      <dgm:t>
        <a:bodyPr/>
        <a:lstStyle/>
        <a:p>
          <a:endParaRPr lang="en-US"/>
        </a:p>
      </dgm:t>
    </dgm:pt>
    <dgm:pt modelId="{90A9086C-CD35-49AE-A768-20BCE1FC941C}" type="sibTrans" cxnId="{F2D92423-7180-42CE-8EC0-250659AAD414}">
      <dgm:prSet/>
      <dgm:spPr/>
      <dgm:t>
        <a:bodyPr/>
        <a:lstStyle/>
        <a:p>
          <a:endParaRPr lang="en-US"/>
        </a:p>
      </dgm:t>
    </dgm:pt>
    <dgm:pt modelId="{E08705FF-94D8-4355-ADED-3963A651911B}">
      <dgm:prSet custT="1"/>
      <dgm:spPr/>
      <dgm:t>
        <a:bodyPr anchor="b"/>
        <a:lstStyle/>
        <a:p>
          <a:endParaRPr lang="en-US" sz="900" i="1" dirty="0">
            <a:latin typeface="Futura Std Book"/>
          </a:endParaRPr>
        </a:p>
      </dgm:t>
    </dgm:pt>
    <dgm:pt modelId="{7BFC84DF-36F0-4D18-A710-A585B7D26865}" type="parTrans" cxnId="{FE412B5D-1056-4FB4-B72A-E8FE0861726A}">
      <dgm:prSet/>
      <dgm:spPr/>
      <dgm:t>
        <a:bodyPr/>
        <a:lstStyle/>
        <a:p>
          <a:endParaRPr lang="en-US"/>
        </a:p>
      </dgm:t>
    </dgm:pt>
    <dgm:pt modelId="{BB2F0193-06A5-44DB-B844-73AC52E2196B}" type="sibTrans" cxnId="{FE412B5D-1056-4FB4-B72A-E8FE0861726A}">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6" custScaleY="129301" custLinFactNeighborX="0" custLinFactNeighborY="3231">
        <dgm:presLayoutVars>
          <dgm:chMax val="1"/>
          <dgm:bulletEnabled val="1"/>
        </dgm:presLayoutVars>
      </dgm:prSet>
      <dgm:spPr/>
    </dgm:pt>
    <dgm:pt modelId="{C416F74B-B3EF-4447-A6C7-6AC09E83F94F}" type="pres">
      <dgm:prSet presAssocID="{DB510743-D239-4283-A59C-CFDB84C4826F}" presName="descendantText" presStyleLbl="alignAcc1" presStyleIdx="0" presStyleCnt="6" custScaleX="110329" custScaleY="112280" custLinFactNeighborX="5389" custLinFactNeighborY="4970">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6" custLinFactNeighborX="0" custLinFactNeighborY="-1827">
        <dgm:presLayoutVars>
          <dgm:chMax val="1"/>
          <dgm:bulletEnabled val="1"/>
        </dgm:presLayoutVars>
      </dgm:prSet>
      <dgm:spPr/>
    </dgm:pt>
    <dgm:pt modelId="{1DE8080E-546C-4130-951B-120E48060A11}" type="pres">
      <dgm:prSet presAssocID="{CD737E33-E548-4AAB-AAB3-FEF0B75B5A45}" presName="descendantText" presStyleLbl="alignAcc1" presStyleIdx="1" presStyleCnt="6" custScaleX="110000" custScaleY="105482" custLinFactNeighborX="4710" custLinFactNeighborY="2815">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6">
        <dgm:presLayoutVars>
          <dgm:chMax val="1"/>
          <dgm:bulletEnabled val="1"/>
        </dgm:presLayoutVars>
      </dgm:prSet>
      <dgm:spPr/>
    </dgm:pt>
    <dgm:pt modelId="{163F092B-B3EA-4A2D-87C6-1234A0108938}" type="pres">
      <dgm:prSet presAssocID="{9F1A9F98-0662-4173-8235-1E1A1335C773}" presName="descendantText" presStyleLbl="alignAcc1" presStyleIdx="2" presStyleCnt="6" custScaleY="124990">
        <dgm:presLayoutVars>
          <dgm:bulletEnabled val="1"/>
        </dgm:presLayoutVars>
      </dgm:prSet>
      <dgm:spPr/>
    </dgm:pt>
    <dgm:pt modelId="{B4D969D4-059A-4851-B703-8C475EC26039}" type="pres">
      <dgm:prSet presAssocID="{19AC18B8-91D9-4ABB-A691-47C5DBFA1056}" presName="sp" presStyleCnt="0"/>
      <dgm:spPr/>
    </dgm:pt>
    <dgm:pt modelId="{1B00936E-F70D-4CC8-A8A5-909DCCDAE48B}" type="pres">
      <dgm:prSet presAssocID="{EA4D0291-A4A8-44FE-8342-AC814540464D}" presName="composite" presStyleCnt="0"/>
      <dgm:spPr/>
    </dgm:pt>
    <dgm:pt modelId="{29C3ACF5-69B1-4B04-8DFE-48B0FBF4BF19}" type="pres">
      <dgm:prSet presAssocID="{EA4D0291-A4A8-44FE-8342-AC814540464D}" presName="parentText" presStyleLbl="alignNode1" presStyleIdx="3" presStyleCnt="6">
        <dgm:presLayoutVars>
          <dgm:chMax val="1"/>
          <dgm:bulletEnabled val="1"/>
        </dgm:presLayoutVars>
      </dgm:prSet>
      <dgm:spPr/>
    </dgm:pt>
    <dgm:pt modelId="{74EC2EC6-06B7-462F-8E5E-0FC4C42274D2}" type="pres">
      <dgm:prSet presAssocID="{EA4D0291-A4A8-44FE-8342-AC814540464D}" presName="descendantText" presStyleLbl="alignAcc1" presStyleIdx="3" presStyleCnt="6" custScaleY="120633" custLinFactNeighborY="7877">
        <dgm:presLayoutVars>
          <dgm:bulletEnabled val="1"/>
        </dgm:presLayoutVars>
      </dgm:prSet>
      <dgm:spPr/>
    </dgm:pt>
    <dgm:pt modelId="{F5945D2E-6211-44CC-9476-6B059B61D72D}" type="pres">
      <dgm:prSet presAssocID="{1B04740F-6D4B-4E30-9D0A-DF46BE764151}" presName="sp" presStyleCnt="0"/>
      <dgm:spPr/>
    </dgm:pt>
    <dgm:pt modelId="{3937CD5E-9F89-420C-8626-DB1512DB6017}" type="pres">
      <dgm:prSet presAssocID="{E5EB83D6-D009-49E7-BC8D-DB776FCF89DE}" presName="composite" presStyleCnt="0"/>
      <dgm:spPr/>
    </dgm:pt>
    <dgm:pt modelId="{65FE5BDF-9C6D-4514-B74E-0B779ACD3A73}" type="pres">
      <dgm:prSet presAssocID="{E5EB83D6-D009-49E7-BC8D-DB776FCF89DE}" presName="parentText" presStyleLbl="alignNode1" presStyleIdx="4" presStyleCnt="6" custScaleY="122142" custLinFactNeighborX="0" custLinFactNeighborY="262">
        <dgm:presLayoutVars>
          <dgm:chMax val="1"/>
          <dgm:bulletEnabled val="1"/>
        </dgm:presLayoutVars>
      </dgm:prSet>
      <dgm:spPr/>
    </dgm:pt>
    <dgm:pt modelId="{83F2D059-1541-4FF2-951C-79A6B5C099D0}" type="pres">
      <dgm:prSet presAssocID="{E5EB83D6-D009-49E7-BC8D-DB776FCF89DE}" presName="descendantText" presStyleLbl="alignAcc1" presStyleIdx="4" presStyleCnt="6" custScaleY="223104" custLinFactNeighborY="29363">
        <dgm:presLayoutVars>
          <dgm:bulletEnabled val="1"/>
        </dgm:presLayoutVars>
      </dgm:prSet>
      <dgm:spPr/>
    </dgm:pt>
    <dgm:pt modelId="{214C55F0-9B01-43D1-BD11-BCB4CF7E0A44}" type="pres">
      <dgm:prSet presAssocID="{365BBD30-30F8-494F-A235-95F81D0A2604}" presName="sp" presStyleCnt="0"/>
      <dgm:spPr/>
    </dgm:pt>
    <dgm:pt modelId="{33917C88-66E4-46C7-99BC-BDE74EC75A2D}" type="pres">
      <dgm:prSet presAssocID="{29ECF008-45DB-4A43-AEF6-5E5CA1675AD8}" presName="composite" presStyleCnt="0"/>
      <dgm:spPr/>
    </dgm:pt>
    <dgm:pt modelId="{2842DC19-6B92-484E-9E1C-C423830B94F9}" type="pres">
      <dgm:prSet presAssocID="{29ECF008-45DB-4A43-AEF6-5E5CA1675AD8}" presName="parentText" presStyleLbl="alignNode1" presStyleIdx="5" presStyleCnt="6" custScaleY="126884" custLinFactNeighborX="0" custLinFactNeighborY="13032">
        <dgm:presLayoutVars>
          <dgm:chMax val="1"/>
          <dgm:bulletEnabled val="1"/>
        </dgm:presLayoutVars>
      </dgm:prSet>
      <dgm:spPr/>
    </dgm:pt>
    <dgm:pt modelId="{47BE8B88-06BC-4DC0-868C-11923AF3BD77}" type="pres">
      <dgm:prSet presAssocID="{29ECF008-45DB-4A43-AEF6-5E5CA1675AD8}" presName="descendantText" presStyleLbl="alignAcc1" presStyleIdx="5" presStyleCnt="6" custScaleX="98319" custScaleY="193007" custLinFactNeighborX="61" custLinFactNeighborY="51269">
        <dgm:presLayoutVars>
          <dgm:bulletEnabled val="1"/>
        </dgm:presLayoutVars>
      </dgm:prSet>
      <dgm:spPr/>
    </dgm:pt>
  </dgm:ptLst>
  <dgm:cxnLst>
    <dgm:cxn modelId="{A0DB11C4-9960-4593-A978-A350751C7813}" srcId="{E1BB4E6A-A154-4793-9173-4D74B307386A}" destId="{EA4D0291-A4A8-44FE-8342-AC814540464D}" srcOrd="3" destOrd="0" parTransId="{2A9DDB83-AF27-4A58-A998-5B511565149C}" sibTransId="{1B04740F-6D4B-4E30-9D0A-DF46BE764151}"/>
    <dgm:cxn modelId="{AAB52BF5-CBA4-4F82-A03F-09033C121D7B}" type="presOf" srcId="{31118B15-C937-4943-A955-C4062E7D0BC3}" destId="{47BE8B88-06BC-4DC0-868C-11923AF3BD77}" srcOrd="0" destOrd="3" presId="urn:microsoft.com/office/officeart/2005/8/layout/chevron2"/>
    <dgm:cxn modelId="{48F7CAAE-62C8-43B8-B782-C2D7A1EE357A}" srcId="{EA4D0291-A4A8-44FE-8342-AC814540464D}" destId="{1EFD0BDB-36F5-46B1-AB90-57746C1AE3DA}" srcOrd="0" destOrd="0" parTransId="{2DA97E7C-5D6E-4E1F-8506-105135E0225A}" sibTransId="{2F8A228E-3D64-4BF7-B679-8892C689F736}"/>
    <dgm:cxn modelId="{65110C71-E10F-4BF2-A4B2-6338D8C29356}" srcId="{E1BB4E6A-A154-4793-9173-4D74B307386A}" destId="{9F1A9F98-0662-4173-8235-1E1A1335C773}" srcOrd="2" destOrd="0" parTransId="{E83A9A32-D1B9-4ED2-8743-EBA108C9E759}" sibTransId="{19AC18B8-91D9-4ABB-A691-47C5DBFA1056}"/>
    <dgm:cxn modelId="{0BCB9B77-ADF9-4931-A30F-8B76795CEED7}" type="presOf" srcId="{1EFD0BDB-36F5-46B1-AB90-57746C1AE3DA}" destId="{74EC2EC6-06B7-462F-8E5E-0FC4C42274D2}" srcOrd="0" destOrd="0" presId="urn:microsoft.com/office/officeart/2005/8/layout/chevron2"/>
    <dgm:cxn modelId="{DDAF3E74-1750-4376-907F-6415D62016D5}" type="presOf" srcId="{E5EB83D6-D009-49E7-BC8D-DB776FCF89DE}" destId="{65FE5BDF-9C6D-4514-B74E-0B779ACD3A73}" srcOrd="0" destOrd="0" presId="urn:microsoft.com/office/officeart/2005/8/layout/chevron2"/>
    <dgm:cxn modelId="{BE8027CC-5E04-4DBD-84B7-B42F375A2223}" type="presOf" srcId="{F0A8CDCC-6F24-49F4-A255-157F4308C327}" destId="{83F2D059-1541-4FF2-951C-79A6B5C099D0}" srcOrd="0" destOrd="1" presId="urn:microsoft.com/office/officeart/2005/8/layout/chevron2"/>
    <dgm:cxn modelId="{F2D92423-7180-42CE-8EC0-250659AAD414}" srcId="{E5EB83D6-D009-49E7-BC8D-DB776FCF89DE}" destId="{F0A8CDCC-6F24-49F4-A255-157F4308C327}" srcOrd="1" destOrd="0" parTransId="{4510A972-901D-4EE2-97E3-0097D6C80EEB}" sibTransId="{90A9086C-CD35-49AE-A768-20BCE1FC941C}"/>
    <dgm:cxn modelId="{D5EE5A72-BD2F-4D87-81FC-A514CD785C22}" type="presOf" srcId="{880B05B7-6C1F-48A4-B04B-5D0BBFB4A56E}" destId="{47BE8B88-06BC-4DC0-868C-11923AF3BD77}" srcOrd="0" destOrd="0" presId="urn:microsoft.com/office/officeart/2005/8/layout/chevron2"/>
    <dgm:cxn modelId="{7D3148F3-E8E9-48EB-8094-F6641F87C756}" srcId="{29ECF008-45DB-4A43-AEF6-5E5CA1675AD8}" destId="{DB2E5350-F089-4B44-A453-34E2600F85F9}" srcOrd="2" destOrd="0" parTransId="{57895444-0D32-47E9-A7EC-6AE164774093}" sibTransId="{368E65CE-4977-457D-A2FC-28F248E5C65E}"/>
    <dgm:cxn modelId="{83C7EE2F-7DF4-44D5-A254-1B6017257A47}" type="presOf" srcId="{29ECF008-45DB-4A43-AEF6-5E5CA1675AD8}" destId="{2842DC19-6B92-484E-9E1C-C423830B94F9}" srcOrd="0" destOrd="0" presId="urn:microsoft.com/office/officeart/2005/8/layout/chevron2"/>
    <dgm:cxn modelId="{80AF7D70-526C-4CB0-991D-15D10D84E961}" srcId="{DB510743-D239-4283-A59C-CFDB84C4826F}" destId="{510B924E-7747-430C-8390-280794613599}" srcOrd="0" destOrd="0" parTransId="{997A62AC-A00F-4251-81BC-598D7ED924D3}" sibTransId="{72930BA9-8ECA-4A37-B699-651FCEF9B2B5}"/>
    <dgm:cxn modelId="{9E6AAE16-5395-4B0D-9C3B-618603533810}" type="presOf" srcId="{E715C7C6-D0C3-451C-8561-D6593A8F93FE}" destId="{83F2D059-1541-4FF2-951C-79A6B5C099D0}" srcOrd="0" destOrd="4" presId="urn:microsoft.com/office/officeart/2005/8/layout/chevron2"/>
    <dgm:cxn modelId="{9C6B3DEE-A69D-4C6B-8746-57F3326D6DA1}" srcId="{9F1A9F98-0662-4173-8235-1E1A1335C773}" destId="{7A77CA32-1272-4FE3-8D05-B45981F4FF47}" srcOrd="0" destOrd="0" parTransId="{50B2B857-585F-4FAC-819D-C1EEB280CC9A}" sibTransId="{C9D3BE08-3BDF-4569-BBEE-AAEBC760D88A}"/>
    <dgm:cxn modelId="{7F70DC71-31F9-4090-8067-5201E1AB333D}" srcId="{29ECF008-45DB-4A43-AEF6-5E5CA1675AD8}" destId="{31118B15-C937-4943-A955-C4062E7D0BC3}" srcOrd="3" destOrd="0" parTransId="{CBC5C609-D9FF-4F33-B9F3-92C5EDBF444A}" sibTransId="{4563D2EA-0D94-48FD-A847-93BB83A9F007}"/>
    <dgm:cxn modelId="{05EABD47-B172-4B2A-89F3-619C92BB9CBE}" srcId="{E1BB4E6A-A154-4793-9173-4D74B307386A}" destId="{CD737E33-E548-4AAB-AAB3-FEF0B75B5A45}" srcOrd="1" destOrd="0" parTransId="{83AF3AE8-997B-47E7-9819-0C98F635DA9A}" sibTransId="{1EDC7E8D-FD34-44B8-AEC2-625286E37A19}"/>
    <dgm:cxn modelId="{ADF1B9CE-7BAC-4D18-90E4-31180DE3C2EC}" type="presOf" srcId="{CD737E33-E548-4AAB-AAB3-FEF0B75B5A45}" destId="{8C87D1B1-237C-4890-96F1-1AF0C5C7AC82}" srcOrd="0" destOrd="0" presId="urn:microsoft.com/office/officeart/2005/8/layout/chevron2"/>
    <dgm:cxn modelId="{8C7403F2-E928-47FC-B4CC-EF9176F853C0}" srcId="{E5EB83D6-D009-49E7-BC8D-DB776FCF89DE}" destId="{2FC9DC02-79D1-44E3-919C-41D0B86A5A03}" srcOrd="0" destOrd="0" parTransId="{4B1F1A53-9622-464B-A416-6557CC0ADBE0}" sibTransId="{7925DC3D-EC9F-48A2-8C32-B2BDA6F313AE}"/>
    <dgm:cxn modelId="{BACE6EA1-C876-4990-8F05-14DD9833C095}" srcId="{E5EB83D6-D009-49E7-BC8D-DB776FCF89DE}" destId="{E715C7C6-D0C3-451C-8561-D6593A8F93FE}" srcOrd="4" destOrd="0" parTransId="{4D445F51-C95E-4100-BAC6-AE9DB68DA1FD}" sibTransId="{1D6726D8-0E6B-44B2-870B-13D7A5C0D456}"/>
    <dgm:cxn modelId="{0BD85EFA-C0A1-4CD4-8690-A43525FE74F3}" type="presOf" srcId="{FF5329D9-0435-4444-9378-86DD74014E61}" destId="{1DE8080E-546C-4130-951B-120E48060A11}" srcOrd="0" destOrd="0" presId="urn:microsoft.com/office/officeart/2005/8/layout/chevron2"/>
    <dgm:cxn modelId="{D4381DAF-AAB0-4312-AAA2-AF6AE414A4E5}" srcId="{E1BB4E6A-A154-4793-9173-4D74B307386A}" destId="{29ECF008-45DB-4A43-AEF6-5E5CA1675AD8}" srcOrd="5" destOrd="0" parTransId="{B7F31255-1E35-4EF8-8EB9-7B23577FFA67}" sibTransId="{A944F2F1-CAF6-4A93-95AC-12A981A4D90F}"/>
    <dgm:cxn modelId="{DFC3E876-60F1-4A02-9FF7-F1A79C5DAA15}" type="presOf" srcId="{510B924E-7747-430C-8390-280794613599}" destId="{C416F74B-B3EF-4447-A6C7-6AC09E83F94F}" srcOrd="0" destOrd="0" presId="urn:microsoft.com/office/officeart/2005/8/layout/chevron2"/>
    <dgm:cxn modelId="{FE412B5D-1056-4FB4-B72A-E8FE0861726A}" srcId="{E5EB83D6-D009-49E7-BC8D-DB776FCF89DE}" destId="{E08705FF-94D8-4355-ADED-3963A651911B}" srcOrd="2" destOrd="0" parTransId="{7BFC84DF-36F0-4D18-A710-A585B7D26865}" sibTransId="{BB2F0193-06A5-44DB-B844-73AC52E2196B}"/>
    <dgm:cxn modelId="{DB52838B-7E7A-41C3-9AA0-3D7A8179EE62}" srcId="{E1BB4E6A-A154-4793-9173-4D74B307386A}" destId="{E5EB83D6-D009-49E7-BC8D-DB776FCF89DE}" srcOrd="4" destOrd="0" parTransId="{32B0F904-3115-4D9A-8C45-E49F5BA989F3}" sibTransId="{365BBD30-30F8-494F-A235-95F81D0A2604}"/>
    <dgm:cxn modelId="{67887F3F-27CA-4A3E-9E48-754F178ACCA0}" type="presOf" srcId="{9F1A9F98-0662-4173-8235-1E1A1335C773}" destId="{01393C15-5A5A-487D-9973-8B5CF3C037FA}" srcOrd="0" destOrd="0" presId="urn:microsoft.com/office/officeart/2005/8/layout/chevron2"/>
    <dgm:cxn modelId="{08546184-097A-4000-9C7C-8E83A716DB91}" type="presOf" srcId="{DB2E5350-F089-4B44-A453-34E2600F85F9}" destId="{47BE8B88-06BC-4DC0-868C-11923AF3BD77}" srcOrd="0" destOrd="2" presId="urn:microsoft.com/office/officeart/2005/8/layout/chevron2"/>
    <dgm:cxn modelId="{D736430F-3B62-4F58-957B-46FA50162489}" srcId="{29ECF008-45DB-4A43-AEF6-5E5CA1675AD8}" destId="{880B05B7-6C1F-48A4-B04B-5D0BBFB4A56E}" srcOrd="0" destOrd="0" parTransId="{E5D38342-7D58-48BE-8EFB-A9153608F0E0}" sibTransId="{C47DDE88-FDED-455B-91D0-D9EF46E6148D}"/>
    <dgm:cxn modelId="{311F490C-3133-450A-8B4F-44D71435C0BD}" type="presOf" srcId="{B006136A-0742-47F2-B6E6-EED4F81CC06F}" destId="{47BE8B88-06BC-4DC0-868C-11923AF3BD77}" srcOrd="0" destOrd="1" presId="urn:microsoft.com/office/officeart/2005/8/layout/chevron2"/>
    <dgm:cxn modelId="{47F724F9-A715-47BA-BAD5-0ED2B4FC76D0}" srcId="{29ECF008-45DB-4A43-AEF6-5E5CA1675AD8}" destId="{B006136A-0742-47F2-B6E6-EED4F81CC06F}" srcOrd="1" destOrd="0" parTransId="{1BCE42FA-390A-48A8-8128-8BF874D1AA02}" sibTransId="{398665C2-130E-4E93-8554-7FE62C2CB380}"/>
    <dgm:cxn modelId="{0B1A9948-DE5F-45EC-8B5C-AA4481904E15}" type="presOf" srcId="{2FC9DC02-79D1-44E3-919C-41D0B86A5A03}" destId="{83F2D059-1541-4FF2-951C-79A6B5C099D0}" srcOrd="0" destOrd="0" presId="urn:microsoft.com/office/officeart/2005/8/layout/chevron2"/>
    <dgm:cxn modelId="{22326F30-506E-44A0-93E8-F3845578D29A}" type="presOf" srcId="{5B8BAD64-F924-4AE3-BB70-9031BDDA46F9}" destId="{83F2D059-1541-4FF2-951C-79A6B5C099D0}" srcOrd="0" destOrd="3" presId="urn:microsoft.com/office/officeart/2005/8/layout/chevron2"/>
    <dgm:cxn modelId="{38B52EFD-90C2-4507-8CF9-734256659938}" type="presOf" srcId="{E08705FF-94D8-4355-ADED-3963A651911B}" destId="{83F2D059-1541-4FF2-951C-79A6B5C099D0}" srcOrd="0" destOrd="2" presId="urn:microsoft.com/office/officeart/2005/8/layout/chevron2"/>
    <dgm:cxn modelId="{E86CF2E4-E2D8-47C0-A5D7-45D4B94F7A6C}" type="presOf" srcId="{EA4D0291-A4A8-44FE-8342-AC814540464D}" destId="{29C3ACF5-69B1-4B04-8DFE-48B0FBF4BF19}" srcOrd="0" destOrd="0" presId="urn:microsoft.com/office/officeart/2005/8/layout/chevron2"/>
    <dgm:cxn modelId="{B6CBD0BC-9AEB-45AE-AE9E-DE8FE539B23C}" type="presOf" srcId="{7A77CA32-1272-4FE3-8D05-B45981F4FF47}" destId="{163F092B-B3EA-4A2D-87C6-1234A0108938}" srcOrd="0" destOrd="0" presId="urn:microsoft.com/office/officeart/2005/8/layout/chevron2"/>
    <dgm:cxn modelId="{CF622177-BD18-4C7A-89E7-4D4A9CE55484}" srcId="{CD737E33-E548-4AAB-AAB3-FEF0B75B5A45}" destId="{FF5329D9-0435-4444-9378-86DD74014E61}" srcOrd="0" destOrd="0" parTransId="{7217D066-43C8-481A-B11E-39487704CD8F}" sibTransId="{57E07035-AECA-4CA4-8297-DD91502325C4}"/>
    <dgm:cxn modelId="{33FDA6D7-ABD3-4A8E-863D-364F792ADF38}" type="presOf" srcId="{DB510743-D239-4283-A59C-CFDB84C4826F}" destId="{C9BA420E-8100-4AB4-87CE-C5E64764BB8B}" srcOrd="0" destOrd="0" presId="urn:microsoft.com/office/officeart/2005/8/layout/chevron2"/>
    <dgm:cxn modelId="{0A3DB5FE-824B-49F9-BE38-B52C0CB9B786}" srcId="{E5EB83D6-D009-49E7-BC8D-DB776FCF89DE}" destId="{5B8BAD64-F924-4AE3-BB70-9031BDDA46F9}" srcOrd="3" destOrd="0" parTransId="{0A67675E-E911-490F-8993-EDB46327C775}" sibTransId="{546E86ED-CA65-480D-AE50-E741CC8EB66C}"/>
    <dgm:cxn modelId="{D5F5BAD3-4241-40EA-8E57-F69A40E27B7E}" srcId="{E1BB4E6A-A154-4793-9173-4D74B307386A}" destId="{DB510743-D239-4283-A59C-CFDB84C4826F}" srcOrd="0" destOrd="0" parTransId="{EA276BCF-BD64-43A9-954C-50FE4C7FC27A}" sibTransId="{FF53C91F-D511-4A4C-89FA-BDD7B814B338}"/>
    <dgm:cxn modelId="{5594B883-ACBC-49A1-8C11-106D6F0D578A}" type="presOf" srcId="{E1BB4E6A-A154-4793-9173-4D74B307386A}" destId="{551CF95B-3909-427F-BAB8-701DF154BD33}" srcOrd="0" destOrd="0" presId="urn:microsoft.com/office/officeart/2005/8/layout/chevron2"/>
    <dgm:cxn modelId="{002F64E1-0B94-4011-97A6-42A90C4F1648}" type="presParOf" srcId="{551CF95B-3909-427F-BAB8-701DF154BD33}" destId="{DC4AE4C4-95CF-407B-9564-0A455DBC83DE}" srcOrd="0" destOrd="0" presId="urn:microsoft.com/office/officeart/2005/8/layout/chevron2"/>
    <dgm:cxn modelId="{B88C9C1C-1A47-49D1-B22C-DFB89542EEC1}" type="presParOf" srcId="{DC4AE4C4-95CF-407B-9564-0A455DBC83DE}" destId="{C9BA420E-8100-4AB4-87CE-C5E64764BB8B}" srcOrd="0" destOrd="0" presId="urn:microsoft.com/office/officeart/2005/8/layout/chevron2"/>
    <dgm:cxn modelId="{59D96698-344E-4FCF-AD57-B360C1E85333}" type="presParOf" srcId="{DC4AE4C4-95CF-407B-9564-0A455DBC83DE}" destId="{C416F74B-B3EF-4447-A6C7-6AC09E83F94F}" srcOrd="1" destOrd="0" presId="urn:microsoft.com/office/officeart/2005/8/layout/chevron2"/>
    <dgm:cxn modelId="{59CD48EB-A6D7-4E52-AA9F-1EB396CE692C}" type="presParOf" srcId="{551CF95B-3909-427F-BAB8-701DF154BD33}" destId="{D1AE2C7D-0239-460A-B239-3B14A0981FC8}" srcOrd="1" destOrd="0" presId="urn:microsoft.com/office/officeart/2005/8/layout/chevron2"/>
    <dgm:cxn modelId="{F13D0654-A8CB-424A-B9A7-D871D335AB94}" type="presParOf" srcId="{551CF95B-3909-427F-BAB8-701DF154BD33}" destId="{C87212B2-6A4E-4530-847F-EF5DE2BFD459}" srcOrd="2" destOrd="0" presId="urn:microsoft.com/office/officeart/2005/8/layout/chevron2"/>
    <dgm:cxn modelId="{C72E55E3-E6B7-4F3F-9A01-8EBD3F9902D1}" type="presParOf" srcId="{C87212B2-6A4E-4530-847F-EF5DE2BFD459}" destId="{8C87D1B1-237C-4890-96F1-1AF0C5C7AC82}" srcOrd="0" destOrd="0" presId="urn:microsoft.com/office/officeart/2005/8/layout/chevron2"/>
    <dgm:cxn modelId="{8E5087FF-C70F-42AE-9DD6-FB905FDE542A}" type="presParOf" srcId="{C87212B2-6A4E-4530-847F-EF5DE2BFD459}" destId="{1DE8080E-546C-4130-951B-120E48060A11}" srcOrd="1" destOrd="0" presId="urn:microsoft.com/office/officeart/2005/8/layout/chevron2"/>
    <dgm:cxn modelId="{6ECB68D3-912B-4D8F-9C39-D0D860B79A83}" type="presParOf" srcId="{551CF95B-3909-427F-BAB8-701DF154BD33}" destId="{753B1BF8-D52F-4328-B6D6-60C5C298F680}" srcOrd="3" destOrd="0" presId="urn:microsoft.com/office/officeart/2005/8/layout/chevron2"/>
    <dgm:cxn modelId="{A15909FD-4534-4994-871D-37912AA02A82}" type="presParOf" srcId="{551CF95B-3909-427F-BAB8-701DF154BD33}" destId="{FCCC707E-49AB-4FF4-B971-D8AFA7EA632C}" srcOrd="4" destOrd="0" presId="urn:microsoft.com/office/officeart/2005/8/layout/chevron2"/>
    <dgm:cxn modelId="{4120D7A9-1CEA-4B17-BB6D-EDC7B22A1809}" type="presParOf" srcId="{FCCC707E-49AB-4FF4-B971-D8AFA7EA632C}" destId="{01393C15-5A5A-487D-9973-8B5CF3C037FA}" srcOrd="0" destOrd="0" presId="urn:microsoft.com/office/officeart/2005/8/layout/chevron2"/>
    <dgm:cxn modelId="{D32741F8-5D2B-4D46-B356-2AA87CA1CFEA}" type="presParOf" srcId="{FCCC707E-49AB-4FF4-B971-D8AFA7EA632C}" destId="{163F092B-B3EA-4A2D-87C6-1234A0108938}" srcOrd="1" destOrd="0" presId="urn:microsoft.com/office/officeart/2005/8/layout/chevron2"/>
    <dgm:cxn modelId="{D13D646C-09E9-43A5-B026-025409A13361}" type="presParOf" srcId="{551CF95B-3909-427F-BAB8-701DF154BD33}" destId="{B4D969D4-059A-4851-B703-8C475EC26039}" srcOrd="5" destOrd="0" presId="urn:microsoft.com/office/officeart/2005/8/layout/chevron2"/>
    <dgm:cxn modelId="{A6322395-D644-46B4-BB6C-E4472AFB3903}" type="presParOf" srcId="{551CF95B-3909-427F-BAB8-701DF154BD33}" destId="{1B00936E-F70D-4CC8-A8A5-909DCCDAE48B}" srcOrd="6" destOrd="0" presId="urn:microsoft.com/office/officeart/2005/8/layout/chevron2"/>
    <dgm:cxn modelId="{802FA478-DEBB-4894-B94C-09B3F0CFB753}" type="presParOf" srcId="{1B00936E-F70D-4CC8-A8A5-909DCCDAE48B}" destId="{29C3ACF5-69B1-4B04-8DFE-48B0FBF4BF19}" srcOrd="0" destOrd="0" presId="urn:microsoft.com/office/officeart/2005/8/layout/chevron2"/>
    <dgm:cxn modelId="{2F72A579-A21B-43F2-A256-E4979875DDB0}" type="presParOf" srcId="{1B00936E-F70D-4CC8-A8A5-909DCCDAE48B}" destId="{74EC2EC6-06B7-462F-8E5E-0FC4C42274D2}" srcOrd="1" destOrd="0" presId="urn:microsoft.com/office/officeart/2005/8/layout/chevron2"/>
    <dgm:cxn modelId="{4E89E405-141E-4D0B-8C73-5836D77349CD}" type="presParOf" srcId="{551CF95B-3909-427F-BAB8-701DF154BD33}" destId="{F5945D2E-6211-44CC-9476-6B059B61D72D}" srcOrd="7" destOrd="0" presId="urn:microsoft.com/office/officeart/2005/8/layout/chevron2"/>
    <dgm:cxn modelId="{30EFDB29-63F2-4385-A000-E6B9594A57C1}" type="presParOf" srcId="{551CF95B-3909-427F-BAB8-701DF154BD33}" destId="{3937CD5E-9F89-420C-8626-DB1512DB6017}" srcOrd="8" destOrd="0" presId="urn:microsoft.com/office/officeart/2005/8/layout/chevron2"/>
    <dgm:cxn modelId="{F285B1BE-546B-4469-B435-79F9DB371DDD}" type="presParOf" srcId="{3937CD5E-9F89-420C-8626-DB1512DB6017}" destId="{65FE5BDF-9C6D-4514-B74E-0B779ACD3A73}" srcOrd="0" destOrd="0" presId="urn:microsoft.com/office/officeart/2005/8/layout/chevron2"/>
    <dgm:cxn modelId="{42E974FC-45A0-4859-8621-20802E3666A9}" type="presParOf" srcId="{3937CD5E-9F89-420C-8626-DB1512DB6017}" destId="{83F2D059-1541-4FF2-951C-79A6B5C099D0}" srcOrd="1" destOrd="0" presId="urn:microsoft.com/office/officeart/2005/8/layout/chevron2"/>
    <dgm:cxn modelId="{65A80D36-9971-46C6-864F-42B593EB46E7}" type="presParOf" srcId="{551CF95B-3909-427F-BAB8-701DF154BD33}" destId="{214C55F0-9B01-43D1-BD11-BCB4CF7E0A44}" srcOrd="9" destOrd="0" presId="urn:microsoft.com/office/officeart/2005/8/layout/chevron2"/>
    <dgm:cxn modelId="{4C44BECC-5641-4F74-965E-4A0C7E26EBA8}" type="presParOf" srcId="{551CF95B-3909-427F-BAB8-701DF154BD33}" destId="{33917C88-66E4-46C7-99BC-BDE74EC75A2D}" srcOrd="10" destOrd="0" presId="urn:microsoft.com/office/officeart/2005/8/layout/chevron2"/>
    <dgm:cxn modelId="{9F75D423-58AD-4AB2-9A12-D462E207401A}" type="presParOf" srcId="{33917C88-66E4-46C7-99BC-BDE74EC75A2D}" destId="{2842DC19-6B92-484E-9E1C-C423830B94F9}" srcOrd="0" destOrd="0" presId="urn:microsoft.com/office/officeart/2005/8/layout/chevron2"/>
    <dgm:cxn modelId="{D4A1A338-C207-43AF-8664-C168965BC733}" type="presParOf" srcId="{33917C88-66E4-46C7-99BC-BDE74EC75A2D}" destId="{47BE8B88-06BC-4DC0-868C-11923AF3BD77}" srcOrd="1" destOrd="0" presId="urn:microsoft.com/office/officeart/2005/8/layout/chevron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1BB4E6A-A154-4793-9173-4D74B307386A}" type="doc">
      <dgm:prSet loTypeId="urn:microsoft.com/office/officeart/2005/8/layout/chevron2" loCatId="process" qsTypeId="urn:microsoft.com/office/officeart/2005/8/quickstyle/simple1#1" qsCatId="simple" csTypeId="urn:microsoft.com/office/officeart/2005/8/colors/accent2_2" csCatId="accent2" phldr="1"/>
      <dgm:spPr/>
    </dgm:pt>
    <dgm:pt modelId="{DB510743-D239-4283-A59C-CFDB84C4826F}">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endParaRPr lang="en-US" sz="1200" b="1" dirty="0"/>
        </a:p>
      </dgm:t>
    </dgm:pt>
    <dgm:pt modelId="{EA276BCF-BD64-43A9-954C-50FE4C7FC27A}" type="parTrans" cxnId="{D5F5BAD3-4241-40EA-8E57-F69A40E27B7E}">
      <dgm:prSet/>
      <dgm:spPr/>
      <dgm:t>
        <a:bodyPr/>
        <a:lstStyle/>
        <a:p>
          <a:endParaRPr lang="en-US"/>
        </a:p>
      </dgm:t>
    </dgm:pt>
    <dgm:pt modelId="{FF53C91F-D511-4A4C-89FA-BDD7B814B338}" type="sibTrans" cxnId="{D5F5BAD3-4241-40EA-8E57-F69A40E27B7E}">
      <dgm:prSet/>
      <dgm:spPr/>
      <dgm:t>
        <a:bodyPr/>
        <a:lstStyle/>
        <a:p>
          <a:endParaRPr lang="en-US"/>
        </a:p>
      </dgm:t>
    </dgm:pt>
    <dgm:pt modelId="{CD737E33-E548-4AAB-AAB3-FEF0B75B5A45}">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20BD</a:t>
          </a:r>
        </a:p>
      </dgm:t>
    </dgm:pt>
    <dgm:pt modelId="{83AF3AE8-997B-47E7-9819-0C98F635DA9A}" type="parTrans" cxnId="{05EABD47-B172-4B2A-89F3-619C92BB9CBE}">
      <dgm:prSet/>
      <dgm:spPr/>
      <dgm:t>
        <a:bodyPr/>
        <a:lstStyle/>
        <a:p>
          <a:endParaRPr lang="en-US"/>
        </a:p>
      </dgm:t>
    </dgm:pt>
    <dgm:pt modelId="{1EDC7E8D-FD34-44B8-AEC2-625286E37A19}" type="sibTrans" cxnId="{05EABD47-B172-4B2A-89F3-619C92BB9CBE}">
      <dgm:prSet/>
      <dgm:spPr/>
      <dgm:t>
        <a:bodyPr/>
        <a:lstStyle/>
        <a:p>
          <a:endParaRPr lang="en-US"/>
        </a:p>
      </dgm:t>
    </dgm:pt>
    <dgm:pt modelId="{9F1A9F98-0662-4173-8235-1E1A1335C773}">
      <dgm:prSet phldrT="[Tex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t>60BD</a:t>
          </a:r>
        </a:p>
      </dgm:t>
    </dgm:pt>
    <dgm:pt modelId="{E83A9A32-D1B9-4ED2-8743-EBA108C9E759}" type="parTrans" cxnId="{65110C71-E10F-4BF2-A4B2-6338D8C29356}">
      <dgm:prSet/>
      <dgm:spPr/>
      <dgm:t>
        <a:bodyPr/>
        <a:lstStyle/>
        <a:p>
          <a:endParaRPr lang="en-US"/>
        </a:p>
      </dgm:t>
    </dgm:pt>
    <dgm:pt modelId="{19AC18B8-91D9-4ABB-A691-47C5DBFA1056}" type="sibTrans" cxnId="{65110C71-E10F-4BF2-A4B2-6338D8C29356}">
      <dgm:prSet/>
      <dgm:spPr/>
      <dgm:t>
        <a:bodyPr/>
        <a:lstStyle/>
        <a:p>
          <a:endParaRPr lang="en-US"/>
        </a:p>
      </dgm:t>
    </dgm:pt>
    <dgm:pt modelId="{510B924E-7747-430C-8390-280794613599}">
      <dgm:prSet custT="1"/>
      <dgm:spPr>
        <a:noFill/>
      </dgm:spPr>
      <dgm:t>
        <a:bodyPr/>
        <a:lstStyle/>
        <a:p>
          <a:r>
            <a:rPr lang="en-US" sz="1000" dirty="0">
              <a:latin typeface="Futura Std Book"/>
            </a:rPr>
            <a:t>Interconnection Request Deemed Complete</a:t>
          </a:r>
          <a:br>
            <a:rPr lang="en-US" sz="1000" dirty="0">
              <a:latin typeface="Futura Std Book"/>
            </a:rPr>
          </a:br>
          <a:r>
            <a:rPr lang="en-US" sz="1000" dirty="0">
              <a:latin typeface="Futura Std Book"/>
            </a:rPr>
            <a:t>  </a:t>
          </a:r>
          <a:r>
            <a:rPr lang="en-US" sz="1000" dirty="0">
              <a:latin typeface="Futura Std Book"/>
              <a:sym typeface="Wingdings"/>
            </a:rPr>
            <a:t></a:t>
          </a:r>
          <a:r>
            <a:rPr lang="en-US" sz="1000" dirty="0">
              <a:latin typeface="Futura Std Book"/>
            </a:rPr>
            <a:t> $800 Processing fee</a:t>
          </a:r>
        </a:p>
      </dgm:t>
    </dgm:pt>
    <dgm:pt modelId="{997A62AC-A00F-4251-81BC-598D7ED924D3}" type="parTrans" cxnId="{80AF7D70-526C-4CB0-991D-15D10D84E961}">
      <dgm:prSet/>
      <dgm:spPr/>
      <dgm:t>
        <a:bodyPr/>
        <a:lstStyle/>
        <a:p>
          <a:endParaRPr lang="en-US"/>
        </a:p>
      </dgm:t>
    </dgm:pt>
    <dgm:pt modelId="{72930BA9-8ECA-4A37-B699-651FCEF9B2B5}" type="sibTrans" cxnId="{80AF7D70-526C-4CB0-991D-15D10D84E961}">
      <dgm:prSet/>
      <dgm:spPr/>
      <dgm:t>
        <a:bodyPr/>
        <a:lstStyle/>
        <a:p>
          <a:endParaRPr lang="en-US"/>
        </a:p>
      </dgm:t>
    </dgm:pt>
    <dgm:pt modelId="{FF5329D9-0435-4444-9378-86DD74014E61}">
      <dgm:prSet custT="1"/>
      <dgm:spPr>
        <a:noFill/>
      </dgm:spPr>
      <dgm:t>
        <a:bodyPr/>
        <a:lstStyle/>
        <a:p>
          <a:r>
            <a:rPr lang="en-US" sz="1000" i="0" dirty="0">
              <a:latin typeface="Futura Std Book"/>
            </a:rPr>
            <a:t>SDG&amp;E Conducts </a:t>
          </a:r>
          <a:br>
            <a:rPr lang="en-US" sz="1000" i="0" dirty="0">
              <a:latin typeface="Futura Std Book"/>
            </a:rPr>
          </a:br>
          <a:r>
            <a:rPr lang="en-US" sz="1000" i="1" dirty="0">
              <a:latin typeface="Futura Std Book"/>
            </a:rPr>
            <a:t>Elec Independence Test </a:t>
          </a:r>
          <a:r>
            <a:rPr lang="en-US" sz="1000" i="0" dirty="0">
              <a:latin typeface="Futura Std Book"/>
            </a:rPr>
            <a:t>–</a:t>
          </a:r>
          <a:br>
            <a:rPr lang="en-US" sz="1000" i="0" dirty="0">
              <a:latin typeface="Futura Std Book"/>
            </a:rPr>
          </a:br>
          <a:r>
            <a:rPr lang="en-US" sz="1000" i="0" dirty="0">
              <a:latin typeface="Futura Std Book"/>
            </a:rPr>
            <a:t> Screens Q &amp; R</a:t>
          </a:r>
          <a:endParaRPr lang="en-US" sz="1000" b="1" i="0" dirty="0">
            <a:solidFill>
              <a:srgbClr val="FF0000"/>
            </a:solidFill>
            <a:latin typeface="Futura Std Book"/>
          </a:endParaRPr>
        </a:p>
      </dgm:t>
    </dgm:pt>
    <dgm:pt modelId="{7217D066-43C8-481A-B11E-39487704CD8F}" type="parTrans" cxnId="{CF622177-BD18-4C7A-89E7-4D4A9CE55484}">
      <dgm:prSet/>
      <dgm:spPr/>
      <dgm:t>
        <a:bodyPr/>
        <a:lstStyle/>
        <a:p>
          <a:endParaRPr lang="en-US"/>
        </a:p>
      </dgm:t>
    </dgm:pt>
    <dgm:pt modelId="{57E07035-AECA-4CA4-8297-DD91502325C4}" type="sibTrans" cxnId="{CF622177-BD18-4C7A-89E7-4D4A9CE55484}">
      <dgm:prSet/>
      <dgm:spPr/>
      <dgm:t>
        <a:bodyPr/>
        <a:lstStyle/>
        <a:p>
          <a:endParaRPr lang="en-US"/>
        </a:p>
      </dgm:t>
    </dgm:pt>
    <dgm:pt modelId="{7A77CA32-1272-4FE3-8D05-B45981F4FF47}">
      <dgm:prSet custT="1"/>
      <dgm:spPr>
        <a:noFill/>
      </dgm:spPr>
      <dgm:t>
        <a:bodyPr/>
        <a:lstStyle/>
        <a:p>
          <a:r>
            <a:rPr lang="en-US" sz="800" i="0" dirty="0">
              <a:latin typeface="Futura Std Book"/>
            </a:rPr>
            <a:t>Pass Screens Q&amp;R:  SDG&amp;E Conducts </a:t>
          </a:r>
          <a:br>
            <a:rPr lang="en-US" sz="800" i="0" dirty="0">
              <a:latin typeface="Futura Std Book"/>
            </a:rPr>
          </a:br>
          <a:r>
            <a:rPr lang="en-US" sz="800" i="1" dirty="0">
              <a:latin typeface="Futura Std Book"/>
            </a:rPr>
            <a:t>System Impact Study</a:t>
          </a:r>
          <a:endParaRPr lang="en-US" sz="800" b="1" i="1" dirty="0">
            <a:solidFill>
              <a:srgbClr val="FF0000"/>
            </a:solidFill>
            <a:latin typeface="Futura Std Book"/>
          </a:endParaRPr>
        </a:p>
      </dgm:t>
    </dgm:pt>
    <dgm:pt modelId="{50B2B857-585F-4FAC-819D-C1EEB280CC9A}" type="parTrans" cxnId="{9C6B3DEE-A69D-4C6B-8746-57F3326D6DA1}">
      <dgm:prSet/>
      <dgm:spPr/>
      <dgm:t>
        <a:bodyPr/>
        <a:lstStyle/>
        <a:p>
          <a:endParaRPr lang="en-US"/>
        </a:p>
      </dgm:t>
    </dgm:pt>
    <dgm:pt modelId="{C9D3BE08-3BDF-4569-BBEE-AAEBC760D88A}" type="sibTrans" cxnId="{9C6B3DEE-A69D-4C6B-8746-57F3326D6DA1}">
      <dgm:prSet/>
      <dgm:spPr/>
      <dgm:t>
        <a:bodyPr/>
        <a:lstStyle/>
        <a:p>
          <a:endParaRPr lang="en-US"/>
        </a:p>
      </dgm:t>
    </dgm:pt>
    <dgm:pt modelId="{EA4D0291-A4A8-44FE-8342-AC814540464D}">
      <dgm:prSet custT="1">
        <dgm:style>
          <a:lnRef idx="1">
            <a:schemeClr val="accent2"/>
          </a:lnRef>
          <a:fillRef idx="3">
            <a:schemeClr val="accent2"/>
          </a:fillRef>
          <a:effectRef idx="2">
            <a:schemeClr val="accent2"/>
          </a:effectRef>
          <a:fontRef idx="minor">
            <a:schemeClr val="lt1"/>
          </a:fontRef>
        </dgm:style>
      </dgm:prSet>
      <dgm:spPr>
        <a:solidFill>
          <a:srgbClr val="0070C0"/>
        </a:solidFill>
      </dgm:spPr>
      <dgm:t>
        <a:bodyPr/>
        <a:lstStyle/>
        <a:p>
          <a:r>
            <a:rPr lang="en-US" sz="1200" b="1" dirty="0">
              <a:solidFill>
                <a:schemeClr val="bg1"/>
              </a:solidFill>
            </a:rPr>
            <a:t>60BD</a:t>
          </a:r>
        </a:p>
      </dgm:t>
    </dgm:pt>
    <dgm:pt modelId="{2A9DDB83-AF27-4A58-A998-5B511565149C}" type="parTrans" cxnId="{A0DB11C4-9960-4593-A978-A350751C7813}">
      <dgm:prSet/>
      <dgm:spPr/>
      <dgm:t>
        <a:bodyPr/>
        <a:lstStyle/>
        <a:p>
          <a:endParaRPr lang="en-US"/>
        </a:p>
      </dgm:t>
    </dgm:pt>
    <dgm:pt modelId="{1B04740F-6D4B-4E30-9D0A-DF46BE764151}" type="sibTrans" cxnId="{A0DB11C4-9960-4593-A978-A350751C7813}">
      <dgm:prSet/>
      <dgm:spPr/>
      <dgm:t>
        <a:bodyPr/>
        <a:lstStyle/>
        <a:p>
          <a:endParaRPr lang="en-US"/>
        </a:p>
      </dgm:t>
    </dgm:pt>
    <dgm:pt modelId="{1EFD0BDB-36F5-46B1-AB90-57746C1AE3DA}">
      <dgm:prSet custT="1"/>
      <dgm:spPr/>
      <dgm:t>
        <a:bodyPr/>
        <a:lstStyle/>
        <a:p>
          <a:r>
            <a:rPr lang="en-US" sz="1000" i="0" dirty="0">
              <a:latin typeface="Futura Std Book"/>
            </a:rPr>
            <a:t>If required, </a:t>
          </a:r>
          <a:r>
            <a:rPr lang="en-US" sz="1000" dirty="0">
              <a:latin typeface="Futura Std Book"/>
            </a:rPr>
            <a:t>SDG&amp;E Conducts</a:t>
          </a:r>
          <a:br>
            <a:rPr lang="en-US" sz="1000" dirty="0">
              <a:latin typeface="Futura Std Book"/>
            </a:rPr>
          </a:br>
          <a:r>
            <a:rPr lang="en-US" sz="1000" i="1" dirty="0">
              <a:latin typeface="Futura Std Book"/>
            </a:rPr>
            <a:t>Facilities Study </a:t>
          </a:r>
        </a:p>
      </dgm:t>
    </dgm:pt>
    <dgm:pt modelId="{2DA97E7C-5D6E-4E1F-8506-105135E0225A}" type="parTrans" cxnId="{48F7CAAE-62C8-43B8-B782-C2D7A1EE357A}">
      <dgm:prSet/>
      <dgm:spPr/>
      <dgm:t>
        <a:bodyPr/>
        <a:lstStyle/>
        <a:p>
          <a:endParaRPr lang="en-US"/>
        </a:p>
      </dgm:t>
    </dgm:pt>
    <dgm:pt modelId="{2F8A228E-3D64-4BF7-B679-8892C689F736}" type="sibTrans" cxnId="{48F7CAAE-62C8-43B8-B782-C2D7A1EE357A}">
      <dgm:prSet/>
      <dgm:spPr/>
      <dgm:t>
        <a:bodyPr/>
        <a:lstStyle/>
        <a:p>
          <a:endParaRPr lang="en-US"/>
        </a:p>
      </dgm:t>
    </dgm:pt>
    <dgm:pt modelId="{8C0EB7A7-9ABE-44E1-BB44-293DE3AE56B4}">
      <dgm:prSet/>
      <dgm:spPr>
        <a:noFill/>
      </dgm:spPr>
      <dgm:t>
        <a:bodyPr/>
        <a:lstStyle/>
        <a:p>
          <a:endParaRPr lang="en-US" sz="700" dirty="0"/>
        </a:p>
      </dgm:t>
    </dgm:pt>
    <dgm:pt modelId="{4ADE2FAF-BCEB-4B4D-92D8-51BBDD6D2632}" type="sibTrans" cxnId="{F206FA03-1A6C-4C8C-B6A7-DCBA32E502F3}">
      <dgm:prSet/>
      <dgm:spPr/>
      <dgm:t>
        <a:bodyPr/>
        <a:lstStyle/>
        <a:p>
          <a:endParaRPr lang="en-US"/>
        </a:p>
      </dgm:t>
    </dgm:pt>
    <dgm:pt modelId="{2BB55569-3B4E-4493-8B12-94DF24D71CBA}" type="parTrans" cxnId="{F206FA03-1A6C-4C8C-B6A7-DCBA32E502F3}">
      <dgm:prSet/>
      <dgm:spPr/>
      <dgm:t>
        <a:bodyPr/>
        <a:lstStyle/>
        <a:p>
          <a:endParaRPr lang="en-US"/>
        </a:p>
      </dgm:t>
    </dgm:pt>
    <dgm:pt modelId="{67BF0B21-7EF5-499B-B3D9-8179A190D288}">
      <dgm:prSet custT="1"/>
      <dgm:spPr>
        <a:noFill/>
      </dgm:spPr>
      <dgm:t>
        <a:bodyPr/>
        <a:lstStyle/>
        <a:p>
          <a:r>
            <a:rPr lang="en-US" sz="800" dirty="0">
              <a:latin typeface="Futura Std Book"/>
            </a:rPr>
            <a:t>Study deposit</a:t>
          </a:r>
          <a:br>
            <a:rPr lang="en-US" sz="800" dirty="0">
              <a:latin typeface="Futura Std Book"/>
            </a:rPr>
          </a:br>
          <a:r>
            <a:rPr lang="en-US" sz="800" dirty="0">
              <a:latin typeface="Futura Std Book"/>
            </a:rPr>
            <a:t>  </a:t>
          </a:r>
          <a:r>
            <a:rPr lang="en-US" sz="800" dirty="0">
              <a:latin typeface="Futura Std Book"/>
              <a:sym typeface="Wingdings"/>
            </a:rPr>
            <a:t> </a:t>
          </a:r>
          <a:r>
            <a:rPr lang="en-US" sz="800" dirty="0">
              <a:latin typeface="Futura Std Book"/>
            </a:rPr>
            <a:t>≤ 5 MW: $10,000</a:t>
          </a:r>
          <a:br>
            <a:rPr lang="en-US" sz="800" dirty="0">
              <a:latin typeface="Futura Std Book"/>
            </a:rPr>
          </a:br>
          <a:r>
            <a:rPr lang="en-US" sz="800" dirty="0">
              <a:latin typeface="Futura Std Book"/>
            </a:rPr>
            <a:t>  </a:t>
          </a:r>
          <a:r>
            <a:rPr lang="en-US" sz="800" dirty="0">
              <a:latin typeface="Futura Std Book"/>
              <a:sym typeface="Wingdings"/>
            </a:rPr>
            <a:t> &gt;5 MW: $50,000 + $1000/MW</a:t>
          </a:r>
          <a:br>
            <a:rPr lang="en-US" sz="700" dirty="0"/>
          </a:br>
          <a:endParaRPr lang="en-US" sz="700" b="1" i="0" dirty="0">
            <a:solidFill>
              <a:srgbClr val="FF0000"/>
            </a:solidFill>
          </a:endParaRPr>
        </a:p>
      </dgm:t>
    </dgm:pt>
    <dgm:pt modelId="{435F841F-47EB-43FA-AF1A-19980E7075CA}" type="parTrans" cxnId="{BCAFB990-3730-422B-AD40-1364A3FBF32F}">
      <dgm:prSet/>
      <dgm:spPr/>
      <dgm:t>
        <a:bodyPr/>
        <a:lstStyle/>
        <a:p>
          <a:endParaRPr lang="en-US"/>
        </a:p>
      </dgm:t>
    </dgm:pt>
    <dgm:pt modelId="{A65A0BC3-CC5C-433A-A643-53D47069296E}" type="sibTrans" cxnId="{BCAFB990-3730-422B-AD40-1364A3FBF32F}">
      <dgm:prSet/>
      <dgm:spPr/>
      <dgm:t>
        <a:bodyPr/>
        <a:lstStyle/>
        <a:p>
          <a:endParaRPr lang="en-US"/>
        </a:p>
      </dgm:t>
    </dgm:pt>
    <dgm:pt modelId="{C90A800C-61A4-41DF-A9B5-BA08644A41B0}">
      <dgm:prSet custT="1"/>
      <dgm:spPr/>
      <dgm:t>
        <a:bodyPr/>
        <a:lstStyle/>
        <a:p>
          <a:r>
            <a:rPr lang="en-US" sz="1000" dirty="0">
              <a:latin typeface="Futura Std Book"/>
            </a:rPr>
            <a:t> Study deposit</a:t>
          </a:r>
          <a:br>
            <a:rPr lang="en-US" sz="1000" dirty="0">
              <a:latin typeface="Futura Std Book"/>
            </a:rPr>
          </a:br>
          <a:r>
            <a:rPr lang="en-US" sz="1000" dirty="0">
              <a:latin typeface="Futura Std Book"/>
            </a:rPr>
            <a:t>  </a:t>
          </a:r>
          <a:r>
            <a:rPr lang="en-US" sz="1000" dirty="0">
              <a:latin typeface="Futura Std Book"/>
              <a:sym typeface="Wingdings"/>
            </a:rPr>
            <a:t></a:t>
          </a:r>
          <a:r>
            <a:rPr lang="en-US" sz="1000" dirty="0">
              <a:latin typeface="Futura Std Book"/>
            </a:rPr>
            <a:t> ≤ 5 MW: $15,000</a:t>
          </a:r>
        </a:p>
      </dgm:t>
    </dgm:pt>
    <dgm:pt modelId="{8F767C0E-1DDD-4D24-90A7-1D05BC6D67CE}" type="parTrans" cxnId="{1BAD8361-72C0-4B31-91CC-3DE7FB7E3481}">
      <dgm:prSet/>
      <dgm:spPr/>
      <dgm:t>
        <a:bodyPr/>
        <a:lstStyle/>
        <a:p>
          <a:endParaRPr lang="en-US"/>
        </a:p>
      </dgm:t>
    </dgm:pt>
    <dgm:pt modelId="{9EDA6053-CAB8-481D-8647-176754507FCB}" type="sibTrans" cxnId="{1BAD8361-72C0-4B31-91CC-3DE7FB7E3481}">
      <dgm:prSet/>
      <dgm:spPr/>
      <dgm:t>
        <a:bodyPr/>
        <a:lstStyle/>
        <a:p>
          <a:endParaRPr lang="en-US"/>
        </a:p>
      </dgm:t>
    </dgm:pt>
    <dgm:pt modelId="{551CF95B-3909-427F-BAB8-701DF154BD33}" type="pres">
      <dgm:prSet presAssocID="{E1BB4E6A-A154-4793-9173-4D74B307386A}" presName="linearFlow" presStyleCnt="0">
        <dgm:presLayoutVars>
          <dgm:dir/>
          <dgm:animLvl val="lvl"/>
          <dgm:resizeHandles val="exact"/>
        </dgm:presLayoutVars>
      </dgm:prSet>
      <dgm:spPr/>
    </dgm:pt>
    <dgm:pt modelId="{DC4AE4C4-95CF-407B-9564-0A455DBC83DE}" type="pres">
      <dgm:prSet presAssocID="{DB510743-D239-4283-A59C-CFDB84C4826F}" presName="composite" presStyleCnt="0"/>
      <dgm:spPr/>
    </dgm:pt>
    <dgm:pt modelId="{C9BA420E-8100-4AB4-87CE-C5E64764BB8B}" type="pres">
      <dgm:prSet presAssocID="{DB510743-D239-4283-A59C-CFDB84C4826F}" presName="parentText" presStyleLbl="alignNode1" presStyleIdx="0" presStyleCnt="4">
        <dgm:presLayoutVars>
          <dgm:chMax val="1"/>
          <dgm:bulletEnabled val="1"/>
        </dgm:presLayoutVars>
      </dgm:prSet>
      <dgm:spPr/>
    </dgm:pt>
    <dgm:pt modelId="{C416F74B-B3EF-4447-A6C7-6AC09E83F94F}" type="pres">
      <dgm:prSet presAssocID="{DB510743-D239-4283-A59C-CFDB84C4826F}" presName="descendantText" presStyleLbl="alignAcc1" presStyleIdx="0" presStyleCnt="4" custScaleY="100000">
        <dgm:presLayoutVars>
          <dgm:bulletEnabled val="1"/>
        </dgm:presLayoutVars>
      </dgm:prSet>
      <dgm:spPr/>
    </dgm:pt>
    <dgm:pt modelId="{D1AE2C7D-0239-460A-B239-3B14A0981FC8}" type="pres">
      <dgm:prSet presAssocID="{FF53C91F-D511-4A4C-89FA-BDD7B814B338}" presName="sp" presStyleCnt="0"/>
      <dgm:spPr/>
    </dgm:pt>
    <dgm:pt modelId="{C87212B2-6A4E-4530-847F-EF5DE2BFD459}" type="pres">
      <dgm:prSet presAssocID="{CD737E33-E548-4AAB-AAB3-FEF0B75B5A45}" presName="composite" presStyleCnt="0"/>
      <dgm:spPr/>
    </dgm:pt>
    <dgm:pt modelId="{8C87D1B1-237C-4890-96F1-1AF0C5C7AC82}" type="pres">
      <dgm:prSet presAssocID="{CD737E33-E548-4AAB-AAB3-FEF0B75B5A45}" presName="parentText" presStyleLbl="alignNode1" presStyleIdx="1" presStyleCnt="4">
        <dgm:presLayoutVars>
          <dgm:chMax val="1"/>
          <dgm:bulletEnabled val="1"/>
        </dgm:presLayoutVars>
      </dgm:prSet>
      <dgm:spPr/>
    </dgm:pt>
    <dgm:pt modelId="{1DE8080E-546C-4130-951B-120E48060A11}" type="pres">
      <dgm:prSet presAssocID="{CD737E33-E548-4AAB-AAB3-FEF0B75B5A45}" presName="descendantText" presStyleLbl="alignAcc1" presStyleIdx="1" presStyleCnt="4" custLinFactNeighborX="-737" custLinFactNeighborY="211">
        <dgm:presLayoutVars>
          <dgm:bulletEnabled val="1"/>
        </dgm:presLayoutVars>
      </dgm:prSet>
      <dgm:spPr/>
    </dgm:pt>
    <dgm:pt modelId="{753B1BF8-D52F-4328-B6D6-60C5C298F680}" type="pres">
      <dgm:prSet presAssocID="{1EDC7E8D-FD34-44B8-AEC2-625286E37A19}" presName="sp" presStyleCnt="0"/>
      <dgm:spPr/>
    </dgm:pt>
    <dgm:pt modelId="{FCCC707E-49AB-4FF4-B971-D8AFA7EA632C}" type="pres">
      <dgm:prSet presAssocID="{9F1A9F98-0662-4173-8235-1E1A1335C773}" presName="composite" presStyleCnt="0"/>
      <dgm:spPr/>
    </dgm:pt>
    <dgm:pt modelId="{01393C15-5A5A-487D-9973-8B5CF3C037FA}" type="pres">
      <dgm:prSet presAssocID="{9F1A9F98-0662-4173-8235-1E1A1335C773}" presName="parentText" presStyleLbl="alignNode1" presStyleIdx="2" presStyleCnt="4" custLinFactNeighborX="0" custLinFactNeighborY="661">
        <dgm:presLayoutVars>
          <dgm:chMax val="1"/>
          <dgm:bulletEnabled val="1"/>
        </dgm:presLayoutVars>
      </dgm:prSet>
      <dgm:spPr/>
    </dgm:pt>
    <dgm:pt modelId="{163F092B-B3EA-4A2D-87C6-1234A0108938}" type="pres">
      <dgm:prSet presAssocID="{9F1A9F98-0662-4173-8235-1E1A1335C773}" presName="descendantText" presStyleLbl="alignAcc1" presStyleIdx="2" presStyleCnt="4" custScaleY="131512">
        <dgm:presLayoutVars>
          <dgm:bulletEnabled val="1"/>
        </dgm:presLayoutVars>
      </dgm:prSet>
      <dgm:spPr/>
    </dgm:pt>
    <dgm:pt modelId="{B4D969D4-059A-4851-B703-8C475EC26039}" type="pres">
      <dgm:prSet presAssocID="{19AC18B8-91D9-4ABB-A691-47C5DBFA1056}" presName="sp" presStyleCnt="0"/>
      <dgm:spPr/>
    </dgm:pt>
    <dgm:pt modelId="{1B00936E-F70D-4CC8-A8A5-909DCCDAE48B}" type="pres">
      <dgm:prSet presAssocID="{EA4D0291-A4A8-44FE-8342-AC814540464D}" presName="composite" presStyleCnt="0"/>
      <dgm:spPr/>
    </dgm:pt>
    <dgm:pt modelId="{29C3ACF5-69B1-4B04-8DFE-48B0FBF4BF19}" type="pres">
      <dgm:prSet presAssocID="{EA4D0291-A4A8-44FE-8342-AC814540464D}" presName="parentText" presStyleLbl="alignNode1" presStyleIdx="3" presStyleCnt="4" custLinFactNeighborY="-2826">
        <dgm:presLayoutVars>
          <dgm:chMax val="1"/>
          <dgm:bulletEnabled val="1"/>
        </dgm:presLayoutVars>
      </dgm:prSet>
      <dgm:spPr/>
    </dgm:pt>
    <dgm:pt modelId="{74EC2EC6-06B7-462F-8E5E-0FC4C42274D2}" type="pres">
      <dgm:prSet presAssocID="{EA4D0291-A4A8-44FE-8342-AC814540464D}" presName="descendantText" presStyleLbl="alignAcc1" presStyleIdx="3" presStyleCnt="4">
        <dgm:presLayoutVars>
          <dgm:bulletEnabled val="1"/>
        </dgm:presLayoutVars>
      </dgm:prSet>
      <dgm:spPr/>
    </dgm:pt>
  </dgm:ptLst>
  <dgm:cxnLst>
    <dgm:cxn modelId="{BCAFB990-3730-422B-AD40-1364A3FBF32F}" srcId="{9F1A9F98-0662-4173-8235-1E1A1335C773}" destId="{67BF0B21-7EF5-499B-B3D9-8179A190D288}" srcOrd="1" destOrd="0" parTransId="{435F841F-47EB-43FA-AF1A-19980E7075CA}" sibTransId="{A65A0BC3-CC5C-433A-A643-53D47069296E}"/>
    <dgm:cxn modelId="{525C0429-A728-40EB-9AD9-828CE326E667}" type="presOf" srcId="{CD737E33-E548-4AAB-AAB3-FEF0B75B5A45}" destId="{8C87D1B1-237C-4890-96F1-1AF0C5C7AC82}" srcOrd="0" destOrd="0" presId="urn:microsoft.com/office/officeart/2005/8/layout/chevron2"/>
    <dgm:cxn modelId="{34820781-B783-472C-A1D8-DA822D3C09E0}" type="presOf" srcId="{9F1A9F98-0662-4173-8235-1E1A1335C773}" destId="{01393C15-5A5A-487D-9973-8B5CF3C037FA}" srcOrd="0" destOrd="0" presId="urn:microsoft.com/office/officeart/2005/8/layout/chevron2"/>
    <dgm:cxn modelId="{F8A5FC70-5075-47AA-B900-0F8D58F4FD4D}" type="presOf" srcId="{DB510743-D239-4283-A59C-CFDB84C4826F}" destId="{C9BA420E-8100-4AB4-87CE-C5E64764BB8B}" srcOrd="0" destOrd="0" presId="urn:microsoft.com/office/officeart/2005/8/layout/chevron2"/>
    <dgm:cxn modelId="{3B7AE8C2-61D5-4DC8-BC67-595B5BEBBDD5}" type="presOf" srcId="{C90A800C-61A4-41DF-A9B5-BA08644A41B0}" destId="{74EC2EC6-06B7-462F-8E5E-0FC4C42274D2}" srcOrd="0" destOrd="1" presId="urn:microsoft.com/office/officeart/2005/8/layout/chevron2"/>
    <dgm:cxn modelId="{0493ED89-183F-4245-8610-630D2F61B64B}" type="presOf" srcId="{FF5329D9-0435-4444-9378-86DD74014E61}" destId="{1DE8080E-546C-4130-951B-120E48060A11}" srcOrd="0" destOrd="0" presId="urn:microsoft.com/office/officeart/2005/8/layout/chevron2"/>
    <dgm:cxn modelId="{1BAD8361-72C0-4B31-91CC-3DE7FB7E3481}" srcId="{EA4D0291-A4A8-44FE-8342-AC814540464D}" destId="{C90A800C-61A4-41DF-A9B5-BA08644A41B0}" srcOrd="1" destOrd="0" parTransId="{8F767C0E-1DDD-4D24-90A7-1D05BC6D67CE}" sibTransId="{9EDA6053-CAB8-481D-8647-176754507FCB}"/>
    <dgm:cxn modelId="{48F7CAAE-62C8-43B8-B782-C2D7A1EE357A}" srcId="{EA4D0291-A4A8-44FE-8342-AC814540464D}" destId="{1EFD0BDB-36F5-46B1-AB90-57746C1AE3DA}" srcOrd="0" destOrd="0" parTransId="{2DA97E7C-5D6E-4E1F-8506-105135E0225A}" sibTransId="{2F8A228E-3D64-4BF7-B679-8892C689F736}"/>
    <dgm:cxn modelId="{80AF7D70-526C-4CB0-991D-15D10D84E961}" srcId="{DB510743-D239-4283-A59C-CFDB84C4826F}" destId="{510B924E-7747-430C-8390-280794613599}" srcOrd="0" destOrd="0" parTransId="{997A62AC-A00F-4251-81BC-598D7ED924D3}" sibTransId="{72930BA9-8ECA-4A37-B699-651FCEF9B2B5}"/>
    <dgm:cxn modelId="{A0DB11C4-9960-4593-A978-A350751C7813}" srcId="{E1BB4E6A-A154-4793-9173-4D74B307386A}" destId="{EA4D0291-A4A8-44FE-8342-AC814540464D}" srcOrd="3" destOrd="0" parTransId="{2A9DDB83-AF27-4A58-A998-5B511565149C}" sibTransId="{1B04740F-6D4B-4E30-9D0A-DF46BE764151}"/>
    <dgm:cxn modelId="{8DD173C3-E6D1-445A-872E-38C6A85BEBBD}" type="presOf" srcId="{EA4D0291-A4A8-44FE-8342-AC814540464D}" destId="{29C3ACF5-69B1-4B04-8DFE-48B0FBF4BF19}" srcOrd="0" destOrd="0" presId="urn:microsoft.com/office/officeart/2005/8/layout/chevron2"/>
    <dgm:cxn modelId="{D5F5BAD3-4241-40EA-8E57-F69A40E27B7E}" srcId="{E1BB4E6A-A154-4793-9173-4D74B307386A}" destId="{DB510743-D239-4283-A59C-CFDB84C4826F}" srcOrd="0" destOrd="0" parTransId="{EA276BCF-BD64-43A9-954C-50FE4C7FC27A}" sibTransId="{FF53C91F-D511-4A4C-89FA-BDD7B814B338}"/>
    <dgm:cxn modelId="{5BC5127B-252A-4952-B3BD-16253F7A5347}" type="presOf" srcId="{510B924E-7747-430C-8390-280794613599}" destId="{C416F74B-B3EF-4447-A6C7-6AC09E83F94F}" srcOrd="0" destOrd="0" presId="urn:microsoft.com/office/officeart/2005/8/layout/chevron2"/>
    <dgm:cxn modelId="{8F0B8284-CBEF-4AB8-AE78-3B2F30C6C9E0}" type="presOf" srcId="{E1BB4E6A-A154-4793-9173-4D74B307386A}" destId="{551CF95B-3909-427F-BAB8-701DF154BD33}" srcOrd="0" destOrd="0" presId="urn:microsoft.com/office/officeart/2005/8/layout/chevron2"/>
    <dgm:cxn modelId="{59262CC7-64C8-4FBF-96EA-C47A43AEF8E8}" type="presOf" srcId="{67BF0B21-7EF5-499B-B3D9-8179A190D288}" destId="{163F092B-B3EA-4A2D-87C6-1234A0108938}" srcOrd="0" destOrd="1" presId="urn:microsoft.com/office/officeart/2005/8/layout/chevron2"/>
    <dgm:cxn modelId="{5202BA65-6391-434D-ADCA-D49E2BD89581}" type="presOf" srcId="{7A77CA32-1272-4FE3-8D05-B45981F4FF47}" destId="{163F092B-B3EA-4A2D-87C6-1234A0108938}" srcOrd="0" destOrd="0" presId="urn:microsoft.com/office/officeart/2005/8/layout/chevron2"/>
    <dgm:cxn modelId="{9C6B3DEE-A69D-4C6B-8746-57F3326D6DA1}" srcId="{9F1A9F98-0662-4173-8235-1E1A1335C773}" destId="{7A77CA32-1272-4FE3-8D05-B45981F4FF47}" srcOrd="0" destOrd="0" parTransId="{50B2B857-585F-4FAC-819D-C1EEB280CC9A}" sibTransId="{C9D3BE08-3BDF-4569-BBEE-AAEBC760D88A}"/>
    <dgm:cxn modelId="{05EABD47-B172-4B2A-89F3-619C92BB9CBE}" srcId="{E1BB4E6A-A154-4793-9173-4D74B307386A}" destId="{CD737E33-E548-4AAB-AAB3-FEF0B75B5A45}" srcOrd="1" destOrd="0" parTransId="{83AF3AE8-997B-47E7-9819-0C98F635DA9A}" sibTransId="{1EDC7E8D-FD34-44B8-AEC2-625286E37A19}"/>
    <dgm:cxn modelId="{D0E1B350-A6A1-4B6E-BFC5-91C59C924268}" type="presOf" srcId="{8C0EB7A7-9ABE-44E1-BB44-293DE3AE56B4}" destId="{C416F74B-B3EF-4447-A6C7-6AC09E83F94F}" srcOrd="0" destOrd="1" presId="urn:microsoft.com/office/officeart/2005/8/layout/chevron2"/>
    <dgm:cxn modelId="{CF622177-BD18-4C7A-89E7-4D4A9CE55484}" srcId="{CD737E33-E548-4AAB-AAB3-FEF0B75B5A45}" destId="{FF5329D9-0435-4444-9378-86DD74014E61}" srcOrd="0" destOrd="0" parTransId="{7217D066-43C8-481A-B11E-39487704CD8F}" sibTransId="{57E07035-AECA-4CA4-8297-DD91502325C4}"/>
    <dgm:cxn modelId="{65110C71-E10F-4BF2-A4B2-6338D8C29356}" srcId="{E1BB4E6A-A154-4793-9173-4D74B307386A}" destId="{9F1A9F98-0662-4173-8235-1E1A1335C773}" srcOrd="2" destOrd="0" parTransId="{E83A9A32-D1B9-4ED2-8743-EBA108C9E759}" sibTransId="{19AC18B8-91D9-4ABB-A691-47C5DBFA1056}"/>
    <dgm:cxn modelId="{CC8D73DA-A0E2-424E-A68A-51E3C47AF7A4}" type="presOf" srcId="{1EFD0BDB-36F5-46B1-AB90-57746C1AE3DA}" destId="{74EC2EC6-06B7-462F-8E5E-0FC4C42274D2}" srcOrd="0" destOrd="0" presId="urn:microsoft.com/office/officeart/2005/8/layout/chevron2"/>
    <dgm:cxn modelId="{F206FA03-1A6C-4C8C-B6A7-DCBA32E502F3}" srcId="{DB510743-D239-4283-A59C-CFDB84C4826F}" destId="{8C0EB7A7-9ABE-44E1-BB44-293DE3AE56B4}" srcOrd="1" destOrd="0" parTransId="{2BB55569-3B4E-4493-8B12-94DF24D71CBA}" sibTransId="{4ADE2FAF-BCEB-4B4D-92D8-51BBDD6D2632}"/>
    <dgm:cxn modelId="{D4BF4046-4E55-4C9A-B139-83F9327B2047}" type="presParOf" srcId="{551CF95B-3909-427F-BAB8-701DF154BD33}" destId="{DC4AE4C4-95CF-407B-9564-0A455DBC83DE}" srcOrd="0" destOrd="0" presId="urn:microsoft.com/office/officeart/2005/8/layout/chevron2"/>
    <dgm:cxn modelId="{D24ACE3D-1F15-4258-8132-91DD7105870D}" type="presParOf" srcId="{DC4AE4C4-95CF-407B-9564-0A455DBC83DE}" destId="{C9BA420E-8100-4AB4-87CE-C5E64764BB8B}" srcOrd="0" destOrd="0" presId="urn:microsoft.com/office/officeart/2005/8/layout/chevron2"/>
    <dgm:cxn modelId="{7A1AF558-9C9D-4EEB-8BB2-3A168F909C1C}" type="presParOf" srcId="{DC4AE4C4-95CF-407B-9564-0A455DBC83DE}" destId="{C416F74B-B3EF-4447-A6C7-6AC09E83F94F}" srcOrd="1" destOrd="0" presId="urn:microsoft.com/office/officeart/2005/8/layout/chevron2"/>
    <dgm:cxn modelId="{C030C9A4-836D-4BF9-9277-C4B89683755A}" type="presParOf" srcId="{551CF95B-3909-427F-BAB8-701DF154BD33}" destId="{D1AE2C7D-0239-460A-B239-3B14A0981FC8}" srcOrd="1" destOrd="0" presId="urn:microsoft.com/office/officeart/2005/8/layout/chevron2"/>
    <dgm:cxn modelId="{D237BE01-2D27-4FB1-B992-F1097E6DE74C}" type="presParOf" srcId="{551CF95B-3909-427F-BAB8-701DF154BD33}" destId="{C87212B2-6A4E-4530-847F-EF5DE2BFD459}" srcOrd="2" destOrd="0" presId="urn:microsoft.com/office/officeart/2005/8/layout/chevron2"/>
    <dgm:cxn modelId="{6783FA7C-7F16-4A22-A88F-B0F3E9BF1D0C}" type="presParOf" srcId="{C87212B2-6A4E-4530-847F-EF5DE2BFD459}" destId="{8C87D1B1-237C-4890-96F1-1AF0C5C7AC82}" srcOrd="0" destOrd="0" presId="urn:microsoft.com/office/officeart/2005/8/layout/chevron2"/>
    <dgm:cxn modelId="{EE99BBD1-6B4E-42C0-8969-DE23FBD6793F}" type="presParOf" srcId="{C87212B2-6A4E-4530-847F-EF5DE2BFD459}" destId="{1DE8080E-546C-4130-951B-120E48060A11}" srcOrd="1" destOrd="0" presId="urn:microsoft.com/office/officeart/2005/8/layout/chevron2"/>
    <dgm:cxn modelId="{63D937A3-D5FB-40BC-BFE0-7D714EF7C4FD}" type="presParOf" srcId="{551CF95B-3909-427F-BAB8-701DF154BD33}" destId="{753B1BF8-D52F-4328-B6D6-60C5C298F680}" srcOrd="3" destOrd="0" presId="urn:microsoft.com/office/officeart/2005/8/layout/chevron2"/>
    <dgm:cxn modelId="{7DEB1D8E-28DB-4F0E-860B-DE013E8EB74B}" type="presParOf" srcId="{551CF95B-3909-427F-BAB8-701DF154BD33}" destId="{FCCC707E-49AB-4FF4-B971-D8AFA7EA632C}" srcOrd="4" destOrd="0" presId="urn:microsoft.com/office/officeart/2005/8/layout/chevron2"/>
    <dgm:cxn modelId="{D0F28722-57CB-42F1-81DD-4A82644F6783}" type="presParOf" srcId="{FCCC707E-49AB-4FF4-B971-D8AFA7EA632C}" destId="{01393C15-5A5A-487D-9973-8B5CF3C037FA}" srcOrd="0" destOrd="0" presId="urn:microsoft.com/office/officeart/2005/8/layout/chevron2"/>
    <dgm:cxn modelId="{575B2FF9-6C45-47DA-90BF-206C3F0E97AE}" type="presParOf" srcId="{FCCC707E-49AB-4FF4-B971-D8AFA7EA632C}" destId="{163F092B-B3EA-4A2D-87C6-1234A0108938}" srcOrd="1" destOrd="0" presId="urn:microsoft.com/office/officeart/2005/8/layout/chevron2"/>
    <dgm:cxn modelId="{8554E6C3-7CB1-411C-8B5F-502C86D9025F}" type="presParOf" srcId="{551CF95B-3909-427F-BAB8-701DF154BD33}" destId="{B4D969D4-059A-4851-B703-8C475EC26039}" srcOrd="5" destOrd="0" presId="urn:microsoft.com/office/officeart/2005/8/layout/chevron2"/>
    <dgm:cxn modelId="{D77AF8FF-F7EF-495B-8E26-280CEBE80758}" type="presParOf" srcId="{551CF95B-3909-427F-BAB8-701DF154BD33}" destId="{1B00936E-F70D-4CC8-A8A5-909DCCDAE48B}" srcOrd="6" destOrd="0" presId="urn:microsoft.com/office/officeart/2005/8/layout/chevron2"/>
    <dgm:cxn modelId="{465C5FAC-A2A1-4144-A552-36D22204FB26}" type="presParOf" srcId="{1B00936E-F70D-4CC8-A8A5-909DCCDAE48B}" destId="{29C3ACF5-69B1-4B04-8DFE-48B0FBF4BF19}" srcOrd="0" destOrd="0" presId="urn:microsoft.com/office/officeart/2005/8/layout/chevron2"/>
    <dgm:cxn modelId="{F25A4ED8-E5CD-40A0-BBF0-0E3D232F66F9}" type="presParOf" srcId="{1B00936E-F70D-4CC8-A8A5-909DCCDAE48B}" destId="{74EC2EC6-06B7-462F-8E5E-0FC4C42274D2}" srcOrd="1" destOrd="0" presId="urn:microsoft.com/office/officeart/2005/8/layout/chevron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B1BD808-0ED4-4C1B-8875-644EAD54EE1F}" type="doc">
      <dgm:prSet loTypeId="urn:microsoft.com/office/officeart/2005/8/layout/process1" loCatId="process" qsTypeId="urn:microsoft.com/office/officeart/2005/8/quickstyle/simple1" qsCatId="simple" csTypeId="urn:microsoft.com/office/officeart/2005/8/colors/accent1_2" csCatId="accent1" phldr="1"/>
      <dgm:spPr/>
    </dgm:pt>
    <dgm:pt modelId="{1DFB4A42-5CEE-45E2-9B8E-47BCF51983DC}">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a:latin typeface="Book Antiqua" pitchFamily="18" charset="0"/>
            </a:rPr>
            <a:t>Application Process</a:t>
          </a:r>
        </a:p>
      </dgm:t>
    </dgm:pt>
    <dgm:pt modelId="{51786FE6-79C8-48D2-9379-6BAB37C861B3}" type="parTrans" cxnId="{12FFD034-9CE0-488F-B5C2-9A8B88A31E9C}">
      <dgm:prSet/>
      <dgm:spPr/>
      <dgm:t>
        <a:bodyPr/>
        <a:lstStyle/>
        <a:p>
          <a:endParaRPr lang="en-US">
            <a:latin typeface="+mj-lt"/>
          </a:endParaRPr>
        </a:p>
      </dgm:t>
    </dgm:pt>
    <dgm:pt modelId="{EB0A16D5-8E50-4D36-9638-2058567151AB}" type="sibTrans" cxnId="{12FFD034-9CE0-488F-B5C2-9A8B88A31E9C}">
      <dgm:prSet>
        <dgm:style>
          <a:lnRef idx="1">
            <a:schemeClr val="accent2"/>
          </a:lnRef>
          <a:fillRef idx="3">
            <a:schemeClr val="accent2"/>
          </a:fillRef>
          <a:effectRef idx="2">
            <a:schemeClr val="accent2"/>
          </a:effectRef>
          <a:fontRef idx="minor">
            <a:schemeClr val="lt1"/>
          </a:fontRef>
        </dgm:style>
      </dgm:prSet>
      <dgm:spPr/>
      <dgm:t>
        <a:bodyPr/>
        <a:lstStyle/>
        <a:p>
          <a:endParaRPr lang="en-US" dirty="0">
            <a:latin typeface="+mj-lt"/>
          </a:endParaRPr>
        </a:p>
      </dgm:t>
    </dgm:pt>
    <dgm:pt modelId="{C1F45736-6570-4F76-871E-91ADBF38DBC3}">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a:latin typeface="Book Antiqua" pitchFamily="18" charset="0"/>
            </a:rPr>
            <a:t>Customer </a:t>
          </a:r>
          <a:r>
            <a:rPr lang="en-US" sz="1600" dirty="0">
              <a:latin typeface="Book Antiqua" pitchFamily="18" charset="0"/>
            </a:rPr>
            <a:t>Meetings</a:t>
          </a:r>
        </a:p>
      </dgm:t>
    </dgm:pt>
    <dgm:pt modelId="{25EB28C5-63AA-499B-99FB-72F80D04F003}" type="parTrans" cxnId="{6FB23A1E-9D09-4F61-8370-05AD8765CCAB}">
      <dgm:prSet/>
      <dgm:spPr/>
      <dgm:t>
        <a:bodyPr/>
        <a:lstStyle/>
        <a:p>
          <a:endParaRPr lang="en-US">
            <a:latin typeface="+mj-lt"/>
          </a:endParaRPr>
        </a:p>
      </dgm:t>
    </dgm:pt>
    <dgm:pt modelId="{54493202-D665-49B8-93AC-00E058F131A4}" type="sibTrans" cxnId="{6FB23A1E-9D09-4F61-8370-05AD8765CCAB}">
      <dgm:prSet>
        <dgm:style>
          <a:lnRef idx="1">
            <a:schemeClr val="accent2"/>
          </a:lnRef>
          <a:fillRef idx="3">
            <a:schemeClr val="accent2"/>
          </a:fillRef>
          <a:effectRef idx="2">
            <a:schemeClr val="accent2"/>
          </a:effectRef>
          <a:fontRef idx="minor">
            <a:schemeClr val="lt1"/>
          </a:fontRef>
        </dgm:style>
      </dgm:prSet>
      <dgm:spPr/>
      <dgm:t>
        <a:bodyPr/>
        <a:lstStyle/>
        <a:p>
          <a:endParaRPr lang="en-US" dirty="0">
            <a:latin typeface="+mj-lt"/>
          </a:endParaRPr>
        </a:p>
      </dgm:t>
    </dgm:pt>
    <dgm:pt modelId="{C175FE5A-63C2-4479-A021-BFA10152866A}">
      <dgm:prSet phldrT="[Text]" custT="1">
        <dgm:style>
          <a:lnRef idx="0">
            <a:schemeClr val="accent2"/>
          </a:lnRef>
          <a:fillRef idx="3">
            <a:schemeClr val="accent2"/>
          </a:fillRef>
          <a:effectRef idx="3">
            <a:schemeClr val="accent2"/>
          </a:effectRef>
          <a:fontRef idx="minor">
            <a:schemeClr val="lt1"/>
          </a:fontRef>
        </dgm:style>
      </dgm:prSet>
      <dgm:spPr/>
      <dgm:t>
        <a:bodyPr/>
        <a:lstStyle/>
        <a:p>
          <a:r>
            <a:rPr lang="en-US" sz="1800" dirty="0">
              <a:latin typeface="Book Antiqua" pitchFamily="18" charset="0"/>
            </a:rPr>
            <a:t>Studies</a:t>
          </a:r>
        </a:p>
      </dgm:t>
    </dgm:pt>
    <dgm:pt modelId="{F031981B-E00B-418A-8F83-6C58622A1FD2}" type="parTrans" cxnId="{E16A2A52-1997-412A-83E1-DD5689288F9F}">
      <dgm:prSet/>
      <dgm:spPr/>
      <dgm:t>
        <a:bodyPr/>
        <a:lstStyle/>
        <a:p>
          <a:endParaRPr lang="en-US">
            <a:latin typeface="+mj-lt"/>
          </a:endParaRPr>
        </a:p>
      </dgm:t>
    </dgm:pt>
    <dgm:pt modelId="{9BA6106D-EFAA-4E2E-A688-D542321A5436}" type="sibTrans" cxnId="{E16A2A52-1997-412A-83E1-DD5689288F9F}">
      <dgm:prSet>
        <dgm:style>
          <a:lnRef idx="1">
            <a:schemeClr val="accent2"/>
          </a:lnRef>
          <a:fillRef idx="3">
            <a:schemeClr val="accent2"/>
          </a:fillRef>
          <a:effectRef idx="2">
            <a:schemeClr val="accent2"/>
          </a:effectRef>
          <a:fontRef idx="minor">
            <a:schemeClr val="lt1"/>
          </a:fontRef>
        </dgm:style>
      </dgm:prSet>
      <dgm:spPr/>
      <dgm:t>
        <a:bodyPr/>
        <a:lstStyle/>
        <a:p>
          <a:endParaRPr lang="en-US" dirty="0">
            <a:latin typeface="+mj-lt"/>
          </a:endParaRPr>
        </a:p>
      </dgm:t>
    </dgm:pt>
    <dgm:pt modelId="{9CF6433B-7A70-4A5F-BE5F-630A4575A52A}">
      <dgm:prSet custT="1">
        <dgm:style>
          <a:lnRef idx="0">
            <a:schemeClr val="accent2"/>
          </a:lnRef>
          <a:fillRef idx="3">
            <a:schemeClr val="accent2"/>
          </a:fillRef>
          <a:effectRef idx="3">
            <a:schemeClr val="accent2"/>
          </a:effectRef>
          <a:fontRef idx="minor">
            <a:schemeClr val="lt1"/>
          </a:fontRef>
        </dgm:style>
      </dgm:prSet>
      <dgm:spPr/>
      <dgm:t>
        <a:bodyPr/>
        <a:lstStyle/>
        <a:p>
          <a:r>
            <a:rPr lang="en-US" sz="1600" dirty="0">
              <a:latin typeface="Book Antiqua" pitchFamily="18" charset="0"/>
            </a:rPr>
            <a:t>Interconnection</a:t>
          </a:r>
          <a:r>
            <a:rPr lang="en-US" sz="2000" dirty="0">
              <a:latin typeface="Book Antiqua" pitchFamily="18" charset="0"/>
            </a:rPr>
            <a:t> </a:t>
          </a:r>
          <a:r>
            <a:rPr lang="en-US" sz="1800" dirty="0">
              <a:latin typeface="Book Antiqua" pitchFamily="18" charset="0"/>
            </a:rPr>
            <a:t>Agreement</a:t>
          </a:r>
        </a:p>
      </dgm:t>
    </dgm:pt>
    <dgm:pt modelId="{248273F1-88B7-4C57-94CB-97FD8B4C382A}" type="parTrans" cxnId="{D1206EC2-8BD9-4A68-B167-85F322389BA6}">
      <dgm:prSet/>
      <dgm:spPr/>
      <dgm:t>
        <a:bodyPr/>
        <a:lstStyle/>
        <a:p>
          <a:endParaRPr lang="en-US">
            <a:latin typeface="+mj-lt"/>
          </a:endParaRPr>
        </a:p>
      </dgm:t>
    </dgm:pt>
    <dgm:pt modelId="{7F22F2FC-B6BA-4AD0-9E70-F9340B7EF594}" type="sibTrans" cxnId="{D1206EC2-8BD9-4A68-B167-85F322389BA6}">
      <dgm:prSet>
        <dgm:style>
          <a:lnRef idx="1">
            <a:schemeClr val="accent2"/>
          </a:lnRef>
          <a:fillRef idx="3">
            <a:schemeClr val="accent2"/>
          </a:fillRef>
          <a:effectRef idx="2">
            <a:schemeClr val="accent2"/>
          </a:effectRef>
          <a:fontRef idx="minor">
            <a:schemeClr val="lt1"/>
          </a:fontRef>
        </dgm:style>
      </dgm:prSet>
      <dgm:spPr/>
      <dgm:t>
        <a:bodyPr/>
        <a:lstStyle/>
        <a:p>
          <a:endParaRPr lang="en-US" dirty="0">
            <a:latin typeface="+mj-lt"/>
          </a:endParaRPr>
        </a:p>
      </dgm:t>
    </dgm:pt>
    <dgm:pt modelId="{21867B25-128C-4FD7-A588-3505E63A7207}">
      <dgm:prSet custT="1">
        <dgm:style>
          <a:lnRef idx="0">
            <a:schemeClr val="accent2"/>
          </a:lnRef>
          <a:fillRef idx="3">
            <a:schemeClr val="accent2"/>
          </a:fillRef>
          <a:effectRef idx="3">
            <a:schemeClr val="accent2"/>
          </a:effectRef>
          <a:fontRef idx="minor">
            <a:schemeClr val="lt1"/>
          </a:fontRef>
        </dgm:style>
      </dgm:prSet>
      <dgm:spPr/>
      <dgm:t>
        <a:bodyPr/>
        <a:lstStyle/>
        <a:p>
          <a:r>
            <a:rPr lang="en-US" sz="1600" dirty="0">
              <a:latin typeface="Book Antiqua" pitchFamily="18" charset="0"/>
            </a:rPr>
            <a:t>Project Implementation</a:t>
          </a:r>
        </a:p>
      </dgm:t>
    </dgm:pt>
    <dgm:pt modelId="{27FE8561-07E4-4409-BC88-4DB575C54A30}" type="parTrans" cxnId="{1DC58355-3421-4790-9C58-A642C1C7E1C3}">
      <dgm:prSet/>
      <dgm:spPr/>
      <dgm:t>
        <a:bodyPr/>
        <a:lstStyle/>
        <a:p>
          <a:endParaRPr lang="en-US">
            <a:latin typeface="+mj-lt"/>
          </a:endParaRPr>
        </a:p>
      </dgm:t>
    </dgm:pt>
    <dgm:pt modelId="{7215DEFA-9488-4D0B-9F3B-8703A80C707A}" type="sibTrans" cxnId="{1DC58355-3421-4790-9C58-A642C1C7E1C3}">
      <dgm:prSet/>
      <dgm:spPr/>
      <dgm:t>
        <a:bodyPr/>
        <a:lstStyle/>
        <a:p>
          <a:endParaRPr lang="en-US">
            <a:latin typeface="+mj-lt"/>
          </a:endParaRPr>
        </a:p>
      </dgm:t>
    </dgm:pt>
    <dgm:pt modelId="{E7F7E01E-2E31-45B5-A383-525A7A16FA22}" type="pres">
      <dgm:prSet presAssocID="{3B1BD808-0ED4-4C1B-8875-644EAD54EE1F}" presName="Name0" presStyleCnt="0">
        <dgm:presLayoutVars>
          <dgm:dir/>
          <dgm:resizeHandles val="exact"/>
        </dgm:presLayoutVars>
      </dgm:prSet>
      <dgm:spPr/>
    </dgm:pt>
    <dgm:pt modelId="{76B481FF-45A5-48D4-ACEA-C77628F2DB64}" type="pres">
      <dgm:prSet presAssocID="{1DFB4A42-5CEE-45E2-9B8E-47BCF51983DC}" presName="node" presStyleLbl="node1" presStyleIdx="0" presStyleCnt="5" custScaleX="322316" custScaleY="82645">
        <dgm:presLayoutVars>
          <dgm:bulletEnabled val="1"/>
        </dgm:presLayoutVars>
      </dgm:prSet>
      <dgm:spPr/>
    </dgm:pt>
    <dgm:pt modelId="{AF3167B8-787D-4278-8139-3992C5F1F2FD}" type="pres">
      <dgm:prSet presAssocID="{EB0A16D5-8E50-4D36-9638-2058567151AB}" presName="sibTrans" presStyleLbl="sibTrans2D1" presStyleIdx="0" presStyleCnt="4"/>
      <dgm:spPr/>
    </dgm:pt>
    <dgm:pt modelId="{D8B3138A-8668-4D19-8588-4AE8B6460495}" type="pres">
      <dgm:prSet presAssocID="{EB0A16D5-8E50-4D36-9638-2058567151AB}" presName="connectorText" presStyleLbl="sibTrans2D1" presStyleIdx="0" presStyleCnt="4"/>
      <dgm:spPr/>
    </dgm:pt>
    <dgm:pt modelId="{5AFF12E2-8CCE-4C2C-8575-F829A73BD6F4}" type="pres">
      <dgm:prSet presAssocID="{C1F45736-6570-4F76-871E-91ADBF38DBC3}" presName="node" presStyleLbl="node1" presStyleIdx="1" presStyleCnt="5" custScaleX="251248">
        <dgm:presLayoutVars>
          <dgm:bulletEnabled val="1"/>
        </dgm:presLayoutVars>
      </dgm:prSet>
      <dgm:spPr/>
    </dgm:pt>
    <dgm:pt modelId="{55D594EF-1D90-4178-93E9-BF1172305577}" type="pres">
      <dgm:prSet presAssocID="{54493202-D665-49B8-93AC-00E058F131A4}" presName="sibTrans" presStyleLbl="sibTrans2D1" presStyleIdx="1" presStyleCnt="4"/>
      <dgm:spPr/>
    </dgm:pt>
    <dgm:pt modelId="{8E322EC5-C210-49BC-AD48-495DC80CEF61}" type="pres">
      <dgm:prSet presAssocID="{54493202-D665-49B8-93AC-00E058F131A4}" presName="connectorText" presStyleLbl="sibTrans2D1" presStyleIdx="1" presStyleCnt="4"/>
      <dgm:spPr/>
    </dgm:pt>
    <dgm:pt modelId="{C8A8A1CB-E095-488B-86FA-A93C5D8F7F2C}" type="pres">
      <dgm:prSet presAssocID="{C175FE5A-63C2-4479-A021-BFA10152866A}" presName="node" presStyleLbl="node1" presStyleIdx="2" presStyleCnt="5" custScaleX="225637">
        <dgm:presLayoutVars>
          <dgm:bulletEnabled val="1"/>
        </dgm:presLayoutVars>
      </dgm:prSet>
      <dgm:spPr/>
    </dgm:pt>
    <dgm:pt modelId="{788E35B2-3018-41E3-A114-DE2EDED1FB99}" type="pres">
      <dgm:prSet presAssocID="{9BA6106D-EFAA-4E2E-A688-D542321A5436}" presName="sibTrans" presStyleLbl="sibTrans2D1" presStyleIdx="2" presStyleCnt="4"/>
      <dgm:spPr/>
    </dgm:pt>
    <dgm:pt modelId="{22DE2C85-CC87-4B14-B77A-B41C2FD91EEF}" type="pres">
      <dgm:prSet presAssocID="{9BA6106D-EFAA-4E2E-A688-D542321A5436}" presName="connectorText" presStyleLbl="sibTrans2D1" presStyleIdx="2" presStyleCnt="4"/>
      <dgm:spPr/>
    </dgm:pt>
    <dgm:pt modelId="{262B14E5-0552-4035-9B8A-F9C682874417}" type="pres">
      <dgm:prSet presAssocID="{9CF6433B-7A70-4A5F-BE5F-630A4575A52A}" presName="node" presStyleLbl="node1" presStyleIdx="3" presStyleCnt="5" custScaleX="390560">
        <dgm:presLayoutVars>
          <dgm:bulletEnabled val="1"/>
        </dgm:presLayoutVars>
      </dgm:prSet>
      <dgm:spPr/>
    </dgm:pt>
    <dgm:pt modelId="{17B08207-BBD3-47E5-89AB-98EE0634F0C5}" type="pres">
      <dgm:prSet presAssocID="{7F22F2FC-B6BA-4AD0-9E70-F9340B7EF594}" presName="sibTrans" presStyleLbl="sibTrans2D1" presStyleIdx="3" presStyleCnt="4"/>
      <dgm:spPr/>
    </dgm:pt>
    <dgm:pt modelId="{BEC0C117-08A1-47E3-AE3D-BE1D8B09F8C5}" type="pres">
      <dgm:prSet presAssocID="{7F22F2FC-B6BA-4AD0-9E70-F9340B7EF594}" presName="connectorText" presStyleLbl="sibTrans2D1" presStyleIdx="3" presStyleCnt="4"/>
      <dgm:spPr/>
    </dgm:pt>
    <dgm:pt modelId="{21B513A2-2BD0-4ADE-810E-89D600049AFF}" type="pres">
      <dgm:prSet presAssocID="{21867B25-128C-4FD7-A588-3505E63A7207}" presName="node" presStyleLbl="node1" presStyleIdx="4" presStyleCnt="5" custScaleX="400337">
        <dgm:presLayoutVars>
          <dgm:bulletEnabled val="1"/>
        </dgm:presLayoutVars>
      </dgm:prSet>
      <dgm:spPr/>
    </dgm:pt>
  </dgm:ptLst>
  <dgm:cxnLst>
    <dgm:cxn modelId="{E0958A60-05EE-4C19-93A1-AA1C4E655A9E}" type="presOf" srcId="{9BA6106D-EFAA-4E2E-A688-D542321A5436}" destId="{22DE2C85-CC87-4B14-B77A-B41C2FD91EEF}" srcOrd="1" destOrd="0" presId="urn:microsoft.com/office/officeart/2005/8/layout/process1"/>
    <dgm:cxn modelId="{F4E5B8BA-EBEC-4C72-A8DA-CEF638850946}" type="presOf" srcId="{1DFB4A42-5CEE-45E2-9B8E-47BCF51983DC}" destId="{76B481FF-45A5-48D4-ACEA-C77628F2DB64}" srcOrd="0" destOrd="0" presId="urn:microsoft.com/office/officeart/2005/8/layout/process1"/>
    <dgm:cxn modelId="{A6F13B6E-EF30-4C29-8C1A-97E637B61EAD}" type="presOf" srcId="{C175FE5A-63C2-4479-A021-BFA10152866A}" destId="{C8A8A1CB-E095-488B-86FA-A93C5D8F7F2C}" srcOrd="0" destOrd="0" presId="urn:microsoft.com/office/officeart/2005/8/layout/process1"/>
    <dgm:cxn modelId="{7352BD8E-7A66-4DAB-BDF9-FE095849BCAB}" type="presOf" srcId="{C1F45736-6570-4F76-871E-91ADBF38DBC3}" destId="{5AFF12E2-8CCE-4C2C-8575-F829A73BD6F4}" srcOrd="0" destOrd="0" presId="urn:microsoft.com/office/officeart/2005/8/layout/process1"/>
    <dgm:cxn modelId="{CB694AEA-4346-4A0D-BEB7-B02471F2DE98}" type="presOf" srcId="{54493202-D665-49B8-93AC-00E058F131A4}" destId="{8E322EC5-C210-49BC-AD48-495DC80CEF61}" srcOrd="1" destOrd="0" presId="urn:microsoft.com/office/officeart/2005/8/layout/process1"/>
    <dgm:cxn modelId="{AA8327CC-9050-47F0-9074-D4E232DE231A}" type="presOf" srcId="{EB0A16D5-8E50-4D36-9638-2058567151AB}" destId="{AF3167B8-787D-4278-8139-3992C5F1F2FD}" srcOrd="0" destOrd="0" presId="urn:microsoft.com/office/officeart/2005/8/layout/process1"/>
    <dgm:cxn modelId="{D1206EC2-8BD9-4A68-B167-85F322389BA6}" srcId="{3B1BD808-0ED4-4C1B-8875-644EAD54EE1F}" destId="{9CF6433B-7A70-4A5F-BE5F-630A4575A52A}" srcOrd="3" destOrd="0" parTransId="{248273F1-88B7-4C57-94CB-97FD8B4C382A}" sibTransId="{7F22F2FC-B6BA-4AD0-9E70-F9340B7EF594}"/>
    <dgm:cxn modelId="{E1EE2103-C148-4270-A674-645D3AAD65A6}" type="presOf" srcId="{54493202-D665-49B8-93AC-00E058F131A4}" destId="{55D594EF-1D90-4178-93E9-BF1172305577}" srcOrd="0" destOrd="0" presId="urn:microsoft.com/office/officeart/2005/8/layout/process1"/>
    <dgm:cxn modelId="{902C8D96-C828-4C8B-ACC8-4F64C50115CD}" type="presOf" srcId="{9BA6106D-EFAA-4E2E-A688-D542321A5436}" destId="{788E35B2-3018-41E3-A114-DE2EDED1FB99}" srcOrd="0" destOrd="0" presId="urn:microsoft.com/office/officeart/2005/8/layout/process1"/>
    <dgm:cxn modelId="{7FADA1E1-3888-4EFE-98F3-BABAB08A8A19}" type="presOf" srcId="{9CF6433B-7A70-4A5F-BE5F-630A4575A52A}" destId="{262B14E5-0552-4035-9B8A-F9C682874417}" srcOrd="0" destOrd="0" presId="urn:microsoft.com/office/officeart/2005/8/layout/process1"/>
    <dgm:cxn modelId="{909E46C1-EF1C-40EC-A40D-EF0909432941}" type="presOf" srcId="{21867B25-128C-4FD7-A588-3505E63A7207}" destId="{21B513A2-2BD0-4ADE-810E-89D600049AFF}" srcOrd="0" destOrd="0" presId="urn:microsoft.com/office/officeart/2005/8/layout/process1"/>
    <dgm:cxn modelId="{1DC58355-3421-4790-9C58-A642C1C7E1C3}" srcId="{3B1BD808-0ED4-4C1B-8875-644EAD54EE1F}" destId="{21867B25-128C-4FD7-A588-3505E63A7207}" srcOrd="4" destOrd="0" parTransId="{27FE8561-07E4-4409-BC88-4DB575C54A30}" sibTransId="{7215DEFA-9488-4D0B-9F3B-8703A80C707A}"/>
    <dgm:cxn modelId="{E16A2A52-1997-412A-83E1-DD5689288F9F}" srcId="{3B1BD808-0ED4-4C1B-8875-644EAD54EE1F}" destId="{C175FE5A-63C2-4479-A021-BFA10152866A}" srcOrd="2" destOrd="0" parTransId="{F031981B-E00B-418A-8F83-6C58622A1FD2}" sibTransId="{9BA6106D-EFAA-4E2E-A688-D542321A5436}"/>
    <dgm:cxn modelId="{12CACA2E-88FA-4DBB-8802-B6C542FEBA64}" type="presOf" srcId="{EB0A16D5-8E50-4D36-9638-2058567151AB}" destId="{D8B3138A-8668-4D19-8588-4AE8B6460495}" srcOrd="1" destOrd="0" presId="urn:microsoft.com/office/officeart/2005/8/layout/process1"/>
    <dgm:cxn modelId="{10BABE2B-2383-4074-A47E-7ECCEA8B7216}" type="presOf" srcId="{3B1BD808-0ED4-4C1B-8875-644EAD54EE1F}" destId="{E7F7E01E-2E31-45B5-A383-525A7A16FA22}" srcOrd="0" destOrd="0" presId="urn:microsoft.com/office/officeart/2005/8/layout/process1"/>
    <dgm:cxn modelId="{12FFD034-9CE0-488F-B5C2-9A8B88A31E9C}" srcId="{3B1BD808-0ED4-4C1B-8875-644EAD54EE1F}" destId="{1DFB4A42-5CEE-45E2-9B8E-47BCF51983DC}" srcOrd="0" destOrd="0" parTransId="{51786FE6-79C8-48D2-9379-6BAB37C861B3}" sibTransId="{EB0A16D5-8E50-4D36-9638-2058567151AB}"/>
    <dgm:cxn modelId="{3EC3270A-6C7A-4BA5-8835-618FF5AB155A}" type="presOf" srcId="{7F22F2FC-B6BA-4AD0-9E70-F9340B7EF594}" destId="{17B08207-BBD3-47E5-89AB-98EE0634F0C5}" srcOrd="0" destOrd="0" presId="urn:microsoft.com/office/officeart/2005/8/layout/process1"/>
    <dgm:cxn modelId="{615542B3-3ED5-4F90-B645-29BA9F9F32AF}" type="presOf" srcId="{7F22F2FC-B6BA-4AD0-9E70-F9340B7EF594}" destId="{BEC0C117-08A1-47E3-AE3D-BE1D8B09F8C5}" srcOrd="1" destOrd="0" presId="urn:microsoft.com/office/officeart/2005/8/layout/process1"/>
    <dgm:cxn modelId="{6FB23A1E-9D09-4F61-8370-05AD8765CCAB}" srcId="{3B1BD808-0ED4-4C1B-8875-644EAD54EE1F}" destId="{C1F45736-6570-4F76-871E-91ADBF38DBC3}" srcOrd="1" destOrd="0" parTransId="{25EB28C5-63AA-499B-99FB-72F80D04F003}" sibTransId="{54493202-D665-49B8-93AC-00E058F131A4}"/>
    <dgm:cxn modelId="{51D5F5D5-D643-4370-8A14-D63868AE729B}" type="presParOf" srcId="{E7F7E01E-2E31-45B5-A383-525A7A16FA22}" destId="{76B481FF-45A5-48D4-ACEA-C77628F2DB64}" srcOrd="0" destOrd="0" presId="urn:microsoft.com/office/officeart/2005/8/layout/process1"/>
    <dgm:cxn modelId="{DA5838FB-7543-4CBA-AD2B-42012A1A6239}" type="presParOf" srcId="{E7F7E01E-2E31-45B5-A383-525A7A16FA22}" destId="{AF3167B8-787D-4278-8139-3992C5F1F2FD}" srcOrd="1" destOrd="0" presId="urn:microsoft.com/office/officeart/2005/8/layout/process1"/>
    <dgm:cxn modelId="{0F7A5CF7-753B-40F2-8FEB-0653888C1F8A}" type="presParOf" srcId="{AF3167B8-787D-4278-8139-3992C5F1F2FD}" destId="{D8B3138A-8668-4D19-8588-4AE8B6460495}" srcOrd="0" destOrd="0" presId="urn:microsoft.com/office/officeart/2005/8/layout/process1"/>
    <dgm:cxn modelId="{78B16402-5FA1-42FE-A3D6-477709071007}" type="presParOf" srcId="{E7F7E01E-2E31-45B5-A383-525A7A16FA22}" destId="{5AFF12E2-8CCE-4C2C-8575-F829A73BD6F4}" srcOrd="2" destOrd="0" presId="urn:microsoft.com/office/officeart/2005/8/layout/process1"/>
    <dgm:cxn modelId="{4235109C-7D4D-4F0D-BABB-40E9CEB353DC}" type="presParOf" srcId="{E7F7E01E-2E31-45B5-A383-525A7A16FA22}" destId="{55D594EF-1D90-4178-93E9-BF1172305577}" srcOrd="3" destOrd="0" presId="urn:microsoft.com/office/officeart/2005/8/layout/process1"/>
    <dgm:cxn modelId="{B8947A7C-1213-462A-B3E2-903EF42757E1}" type="presParOf" srcId="{55D594EF-1D90-4178-93E9-BF1172305577}" destId="{8E322EC5-C210-49BC-AD48-495DC80CEF61}" srcOrd="0" destOrd="0" presId="urn:microsoft.com/office/officeart/2005/8/layout/process1"/>
    <dgm:cxn modelId="{67ED8249-D85C-4CF5-B05E-234F23079801}" type="presParOf" srcId="{E7F7E01E-2E31-45B5-A383-525A7A16FA22}" destId="{C8A8A1CB-E095-488B-86FA-A93C5D8F7F2C}" srcOrd="4" destOrd="0" presId="urn:microsoft.com/office/officeart/2005/8/layout/process1"/>
    <dgm:cxn modelId="{47C6C40C-E0E9-4E53-AB2D-430C05EA3719}" type="presParOf" srcId="{E7F7E01E-2E31-45B5-A383-525A7A16FA22}" destId="{788E35B2-3018-41E3-A114-DE2EDED1FB99}" srcOrd="5" destOrd="0" presId="urn:microsoft.com/office/officeart/2005/8/layout/process1"/>
    <dgm:cxn modelId="{D830541D-3A69-4FA7-9CDD-463ED703AFCF}" type="presParOf" srcId="{788E35B2-3018-41E3-A114-DE2EDED1FB99}" destId="{22DE2C85-CC87-4B14-B77A-B41C2FD91EEF}" srcOrd="0" destOrd="0" presId="urn:microsoft.com/office/officeart/2005/8/layout/process1"/>
    <dgm:cxn modelId="{F98FB155-EF58-4BA1-B6A5-8773B8F9C6AF}" type="presParOf" srcId="{E7F7E01E-2E31-45B5-A383-525A7A16FA22}" destId="{262B14E5-0552-4035-9B8A-F9C682874417}" srcOrd="6" destOrd="0" presId="urn:microsoft.com/office/officeart/2005/8/layout/process1"/>
    <dgm:cxn modelId="{171B18A1-3CA3-4FF0-8B7C-E3735DACC24C}" type="presParOf" srcId="{E7F7E01E-2E31-45B5-A383-525A7A16FA22}" destId="{17B08207-BBD3-47E5-89AB-98EE0634F0C5}" srcOrd="7" destOrd="0" presId="urn:microsoft.com/office/officeart/2005/8/layout/process1"/>
    <dgm:cxn modelId="{6CA754AD-F109-4C31-9291-82EE0FAAC1D9}" type="presParOf" srcId="{17B08207-BBD3-47E5-89AB-98EE0634F0C5}" destId="{BEC0C117-08A1-47E3-AE3D-BE1D8B09F8C5}" srcOrd="0" destOrd="0" presId="urn:microsoft.com/office/officeart/2005/8/layout/process1"/>
    <dgm:cxn modelId="{5F9B3E29-3B1C-4C25-A84C-65902168C878}" type="presParOf" srcId="{E7F7E01E-2E31-45B5-A383-525A7A16FA22}" destId="{21B513A2-2BD0-4ADE-810E-89D600049AFF}" srcOrd="8" destOrd="0" presId="urn:microsoft.com/office/officeart/2005/8/layout/process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31754-4019-48E0-B6DE-560128063A53}">
      <dsp:nvSpPr>
        <dsp:cNvPr id="0" name=""/>
        <dsp:cNvSpPr/>
      </dsp:nvSpPr>
      <dsp:spPr>
        <a:xfrm>
          <a:off x="730" y="688609"/>
          <a:ext cx="968145" cy="96814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000000"/>
              </a:solidFill>
            </a:rPr>
            <a:t>Benefits</a:t>
          </a:r>
        </a:p>
      </dsp:txBody>
      <dsp:txXfrm>
        <a:off x="142512" y="830391"/>
        <a:ext cx="684581" cy="684581"/>
      </dsp:txXfrm>
    </dsp:sp>
    <dsp:sp modelId="{9EC29871-D2B3-4AB2-AA9A-DE03975AA028}">
      <dsp:nvSpPr>
        <dsp:cNvPr id="0" name=""/>
        <dsp:cNvSpPr/>
      </dsp:nvSpPr>
      <dsp:spPr>
        <a:xfrm>
          <a:off x="1047489" y="891919"/>
          <a:ext cx="561524" cy="561524"/>
        </a:xfrm>
        <a:prstGeom prst="mathMinus">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dirty="0">
            <a:solidFill>
              <a:srgbClr val="000000"/>
            </a:solidFill>
          </a:endParaRPr>
        </a:p>
      </dsp:txBody>
      <dsp:txXfrm>
        <a:off x="1121919" y="1106646"/>
        <a:ext cx="412664" cy="132070"/>
      </dsp:txXfrm>
    </dsp:sp>
    <dsp:sp modelId="{008FEA5A-5FEF-47B2-A2BD-4B815A520E77}">
      <dsp:nvSpPr>
        <dsp:cNvPr id="0" name=""/>
        <dsp:cNvSpPr/>
      </dsp:nvSpPr>
      <dsp:spPr>
        <a:xfrm>
          <a:off x="1687627" y="688609"/>
          <a:ext cx="968145" cy="968145"/>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000000"/>
              </a:solidFill>
            </a:rPr>
            <a:t>Costs</a:t>
          </a:r>
        </a:p>
      </dsp:txBody>
      <dsp:txXfrm>
        <a:off x="1829409" y="830391"/>
        <a:ext cx="684581" cy="684581"/>
      </dsp:txXfrm>
    </dsp:sp>
    <dsp:sp modelId="{8CAE3CE1-A2A2-4E23-8F30-1FF97DE1A6B6}">
      <dsp:nvSpPr>
        <dsp:cNvPr id="0" name=""/>
        <dsp:cNvSpPr/>
      </dsp:nvSpPr>
      <dsp:spPr>
        <a:xfrm>
          <a:off x="2734386" y="891919"/>
          <a:ext cx="561524" cy="561524"/>
        </a:xfrm>
        <a:prstGeom prst="mathEqual">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dirty="0">
            <a:solidFill>
              <a:srgbClr val="000000"/>
            </a:solidFill>
          </a:endParaRPr>
        </a:p>
      </dsp:txBody>
      <dsp:txXfrm>
        <a:off x="2808816" y="1007593"/>
        <a:ext cx="412664" cy="330176"/>
      </dsp:txXfrm>
    </dsp:sp>
    <dsp:sp modelId="{C761C04A-DCC8-45E3-A5C8-E8A892032060}">
      <dsp:nvSpPr>
        <dsp:cNvPr id="0" name=""/>
        <dsp:cNvSpPr/>
      </dsp:nvSpPr>
      <dsp:spPr>
        <a:xfrm>
          <a:off x="3374524" y="688609"/>
          <a:ext cx="968145" cy="968145"/>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000000"/>
              </a:solidFill>
            </a:rPr>
            <a:t>Net Market Value</a:t>
          </a:r>
        </a:p>
      </dsp:txBody>
      <dsp:txXfrm>
        <a:off x="3516306" y="830391"/>
        <a:ext cx="684581" cy="6845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124815" y="243302"/>
          <a:ext cx="832103" cy="582472"/>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23BD</a:t>
          </a:r>
        </a:p>
      </dsp:txBody>
      <dsp:txXfrm rot="-5400000">
        <a:off x="1" y="409722"/>
        <a:ext cx="582472" cy="249631"/>
      </dsp:txXfrm>
    </dsp:sp>
    <dsp:sp modelId="{C416F74B-B3EF-4447-A6C7-6AC09E83F94F}">
      <dsp:nvSpPr>
        <dsp:cNvPr id="0" name=""/>
        <dsp:cNvSpPr/>
      </dsp:nvSpPr>
      <dsp:spPr>
        <a:xfrm rot="5400000">
          <a:off x="1321093" y="-653347"/>
          <a:ext cx="607285" cy="208452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66725">
            <a:lnSpc>
              <a:spcPct val="90000"/>
            </a:lnSpc>
            <a:spcBef>
              <a:spcPct val="0"/>
            </a:spcBef>
            <a:spcAft>
              <a:spcPct val="15000"/>
            </a:spcAft>
            <a:buChar char="•"/>
          </a:pPr>
          <a:r>
            <a:rPr lang="en-US" sz="1050" kern="1200" dirty="0">
              <a:latin typeface="Futura Std Book"/>
            </a:rPr>
            <a:t>Interconnection Request Submitted only during </a:t>
          </a:r>
          <a:br>
            <a:rPr lang="en-US" sz="1050" kern="1200" dirty="0">
              <a:latin typeface="Futura Std Book"/>
            </a:rPr>
          </a:br>
          <a:r>
            <a:rPr lang="en-US" sz="1050" b="1" kern="1200" dirty="0">
              <a:latin typeface="Futura Std Book"/>
            </a:rPr>
            <a:t>Apr </a:t>
          </a:r>
          <a:r>
            <a:rPr lang="en-US" sz="1050" kern="1200" dirty="0">
              <a:latin typeface="Futura Std Book"/>
            </a:rPr>
            <a:t>or </a:t>
          </a:r>
          <a:r>
            <a:rPr lang="en-US" sz="1050" b="1" kern="1200" dirty="0">
              <a:latin typeface="Futura Std Book"/>
            </a:rPr>
            <a:t>Oct 15 – Nov 15</a:t>
          </a:r>
        </a:p>
      </dsp:txBody>
      <dsp:txXfrm rot="-5400000">
        <a:off x="582473" y="114918"/>
        <a:ext cx="2054882" cy="547995"/>
      </dsp:txXfrm>
    </dsp:sp>
    <dsp:sp modelId="{8C87D1B1-237C-4890-96F1-1AF0C5C7AC82}">
      <dsp:nvSpPr>
        <dsp:cNvPr id="0" name=""/>
        <dsp:cNvSpPr/>
      </dsp:nvSpPr>
      <dsp:spPr>
        <a:xfrm rot="5400000">
          <a:off x="-124815" y="954936"/>
          <a:ext cx="832103" cy="582472"/>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10BD</a:t>
          </a:r>
        </a:p>
      </dsp:txBody>
      <dsp:txXfrm rot="-5400000">
        <a:off x="1" y="1121356"/>
        <a:ext cx="582472" cy="249631"/>
      </dsp:txXfrm>
    </dsp:sp>
    <dsp:sp modelId="{1DE8080E-546C-4130-951B-120E48060A11}">
      <dsp:nvSpPr>
        <dsp:cNvPr id="0" name=""/>
        <dsp:cNvSpPr/>
      </dsp:nvSpPr>
      <dsp:spPr>
        <a:xfrm rot="5400000">
          <a:off x="1232055" y="150069"/>
          <a:ext cx="785360" cy="2084527"/>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endParaRPr lang="en-US" sz="1100" b="1" kern="1200" dirty="0">
            <a:solidFill>
              <a:srgbClr val="FF0000"/>
            </a:solidFill>
          </a:endParaRPr>
        </a:p>
        <a:p>
          <a:pPr marL="57150" lvl="1" indent="-57150" algn="l" defTabSz="444500">
            <a:lnSpc>
              <a:spcPct val="90000"/>
            </a:lnSpc>
            <a:spcBef>
              <a:spcPct val="0"/>
            </a:spcBef>
            <a:spcAft>
              <a:spcPct val="15000"/>
            </a:spcAft>
            <a:buChar char="•"/>
          </a:pPr>
          <a:r>
            <a:rPr lang="en-US" sz="1000" kern="1200" dirty="0">
              <a:latin typeface="Futura Std Book"/>
            </a:rPr>
            <a:t>Interconnection Request </a:t>
          </a:r>
          <a:br>
            <a:rPr lang="en-US" sz="1000" kern="1200" dirty="0">
              <a:latin typeface="Futura Std Book"/>
            </a:rPr>
          </a:br>
          <a:r>
            <a:rPr lang="en-US" sz="1000" kern="1200" dirty="0">
              <a:latin typeface="Futura Std Book"/>
            </a:rPr>
            <a:t>Deemed Complete</a:t>
          </a:r>
          <a:br>
            <a:rPr lang="en-US" sz="1000" kern="1200" dirty="0">
              <a:latin typeface="Futura Std Book"/>
            </a:rPr>
          </a:br>
          <a:r>
            <a:rPr lang="en-US" sz="1000" kern="1200" dirty="0">
              <a:latin typeface="Futura Std Book"/>
              <a:sym typeface="Wingdings"/>
            </a:rPr>
            <a:t> Study fee</a:t>
          </a:r>
          <a:br>
            <a:rPr lang="en-US" sz="1000" kern="1200" dirty="0">
              <a:latin typeface="Futura Std Book"/>
              <a:sym typeface="Wingdings"/>
            </a:rPr>
          </a:br>
          <a:r>
            <a:rPr lang="en-US" sz="1000" kern="1200" dirty="0">
              <a:latin typeface="Futura Std Book"/>
              <a:sym typeface="Wingdings"/>
            </a:rPr>
            <a:t>   - $</a:t>
          </a:r>
          <a:r>
            <a:rPr lang="en-US" sz="1000" kern="1200" dirty="0">
              <a:latin typeface="Futura Std Book"/>
            </a:rPr>
            <a:t>50,000 + $1000/MW </a:t>
          </a:r>
          <a:br>
            <a:rPr lang="en-US" sz="1000" kern="1200" dirty="0">
              <a:latin typeface="Futura Std Book"/>
              <a:sym typeface="Wingdings"/>
            </a:rPr>
          </a:br>
          <a:endParaRPr lang="en-US" sz="1000" b="1" kern="1200" dirty="0">
            <a:solidFill>
              <a:srgbClr val="FF0000"/>
            </a:solidFill>
            <a:latin typeface="Futura Std Book"/>
          </a:endParaRPr>
        </a:p>
      </dsp:txBody>
      <dsp:txXfrm rot="-5400000">
        <a:off x="582472" y="837990"/>
        <a:ext cx="2046189" cy="708684"/>
      </dsp:txXfrm>
    </dsp:sp>
    <dsp:sp modelId="{01393C15-5A5A-487D-9973-8B5CF3C037FA}">
      <dsp:nvSpPr>
        <dsp:cNvPr id="0" name=""/>
        <dsp:cNvSpPr/>
      </dsp:nvSpPr>
      <dsp:spPr>
        <a:xfrm rot="5400000">
          <a:off x="-124815" y="1773361"/>
          <a:ext cx="832103" cy="582472"/>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10BD</a:t>
          </a:r>
        </a:p>
      </dsp:txBody>
      <dsp:txXfrm rot="-5400000">
        <a:off x="1" y="1939781"/>
        <a:ext cx="582472" cy="249631"/>
      </dsp:txXfrm>
    </dsp:sp>
    <dsp:sp modelId="{163F092B-B3EA-4A2D-87C6-1234A0108938}">
      <dsp:nvSpPr>
        <dsp:cNvPr id="0" name=""/>
        <dsp:cNvSpPr/>
      </dsp:nvSpPr>
      <dsp:spPr>
        <a:xfrm rot="5400000">
          <a:off x="1364960" y="942253"/>
          <a:ext cx="519551" cy="2084527"/>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SDG&amp;E schedules </a:t>
          </a:r>
          <a:br>
            <a:rPr lang="en-US" sz="1000" kern="1200" dirty="0">
              <a:latin typeface="Futura Std Book"/>
            </a:rPr>
          </a:br>
          <a:r>
            <a:rPr lang="en-US" sz="1000" kern="1200" dirty="0">
              <a:latin typeface="Futura Std Book"/>
            </a:rPr>
            <a:t>Scoping Meeting</a:t>
          </a:r>
          <a:endParaRPr lang="en-US" sz="1000" b="1" kern="1200" dirty="0">
            <a:solidFill>
              <a:srgbClr val="FF0000"/>
            </a:solidFill>
            <a:latin typeface="Futura Std Book"/>
          </a:endParaRPr>
        </a:p>
      </dsp:txBody>
      <dsp:txXfrm rot="-5400000">
        <a:off x="582472" y="1750103"/>
        <a:ext cx="2059165" cy="468827"/>
      </dsp:txXfrm>
    </dsp:sp>
    <dsp:sp modelId="{65FE5BDF-9C6D-4514-B74E-0B779ACD3A73}">
      <dsp:nvSpPr>
        <dsp:cNvPr id="0" name=""/>
        <dsp:cNvSpPr/>
      </dsp:nvSpPr>
      <dsp:spPr>
        <a:xfrm rot="5400000">
          <a:off x="-118617" y="2503823"/>
          <a:ext cx="832103" cy="582472"/>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200 CD</a:t>
          </a:r>
        </a:p>
      </dsp:txBody>
      <dsp:txXfrm rot="-5400000">
        <a:off x="6199" y="2670243"/>
        <a:ext cx="582472" cy="249631"/>
      </dsp:txXfrm>
    </dsp:sp>
    <dsp:sp modelId="{83F2D059-1541-4FF2-951C-79A6B5C099D0}">
      <dsp:nvSpPr>
        <dsp:cNvPr id="0" name=""/>
        <dsp:cNvSpPr/>
      </dsp:nvSpPr>
      <dsp:spPr>
        <a:xfrm rot="5400000">
          <a:off x="1276001" y="1694040"/>
          <a:ext cx="697469" cy="208452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b"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Pass Elec Independence Test: </a:t>
          </a:r>
          <a:r>
            <a:rPr lang="en-US" sz="1000" kern="1200" dirty="0">
              <a:latin typeface="Futura Std Book"/>
            </a:rPr>
            <a:t>SDG&amp;E Conducts</a:t>
          </a:r>
          <a:br>
            <a:rPr lang="en-US" sz="1000" kern="1200" dirty="0">
              <a:latin typeface="Futura Std Book"/>
            </a:rPr>
          </a:br>
          <a:r>
            <a:rPr lang="en-US" sz="1000" kern="1200" dirty="0">
              <a:latin typeface="Futura Std Book"/>
            </a:rPr>
            <a:t> </a:t>
          </a:r>
          <a:r>
            <a:rPr lang="en-US" sz="1000" i="1" kern="1200" dirty="0">
              <a:latin typeface="Futura Std Book"/>
            </a:rPr>
            <a:t>Interconnection Study Phase I </a:t>
          </a:r>
        </a:p>
      </dsp:txBody>
      <dsp:txXfrm rot="-5400000">
        <a:off x="582472" y="2421617"/>
        <a:ext cx="2050479" cy="629373"/>
      </dsp:txXfrm>
    </dsp:sp>
    <dsp:sp modelId="{2842DC19-6B92-484E-9E1C-C423830B94F9}">
      <dsp:nvSpPr>
        <dsp:cNvPr id="0" name=""/>
        <dsp:cNvSpPr/>
      </dsp:nvSpPr>
      <dsp:spPr>
        <a:xfrm rot="5400000">
          <a:off x="-124815" y="3277755"/>
          <a:ext cx="832103" cy="582472"/>
        </a:xfrm>
        <a:prstGeom prst="chevron">
          <a:avLst/>
        </a:prstGeom>
        <a:solidFill>
          <a:srgbClr val="0070C0"/>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205 CD</a:t>
          </a:r>
        </a:p>
      </dsp:txBody>
      <dsp:txXfrm rot="-5400000">
        <a:off x="1" y="3444175"/>
        <a:ext cx="582472" cy="249631"/>
      </dsp:txXfrm>
    </dsp:sp>
    <dsp:sp modelId="{47BE8B88-06BC-4DC0-868C-11923AF3BD77}">
      <dsp:nvSpPr>
        <dsp:cNvPr id="0" name=""/>
        <dsp:cNvSpPr/>
      </dsp:nvSpPr>
      <dsp:spPr>
        <a:xfrm rot="5400000">
          <a:off x="1264818" y="2493858"/>
          <a:ext cx="719834" cy="2084527"/>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SDG&amp;E Conducts </a:t>
          </a:r>
          <a:br>
            <a:rPr lang="en-US" sz="1000" kern="1200" dirty="0">
              <a:latin typeface="Futura Std Book"/>
            </a:rPr>
          </a:br>
          <a:r>
            <a:rPr lang="en-US" sz="1000" i="1" kern="1200" dirty="0">
              <a:latin typeface="Futura Std Book"/>
            </a:rPr>
            <a:t>Interconnection Study Phase II</a:t>
          </a:r>
        </a:p>
      </dsp:txBody>
      <dsp:txXfrm rot="-5400000">
        <a:off x="582472" y="3211344"/>
        <a:ext cx="2049388" cy="6495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216367" y="399158"/>
          <a:ext cx="1192058" cy="759323"/>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rot="-5400000">
        <a:off x="1" y="562453"/>
        <a:ext cx="759323" cy="432735"/>
      </dsp:txXfrm>
    </dsp:sp>
    <dsp:sp modelId="{C416F74B-B3EF-4447-A6C7-6AC09E83F94F}">
      <dsp:nvSpPr>
        <dsp:cNvPr id="0" name=""/>
        <dsp:cNvSpPr/>
      </dsp:nvSpPr>
      <dsp:spPr>
        <a:xfrm rot="5400000">
          <a:off x="1045095" y="-242041"/>
          <a:ext cx="1053715" cy="1625260"/>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Interconnection Request Deemed Complete</a:t>
          </a:r>
          <a:br>
            <a:rPr lang="en-US" sz="1000" kern="1200" dirty="0">
              <a:latin typeface="Futura Std Book"/>
            </a:rPr>
          </a:br>
          <a:r>
            <a:rPr lang="en-US" sz="1000" kern="1200" dirty="0">
              <a:latin typeface="Futura Std Book"/>
              <a:sym typeface="Wingdings"/>
            </a:rPr>
            <a:t> </a:t>
          </a:r>
          <a:r>
            <a:rPr lang="en-US" sz="1000" kern="1200" dirty="0">
              <a:effectLst/>
              <a:latin typeface="Futura Std Book"/>
              <a:ea typeface="Calibri"/>
            </a:rPr>
            <a:t>$500 processing fee</a:t>
          </a:r>
          <a:br>
            <a:rPr lang="en-US" sz="1000" kern="1200" dirty="0">
              <a:effectLst/>
              <a:latin typeface="Futura Std Book"/>
              <a:ea typeface="Calibri"/>
            </a:rPr>
          </a:br>
          <a:r>
            <a:rPr lang="en-US" sz="1000" kern="1200" dirty="0">
              <a:effectLst/>
              <a:latin typeface="Futura Std Book"/>
              <a:ea typeface="Calibri"/>
              <a:sym typeface="Wingdings"/>
            </a:rPr>
            <a:t> </a:t>
          </a:r>
          <a:r>
            <a:rPr lang="en-US" sz="1000" kern="1200" dirty="0">
              <a:effectLst/>
              <a:latin typeface="Futura Std Book"/>
              <a:ea typeface="Calibri"/>
            </a:rPr>
            <a:t>$1000 study deposit </a:t>
          </a:r>
          <a:endParaRPr lang="en-US" sz="1000" kern="1200" dirty="0">
            <a:latin typeface="Futura Std Book"/>
          </a:endParaRPr>
        </a:p>
        <a:p>
          <a:pPr marL="57150" lvl="1" indent="-57150" algn="l" defTabSz="444500">
            <a:lnSpc>
              <a:spcPct val="90000"/>
            </a:lnSpc>
            <a:spcBef>
              <a:spcPct val="0"/>
            </a:spcBef>
            <a:spcAft>
              <a:spcPct val="15000"/>
            </a:spcAft>
            <a:buChar char="•"/>
          </a:pPr>
          <a:r>
            <a:rPr lang="en-US" sz="1000" kern="1200" dirty="0">
              <a:latin typeface="Futura Std Book"/>
            </a:rPr>
            <a:t>Actual cost</a:t>
          </a:r>
        </a:p>
      </dsp:txBody>
      <dsp:txXfrm rot="-5400000">
        <a:off x="759323" y="95169"/>
        <a:ext cx="1573822" cy="950839"/>
      </dsp:txXfrm>
    </dsp:sp>
    <dsp:sp modelId="{8C87D1B1-237C-4890-96F1-1AF0C5C7AC82}">
      <dsp:nvSpPr>
        <dsp:cNvPr id="0" name=""/>
        <dsp:cNvSpPr/>
      </dsp:nvSpPr>
      <dsp:spPr>
        <a:xfrm rot="5400000">
          <a:off x="-216367" y="1368060"/>
          <a:ext cx="1192058" cy="759323"/>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15BD</a:t>
          </a:r>
        </a:p>
      </dsp:txBody>
      <dsp:txXfrm rot="-5400000">
        <a:off x="1" y="1531355"/>
        <a:ext cx="759323" cy="432735"/>
      </dsp:txXfrm>
    </dsp:sp>
    <dsp:sp modelId="{1DE8080E-546C-4130-951B-120E48060A11}">
      <dsp:nvSpPr>
        <dsp:cNvPr id="0" name=""/>
        <dsp:cNvSpPr/>
      </dsp:nvSpPr>
      <dsp:spPr>
        <a:xfrm rot="5400000">
          <a:off x="1172177" y="728497"/>
          <a:ext cx="775595" cy="1625260"/>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SDG&amp;E Conducts </a:t>
          </a:r>
          <a:r>
            <a:rPr lang="en-US" sz="1000" i="1" kern="1200" dirty="0">
              <a:latin typeface="Futura Std Book"/>
            </a:rPr>
            <a:t>Initial Review</a:t>
          </a:r>
          <a:endParaRPr lang="en-US" sz="1000" b="1" i="1" kern="1200" dirty="0">
            <a:solidFill>
              <a:srgbClr val="FF0000"/>
            </a:solidFill>
            <a:latin typeface="Futura Std Book"/>
          </a:endParaRPr>
        </a:p>
      </dsp:txBody>
      <dsp:txXfrm rot="-5400000">
        <a:off x="747345" y="1191191"/>
        <a:ext cx="1587399" cy="699873"/>
      </dsp:txXfrm>
    </dsp:sp>
    <dsp:sp modelId="{01393C15-5A5A-487D-9973-8B5CF3C037FA}">
      <dsp:nvSpPr>
        <dsp:cNvPr id="0" name=""/>
        <dsp:cNvSpPr/>
      </dsp:nvSpPr>
      <dsp:spPr>
        <a:xfrm rot="5400000">
          <a:off x="-213068" y="2522749"/>
          <a:ext cx="1192058" cy="690293"/>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30BD</a:t>
          </a:r>
        </a:p>
      </dsp:txBody>
      <dsp:txXfrm rot="-5400000">
        <a:off x="37815" y="2617014"/>
        <a:ext cx="690293" cy="501765"/>
      </dsp:txXfrm>
    </dsp:sp>
    <dsp:sp modelId="{163F092B-B3EA-4A2D-87C6-1234A0108938}">
      <dsp:nvSpPr>
        <dsp:cNvPr id="0" name=""/>
        <dsp:cNvSpPr/>
      </dsp:nvSpPr>
      <dsp:spPr>
        <a:xfrm rot="5400000">
          <a:off x="946098" y="1897772"/>
          <a:ext cx="1074633" cy="1474907"/>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If required, </a:t>
          </a:r>
          <a:br>
            <a:rPr lang="en-US" sz="1000" i="0" kern="1200" dirty="0">
              <a:latin typeface="Futura Std Book"/>
            </a:rPr>
          </a:br>
          <a:r>
            <a:rPr lang="en-US" sz="1000" i="0" kern="1200" dirty="0">
              <a:latin typeface="Futura Std Book"/>
            </a:rPr>
            <a:t>SDG&amp;E Conducts </a:t>
          </a:r>
          <a:br>
            <a:rPr lang="en-US" sz="1000" i="0" kern="1200" dirty="0">
              <a:latin typeface="Futura Std Book"/>
            </a:rPr>
          </a:br>
          <a:r>
            <a:rPr lang="en-US" sz="1000" i="1" kern="1200" dirty="0">
              <a:latin typeface="Futura Std Book"/>
            </a:rPr>
            <a:t>Supplemental Review</a:t>
          </a:r>
          <a:endParaRPr lang="en-US" sz="1000" b="1" i="0" kern="1200" dirty="0">
            <a:solidFill>
              <a:srgbClr val="FF0000"/>
            </a:solidFill>
            <a:latin typeface="Futura Std Book"/>
          </a:endParaRPr>
        </a:p>
        <a:p>
          <a:pPr marL="57150" lvl="1" indent="-57150" algn="l" defTabSz="444500">
            <a:lnSpc>
              <a:spcPct val="90000"/>
            </a:lnSpc>
            <a:spcBef>
              <a:spcPct val="0"/>
            </a:spcBef>
            <a:spcAft>
              <a:spcPct val="15000"/>
            </a:spcAft>
            <a:buChar char="•"/>
          </a:pPr>
          <a:r>
            <a:rPr lang="en-US" sz="1000" i="0" kern="1200" dirty="0">
              <a:latin typeface="Futura Std Book"/>
            </a:rPr>
            <a:t>Estimated deposit</a:t>
          </a:r>
          <a:endParaRPr lang="en-US" sz="1000" b="1" i="0" kern="1200" dirty="0">
            <a:solidFill>
              <a:srgbClr val="FF0000"/>
            </a:solidFill>
            <a:latin typeface="Futura Std Book"/>
          </a:endParaRPr>
        </a:p>
        <a:p>
          <a:pPr marL="57150" lvl="1" indent="-57150" algn="l" defTabSz="444500">
            <a:lnSpc>
              <a:spcPct val="90000"/>
            </a:lnSpc>
            <a:spcBef>
              <a:spcPct val="0"/>
            </a:spcBef>
            <a:spcAft>
              <a:spcPct val="15000"/>
            </a:spcAft>
            <a:buChar char="•"/>
          </a:pPr>
          <a:r>
            <a:rPr lang="en-US" sz="1000" i="0" kern="1200" dirty="0">
              <a:latin typeface="Futura Std Book"/>
              <a:sym typeface="Wingdings"/>
            </a:rPr>
            <a:t>Actual cost</a:t>
          </a:r>
          <a:endParaRPr lang="en-US" sz="1000" b="1" i="0" kern="1200" dirty="0">
            <a:solidFill>
              <a:srgbClr val="FF0000"/>
            </a:solidFill>
            <a:latin typeface="Futura Std Book"/>
          </a:endParaRPr>
        </a:p>
        <a:p>
          <a:pPr marL="57150" lvl="1" indent="-57150" algn="l" defTabSz="400050">
            <a:lnSpc>
              <a:spcPct val="90000"/>
            </a:lnSpc>
            <a:spcBef>
              <a:spcPct val="0"/>
            </a:spcBef>
            <a:spcAft>
              <a:spcPct val="15000"/>
            </a:spcAft>
            <a:buChar char="•"/>
          </a:pPr>
          <a:endParaRPr lang="en-US" sz="900" b="1" i="0" kern="1200" dirty="0">
            <a:solidFill>
              <a:srgbClr val="FF0000"/>
            </a:solidFill>
          </a:endParaRPr>
        </a:p>
      </dsp:txBody>
      <dsp:txXfrm rot="-5400000">
        <a:off x="745962" y="2150368"/>
        <a:ext cx="1422448" cy="96971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133760" y="292124"/>
          <a:ext cx="891739" cy="624217"/>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rot="-5400000">
        <a:off x="2" y="470472"/>
        <a:ext cx="624217" cy="267522"/>
      </dsp:txXfrm>
    </dsp:sp>
    <dsp:sp modelId="{C416F74B-B3EF-4447-A6C7-6AC09E83F94F}">
      <dsp:nvSpPr>
        <dsp:cNvPr id="0" name=""/>
        <dsp:cNvSpPr/>
      </dsp:nvSpPr>
      <dsp:spPr>
        <a:xfrm rot="5400000">
          <a:off x="1189183" y="-391867"/>
          <a:ext cx="836650" cy="1966582"/>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6985" rIns="6985" bIns="6985" numCol="1" spcCol="1270" anchor="ctr" anchorCtr="0">
          <a:noAutofit/>
        </a:bodyPr>
        <a:lstStyle/>
        <a:p>
          <a:pPr marL="57150" lvl="1" indent="-57150" algn="l" defTabSz="488950">
            <a:lnSpc>
              <a:spcPct val="90000"/>
            </a:lnSpc>
            <a:spcBef>
              <a:spcPct val="0"/>
            </a:spcBef>
            <a:spcAft>
              <a:spcPct val="15000"/>
            </a:spcAft>
            <a:buChar char="•"/>
          </a:pPr>
          <a:endParaRPr lang="en-US" sz="1100" kern="1200" dirty="0"/>
        </a:p>
        <a:p>
          <a:pPr marL="57150" lvl="1" indent="-57150" algn="l" defTabSz="400050">
            <a:lnSpc>
              <a:spcPct val="90000"/>
            </a:lnSpc>
            <a:spcBef>
              <a:spcPct val="0"/>
            </a:spcBef>
            <a:spcAft>
              <a:spcPct val="15000"/>
            </a:spcAft>
            <a:buChar char="•"/>
          </a:pPr>
          <a:r>
            <a:rPr lang="en-US" sz="900" kern="1200" dirty="0"/>
            <a:t> </a:t>
          </a:r>
          <a:r>
            <a:rPr lang="en-US" sz="900" kern="1200" dirty="0">
              <a:latin typeface="Futura Std Book"/>
            </a:rPr>
            <a:t>Interconnection Request Deemed Complete</a:t>
          </a:r>
          <a:br>
            <a:rPr lang="en-US" sz="900" kern="1200" dirty="0">
              <a:latin typeface="Futura Std Book"/>
            </a:rPr>
          </a:br>
          <a:r>
            <a:rPr lang="en-US" sz="900" kern="1200" dirty="0">
              <a:latin typeface="Futura Std Book"/>
              <a:sym typeface="Wingdings"/>
            </a:rPr>
            <a:t></a:t>
          </a:r>
          <a:r>
            <a:rPr lang="en-US" sz="900" kern="1200" dirty="0">
              <a:latin typeface="Futura Std Book"/>
            </a:rPr>
            <a:t> $800 Processing fee</a:t>
          </a:r>
          <a:br>
            <a:rPr lang="en-US" sz="900" kern="1200" dirty="0">
              <a:latin typeface="Futura Std Book"/>
            </a:rPr>
          </a:br>
          <a:r>
            <a:rPr lang="en-US" sz="900" kern="1200" dirty="0">
              <a:latin typeface="Futura Std Book"/>
              <a:sym typeface="Wingdings"/>
            </a:rPr>
            <a:t> Study Fee</a:t>
          </a:r>
          <a:br>
            <a:rPr lang="en-US" sz="900" kern="1200" dirty="0">
              <a:latin typeface="Futura Std Book"/>
              <a:sym typeface="Wingdings"/>
            </a:rPr>
          </a:br>
          <a:r>
            <a:rPr lang="en-US" sz="900" kern="1200" dirty="0">
              <a:latin typeface="Futura Std Book"/>
              <a:sym typeface="Wingdings"/>
            </a:rPr>
            <a:t>  - ≤ 5 MWs; $10,000 </a:t>
          </a:r>
          <a:br>
            <a:rPr lang="en-US" sz="900" kern="1200" dirty="0">
              <a:latin typeface="Futura Std Book"/>
              <a:sym typeface="Wingdings"/>
            </a:rPr>
          </a:br>
          <a:r>
            <a:rPr lang="en-US" sz="900" kern="1200" dirty="0">
              <a:latin typeface="Futura Std Book"/>
              <a:sym typeface="Wingdings"/>
            </a:rPr>
            <a:t>  -  </a:t>
          </a:r>
          <a:r>
            <a:rPr lang="en-US" sz="900" kern="1200" dirty="0">
              <a:latin typeface="Futura Std Book"/>
            </a:rPr>
            <a:t>&gt;5 MWs; $50,000 + $1000/MW </a:t>
          </a:r>
          <a:br>
            <a:rPr lang="en-US" sz="900" kern="1200" dirty="0">
              <a:latin typeface="Futura Std Book"/>
              <a:sym typeface="Wingdings"/>
            </a:rPr>
          </a:br>
          <a:endParaRPr lang="en-US" sz="900" kern="1200" dirty="0">
            <a:latin typeface="Futura Std Book"/>
          </a:endParaRPr>
        </a:p>
      </dsp:txBody>
      <dsp:txXfrm rot="-5400000">
        <a:off x="624217" y="213941"/>
        <a:ext cx="1925740" cy="754966"/>
      </dsp:txXfrm>
    </dsp:sp>
    <dsp:sp modelId="{8C87D1B1-237C-4890-96F1-1AF0C5C7AC82}">
      <dsp:nvSpPr>
        <dsp:cNvPr id="0" name=""/>
        <dsp:cNvSpPr/>
      </dsp:nvSpPr>
      <dsp:spPr>
        <a:xfrm rot="5400000">
          <a:off x="-133760" y="1030216"/>
          <a:ext cx="891739" cy="624217"/>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10BD</a:t>
          </a:r>
        </a:p>
      </dsp:txBody>
      <dsp:txXfrm rot="-5400000">
        <a:off x="2" y="1208564"/>
        <a:ext cx="624217" cy="267522"/>
      </dsp:txXfrm>
    </dsp:sp>
    <dsp:sp modelId="{1DE8080E-546C-4130-951B-120E48060A11}">
      <dsp:nvSpPr>
        <dsp:cNvPr id="0" name=""/>
        <dsp:cNvSpPr/>
      </dsp:nvSpPr>
      <dsp:spPr>
        <a:xfrm rot="5400000">
          <a:off x="1317693" y="342792"/>
          <a:ext cx="579630" cy="1966582"/>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 SDG&amp;E </a:t>
          </a:r>
          <a:r>
            <a:rPr lang="en-US" sz="1000" kern="1200" dirty="0">
              <a:latin typeface="Futura Std Book"/>
            </a:rPr>
            <a:t>schedules </a:t>
          </a:r>
          <a:br>
            <a:rPr lang="en-US" sz="1000" kern="1200" dirty="0">
              <a:latin typeface="Futura Std Book"/>
            </a:rPr>
          </a:br>
          <a:r>
            <a:rPr lang="en-US" sz="1000" kern="1200" dirty="0">
              <a:latin typeface="Futura Std Book"/>
            </a:rPr>
            <a:t>Scoping Meeting</a:t>
          </a:r>
          <a:endParaRPr lang="en-US" sz="1000" b="1" i="0" kern="1200" dirty="0">
            <a:solidFill>
              <a:srgbClr val="FF0000"/>
            </a:solidFill>
            <a:latin typeface="Futura Std Book"/>
          </a:endParaRPr>
        </a:p>
      </dsp:txBody>
      <dsp:txXfrm rot="-5400000">
        <a:off x="624218" y="1064563"/>
        <a:ext cx="1938287" cy="523040"/>
      </dsp:txXfrm>
    </dsp:sp>
    <dsp:sp modelId="{01393C15-5A5A-487D-9973-8B5CF3C037FA}">
      <dsp:nvSpPr>
        <dsp:cNvPr id="0" name=""/>
        <dsp:cNvSpPr/>
      </dsp:nvSpPr>
      <dsp:spPr>
        <a:xfrm rot="5400000">
          <a:off x="-133760" y="1774201"/>
          <a:ext cx="891739" cy="624217"/>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20BD</a:t>
          </a:r>
        </a:p>
      </dsp:txBody>
      <dsp:txXfrm rot="-5400000">
        <a:off x="2" y="1952549"/>
        <a:ext cx="624217" cy="267522"/>
      </dsp:txXfrm>
    </dsp:sp>
    <dsp:sp modelId="{163F092B-B3EA-4A2D-87C6-1234A0108938}">
      <dsp:nvSpPr>
        <dsp:cNvPr id="0" name=""/>
        <dsp:cNvSpPr/>
      </dsp:nvSpPr>
      <dsp:spPr>
        <a:xfrm rot="5400000">
          <a:off x="1317693" y="1027430"/>
          <a:ext cx="579630" cy="1966582"/>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 SDG&amp;E </a:t>
          </a:r>
          <a:r>
            <a:rPr lang="en-US" sz="1000" i="0" kern="1200" dirty="0">
              <a:latin typeface="Futura Std Book"/>
            </a:rPr>
            <a:t>Conducts </a:t>
          </a:r>
          <a:br>
            <a:rPr lang="en-US" sz="1000" i="0" kern="1200" dirty="0">
              <a:latin typeface="Futura Std Book"/>
            </a:rPr>
          </a:br>
          <a:r>
            <a:rPr lang="en-US" sz="1000" i="1" kern="1200" dirty="0">
              <a:latin typeface="Futura Std Book"/>
            </a:rPr>
            <a:t>Electrical  Independence Test</a:t>
          </a:r>
          <a:endParaRPr lang="en-US" sz="1000" b="1" i="1" kern="1200" dirty="0">
            <a:solidFill>
              <a:srgbClr val="FF0000"/>
            </a:solidFill>
            <a:latin typeface="Futura Std Book"/>
          </a:endParaRPr>
        </a:p>
      </dsp:txBody>
      <dsp:txXfrm rot="-5400000">
        <a:off x="624218" y="1749201"/>
        <a:ext cx="1938287" cy="523040"/>
      </dsp:txXfrm>
    </dsp:sp>
    <dsp:sp modelId="{29C3ACF5-69B1-4B04-8DFE-48B0FBF4BF19}">
      <dsp:nvSpPr>
        <dsp:cNvPr id="0" name=""/>
        <dsp:cNvSpPr/>
      </dsp:nvSpPr>
      <dsp:spPr>
        <a:xfrm rot="5400000">
          <a:off x="-133760" y="2506398"/>
          <a:ext cx="891739" cy="624217"/>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rPr>
            <a:t>60BD</a:t>
          </a:r>
        </a:p>
      </dsp:txBody>
      <dsp:txXfrm rot="-5400000">
        <a:off x="2" y="2684746"/>
        <a:ext cx="624217" cy="267522"/>
      </dsp:txXfrm>
    </dsp:sp>
    <dsp:sp modelId="{74EC2EC6-06B7-462F-8E5E-0FC4C42274D2}">
      <dsp:nvSpPr>
        <dsp:cNvPr id="0" name=""/>
        <dsp:cNvSpPr/>
      </dsp:nvSpPr>
      <dsp:spPr>
        <a:xfrm rot="5400000">
          <a:off x="1317693" y="1788138"/>
          <a:ext cx="579630" cy="196658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 Pass Elec Independence Test:  SDG&amp;E Conducts </a:t>
          </a:r>
          <a:br>
            <a:rPr lang="en-US" sz="1000" i="0" kern="1200" dirty="0">
              <a:latin typeface="Futura Std Book"/>
            </a:rPr>
          </a:br>
          <a:r>
            <a:rPr lang="en-US" sz="1000" i="1" kern="1200" dirty="0">
              <a:latin typeface="Futura Std Book"/>
            </a:rPr>
            <a:t>System Impact Study</a:t>
          </a:r>
        </a:p>
      </dsp:txBody>
      <dsp:txXfrm rot="-5400000">
        <a:off x="624218" y="2509909"/>
        <a:ext cx="1938287" cy="523040"/>
      </dsp:txXfrm>
    </dsp:sp>
    <dsp:sp modelId="{70BB9B7B-C250-4725-9215-6868FA6507E2}">
      <dsp:nvSpPr>
        <dsp:cNvPr id="0" name=""/>
        <dsp:cNvSpPr/>
      </dsp:nvSpPr>
      <dsp:spPr>
        <a:xfrm rot="5400000">
          <a:off x="-133760" y="3244490"/>
          <a:ext cx="891739" cy="624217"/>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60BD</a:t>
          </a:r>
        </a:p>
      </dsp:txBody>
      <dsp:txXfrm rot="-5400000">
        <a:off x="2" y="3422838"/>
        <a:ext cx="624217" cy="267522"/>
      </dsp:txXfrm>
    </dsp:sp>
    <dsp:sp modelId="{81B9978C-0815-4380-8E4D-105BAD69997E}">
      <dsp:nvSpPr>
        <dsp:cNvPr id="0" name=""/>
        <dsp:cNvSpPr/>
      </dsp:nvSpPr>
      <dsp:spPr>
        <a:xfrm rot="5400000">
          <a:off x="1317693" y="2548841"/>
          <a:ext cx="579630" cy="1966582"/>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None/>
            <a:tabLst/>
            <a:defRPr/>
          </a:pPr>
          <a:r>
            <a:rPr lang="en-US" sz="800" i="0" kern="1200" dirty="0"/>
            <a:t>  </a:t>
          </a:r>
          <a:r>
            <a:rPr lang="en-US" sz="1000" i="0" kern="1200" dirty="0">
              <a:latin typeface="Futura Std Book"/>
            </a:rPr>
            <a:t>If required SDG&amp;E Conducts</a:t>
          </a:r>
          <a:br>
            <a:rPr lang="en-US" sz="1000" i="0" kern="1200" dirty="0">
              <a:latin typeface="Futura Std Book"/>
            </a:rPr>
          </a:br>
          <a:r>
            <a:rPr lang="en-US" sz="1000" i="1" kern="1200" dirty="0">
              <a:latin typeface="Futura Std Book"/>
            </a:rPr>
            <a:t>    Facilities Study </a:t>
          </a:r>
        </a:p>
        <a:p>
          <a:pPr marL="114300" lvl="1" indent="0" algn="l" defTabSz="533400">
            <a:lnSpc>
              <a:spcPct val="90000"/>
            </a:lnSpc>
            <a:spcBef>
              <a:spcPct val="0"/>
            </a:spcBef>
            <a:spcAft>
              <a:spcPct val="15000"/>
            </a:spcAft>
            <a:buNone/>
          </a:pPr>
          <a:r>
            <a:rPr lang="en-US" sz="1000" kern="1200" dirty="0">
              <a:latin typeface="Futura Std Book"/>
            </a:rPr>
            <a:t> </a:t>
          </a:r>
          <a:r>
            <a:rPr lang="en-US" sz="1000" kern="1200" dirty="0">
              <a:latin typeface="Futura Std Book"/>
              <a:sym typeface="Wingdings"/>
            </a:rPr>
            <a:t> Additional Study Fee</a:t>
          </a:r>
          <a:br>
            <a:rPr lang="en-US" sz="1000" kern="1200" dirty="0">
              <a:latin typeface="Futura Std Book"/>
              <a:sym typeface="Wingdings"/>
            </a:rPr>
          </a:br>
          <a:r>
            <a:rPr lang="en-US" sz="1000" kern="1200" dirty="0">
              <a:latin typeface="Futura Std Book"/>
              <a:sym typeface="Wingdings"/>
            </a:rPr>
            <a:t>     - ≤ 5 MWs; $15,000 </a:t>
          </a:r>
          <a:endParaRPr lang="en-US" sz="1000" kern="1200" dirty="0">
            <a:latin typeface="Futura Std Book"/>
          </a:endParaRPr>
        </a:p>
      </dsp:txBody>
      <dsp:txXfrm rot="-5400000">
        <a:off x="624218" y="3270612"/>
        <a:ext cx="1938287" cy="5230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192335" y="193696"/>
          <a:ext cx="1282235" cy="897564"/>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rot="-5400000">
        <a:off x="1" y="450142"/>
        <a:ext cx="897564" cy="384671"/>
      </dsp:txXfrm>
    </dsp:sp>
    <dsp:sp modelId="{C416F74B-B3EF-4447-A6C7-6AC09E83F94F}">
      <dsp:nvSpPr>
        <dsp:cNvPr id="0" name=""/>
        <dsp:cNvSpPr/>
      </dsp:nvSpPr>
      <dsp:spPr>
        <a:xfrm rot="5400000">
          <a:off x="1186247" y="-287322"/>
          <a:ext cx="833452" cy="1410819"/>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Interconnection Request Deemed Complete</a:t>
          </a:r>
          <a:br>
            <a:rPr lang="en-US" sz="1000" kern="1200" dirty="0">
              <a:latin typeface="Futura Std Book"/>
            </a:rPr>
          </a:br>
          <a:r>
            <a:rPr lang="en-US" sz="1000" kern="1200" dirty="0">
              <a:latin typeface="Futura Std Book"/>
            </a:rPr>
            <a:t> </a:t>
          </a:r>
          <a:r>
            <a:rPr lang="en-US" sz="700" kern="1200" dirty="0">
              <a:latin typeface="Futura Std Book"/>
              <a:sym typeface="Wingdings"/>
            </a:rPr>
            <a:t></a:t>
          </a:r>
          <a:r>
            <a:rPr lang="en-US" sz="1000" kern="1200" dirty="0">
              <a:latin typeface="Futura Std Book"/>
            </a:rPr>
            <a:t> $800 Processing fee</a:t>
          </a:r>
        </a:p>
      </dsp:txBody>
      <dsp:txXfrm rot="-5400000">
        <a:off x="897564" y="42047"/>
        <a:ext cx="1370133" cy="752080"/>
      </dsp:txXfrm>
    </dsp:sp>
    <dsp:sp modelId="{8C87D1B1-237C-4890-96F1-1AF0C5C7AC82}">
      <dsp:nvSpPr>
        <dsp:cNvPr id="0" name=""/>
        <dsp:cNvSpPr/>
      </dsp:nvSpPr>
      <dsp:spPr>
        <a:xfrm rot="5400000">
          <a:off x="-192335" y="1227970"/>
          <a:ext cx="1282235" cy="897564"/>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15BD</a:t>
          </a:r>
        </a:p>
      </dsp:txBody>
      <dsp:txXfrm rot="-5400000">
        <a:off x="1" y="1484416"/>
        <a:ext cx="897564" cy="384671"/>
      </dsp:txXfrm>
    </dsp:sp>
    <dsp:sp modelId="{1DE8080E-546C-4130-951B-120E48060A11}">
      <dsp:nvSpPr>
        <dsp:cNvPr id="0" name=""/>
        <dsp:cNvSpPr/>
      </dsp:nvSpPr>
      <dsp:spPr>
        <a:xfrm rot="5400000">
          <a:off x="1175850" y="748710"/>
          <a:ext cx="833452" cy="1410819"/>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SDG&amp;E Conducts </a:t>
          </a:r>
          <a:r>
            <a:rPr lang="en-US" sz="1000" i="1" kern="1200" dirty="0">
              <a:latin typeface="Futura Std Book"/>
            </a:rPr>
            <a:t>Initial Review </a:t>
          </a:r>
          <a:endParaRPr lang="en-US" sz="1000" b="1" i="1" kern="1200" dirty="0">
            <a:solidFill>
              <a:srgbClr val="FF0000"/>
            </a:solidFill>
            <a:latin typeface="Futura Std Book"/>
          </a:endParaRPr>
        </a:p>
        <a:p>
          <a:pPr marL="57150" lvl="1" indent="-57150" algn="l" defTabSz="444500">
            <a:lnSpc>
              <a:spcPct val="90000"/>
            </a:lnSpc>
            <a:spcBef>
              <a:spcPct val="0"/>
            </a:spcBef>
            <a:spcAft>
              <a:spcPct val="15000"/>
            </a:spcAft>
            <a:buChar char="•"/>
          </a:pPr>
          <a:r>
            <a:rPr lang="en-US" sz="1000" b="0" i="0" kern="1200" dirty="0">
              <a:solidFill>
                <a:srgbClr val="002060"/>
              </a:solidFill>
              <a:latin typeface="Futura Std Book"/>
            </a:rPr>
            <a:t>If pass, then cost estimate provided in 15 more BD</a:t>
          </a:r>
        </a:p>
      </dsp:txBody>
      <dsp:txXfrm rot="-5400000">
        <a:off x="887167" y="1078079"/>
        <a:ext cx="1370133" cy="752080"/>
      </dsp:txXfrm>
    </dsp:sp>
    <dsp:sp modelId="{01393C15-5A5A-487D-9973-8B5CF3C037FA}">
      <dsp:nvSpPr>
        <dsp:cNvPr id="0" name=""/>
        <dsp:cNvSpPr/>
      </dsp:nvSpPr>
      <dsp:spPr>
        <a:xfrm rot="5400000">
          <a:off x="-192335" y="2246203"/>
          <a:ext cx="1282235" cy="897564"/>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20BD</a:t>
          </a:r>
        </a:p>
      </dsp:txBody>
      <dsp:txXfrm rot="-5400000">
        <a:off x="1" y="2502649"/>
        <a:ext cx="897564" cy="384671"/>
      </dsp:txXfrm>
    </dsp:sp>
    <dsp:sp modelId="{163F092B-B3EA-4A2D-87C6-1234A0108938}">
      <dsp:nvSpPr>
        <dsp:cNvPr id="0" name=""/>
        <dsp:cNvSpPr/>
      </dsp:nvSpPr>
      <dsp:spPr>
        <a:xfrm rot="5400000">
          <a:off x="1186247" y="1781225"/>
          <a:ext cx="833452" cy="1410819"/>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 If required, </a:t>
          </a:r>
          <a:br>
            <a:rPr lang="en-US" sz="1000" i="0" kern="1200" dirty="0">
              <a:latin typeface="Futura Std Book"/>
            </a:rPr>
          </a:br>
          <a:r>
            <a:rPr lang="en-US" sz="1000" i="0" kern="1200" dirty="0">
              <a:latin typeface="Futura Std Book"/>
            </a:rPr>
            <a:t>SDG&amp;E Conducts </a:t>
          </a:r>
          <a:r>
            <a:rPr lang="en-US" sz="1000" i="1" kern="1200" dirty="0">
              <a:latin typeface="Futura Std Book"/>
            </a:rPr>
            <a:t>Supplemental Review</a:t>
          </a:r>
          <a:br>
            <a:rPr lang="en-US" sz="1000" i="1" kern="1200" dirty="0">
              <a:latin typeface="Futura Std Book"/>
            </a:rPr>
          </a:br>
          <a:r>
            <a:rPr lang="en-US" sz="1000" kern="1200" dirty="0">
              <a:latin typeface="Futura Std Book"/>
              <a:sym typeface="Wingdings"/>
            </a:rPr>
            <a:t> </a:t>
          </a:r>
          <a:r>
            <a:rPr lang="en-US" sz="1000" i="0" kern="1200" dirty="0">
              <a:latin typeface="Futura Std Book"/>
            </a:rPr>
            <a:t>$2500 fee</a:t>
          </a:r>
          <a:endParaRPr lang="en-US" sz="1000" i="1" kern="1200" dirty="0">
            <a:latin typeface="Futura Std Book"/>
          </a:endParaRPr>
        </a:p>
      </dsp:txBody>
      <dsp:txXfrm rot="-5400000">
        <a:off x="897564" y="2110594"/>
        <a:ext cx="1370133" cy="7520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167799" y="348827"/>
          <a:ext cx="731745" cy="396146"/>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23BD</a:t>
          </a:r>
        </a:p>
      </dsp:txBody>
      <dsp:txXfrm rot="-5400000">
        <a:off x="1" y="379100"/>
        <a:ext cx="396146" cy="335599"/>
      </dsp:txXfrm>
    </dsp:sp>
    <dsp:sp modelId="{C416F74B-B3EF-4447-A6C7-6AC09E83F94F}">
      <dsp:nvSpPr>
        <dsp:cNvPr id="0" name=""/>
        <dsp:cNvSpPr/>
      </dsp:nvSpPr>
      <dsp:spPr>
        <a:xfrm rot="5400000">
          <a:off x="1296924" y="-715702"/>
          <a:ext cx="413022" cy="2327128"/>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Interconnection Request Submitted only during </a:t>
          </a:r>
          <a:r>
            <a:rPr lang="en-US" sz="1000" b="1" kern="1200" dirty="0">
              <a:latin typeface="Futura Std Book"/>
            </a:rPr>
            <a:t>Mar</a:t>
          </a:r>
          <a:r>
            <a:rPr lang="en-US" sz="1000" kern="1200" dirty="0">
              <a:latin typeface="Futura Std Book"/>
            </a:rPr>
            <a:t> or </a:t>
          </a:r>
          <a:r>
            <a:rPr lang="en-US" sz="1000" b="1" kern="1200" dirty="0">
              <a:latin typeface="Futura Std Book"/>
            </a:rPr>
            <a:t>Sep</a:t>
          </a:r>
        </a:p>
      </dsp:txBody>
      <dsp:txXfrm rot="-5400000">
        <a:off x="339871" y="261513"/>
        <a:ext cx="2306966" cy="372698"/>
      </dsp:txXfrm>
    </dsp:sp>
    <dsp:sp modelId="{8C87D1B1-237C-4890-96F1-1AF0C5C7AC82}">
      <dsp:nvSpPr>
        <dsp:cNvPr id="0" name=""/>
        <dsp:cNvSpPr/>
      </dsp:nvSpPr>
      <dsp:spPr>
        <a:xfrm rot="5400000">
          <a:off x="-84888" y="884396"/>
          <a:ext cx="565923" cy="396146"/>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rot="-5400000">
        <a:off x="1" y="997580"/>
        <a:ext cx="396146" cy="169777"/>
      </dsp:txXfrm>
    </dsp:sp>
    <dsp:sp modelId="{1DE8080E-546C-4130-951B-120E48060A11}">
      <dsp:nvSpPr>
        <dsp:cNvPr id="0" name=""/>
        <dsp:cNvSpPr/>
      </dsp:nvSpPr>
      <dsp:spPr>
        <a:xfrm rot="5400000">
          <a:off x="1317006" y="-151857"/>
          <a:ext cx="388016" cy="2311971"/>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Interconnection Request </a:t>
          </a:r>
          <a:br>
            <a:rPr lang="en-US" sz="1000" kern="1200" dirty="0">
              <a:latin typeface="Futura Std Book"/>
            </a:rPr>
          </a:br>
          <a:r>
            <a:rPr lang="en-US" sz="1000" kern="1200" dirty="0">
              <a:latin typeface="Futura Std Book"/>
            </a:rPr>
            <a:t>Deemed Complete</a:t>
          </a:r>
          <a:br>
            <a:rPr lang="en-US" sz="1000" kern="1200" dirty="0">
              <a:latin typeface="Futura Std Book"/>
            </a:rPr>
          </a:br>
          <a:r>
            <a:rPr lang="en-US" sz="1000" kern="1200" dirty="0">
              <a:latin typeface="Futura Std Book"/>
              <a:sym typeface="Wingdings"/>
            </a:rPr>
            <a:t></a:t>
          </a:r>
          <a:r>
            <a:rPr lang="en-US" sz="1000" kern="1200" dirty="0">
              <a:latin typeface="Futura Std Book"/>
            </a:rPr>
            <a:t> $800 Processing fee</a:t>
          </a:r>
          <a:endParaRPr lang="en-US" sz="1000" b="1" kern="1200" dirty="0">
            <a:solidFill>
              <a:srgbClr val="FF0000"/>
            </a:solidFill>
            <a:latin typeface="Futura Std Book"/>
          </a:endParaRPr>
        </a:p>
      </dsp:txBody>
      <dsp:txXfrm rot="-5400000">
        <a:off x="355029" y="829061"/>
        <a:ext cx="2293030" cy="350134"/>
      </dsp:txXfrm>
    </dsp:sp>
    <dsp:sp modelId="{01393C15-5A5A-487D-9973-8B5CF3C037FA}">
      <dsp:nvSpPr>
        <dsp:cNvPr id="0" name=""/>
        <dsp:cNvSpPr/>
      </dsp:nvSpPr>
      <dsp:spPr>
        <a:xfrm rot="5400000">
          <a:off x="-84888" y="1411899"/>
          <a:ext cx="565923" cy="396146"/>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30BD</a:t>
          </a:r>
        </a:p>
      </dsp:txBody>
      <dsp:txXfrm rot="-5400000">
        <a:off x="1" y="1525083"/>
        <a:ext cx="396146" cy="169777"/>
      </dsp:txXfrm>
    </dsp:sp>
    <dsp:sp modelId="{163F092B-B3EA-4A2D-87C6-1234A0108938}">
      <dsp:nvSpPr>
        <dsp:cNvPr id="0" name=""/>
        <dsp:cNvSpPr/>
      </dsp:nvSpPr>
      <dsp:spPr>
        <a:xfrm rot="5400000">
          <a:off x="1301685" y="375509"/>
          <a:ext cx="459776" cy="2270853"/>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SDG&amp;E conducts Electrical Independence Test: Screens Q &amp; R</a:t>
          </a:r>
          <a:endParaRPr lang="en-US" sz="1000" b="1" kern="1200" dirty="0">
            <a:solidFill>
              <a:srgbClr val="FF0000"/>
            </a:solidFill>
            <a:latin typeface="Futura Std Book"/>
          </a:endParaRPr>
        </a:p>
      </dsp:txBody>
      <dsp:txXfrm rot="-5400000">
        <a:off x="396147" y="1303491"/>
        <a:ext cx="2248409" cy="414888"/>
      </dsp:txXfrm>
    </dsp:sp>
    <dsp:sp modelId="{29C3ACF5-69B1-4B04-8DFE-48B0FBF4BF19}">
      <dsp:nvSpPr>
        <dsp:cNvPr id="0" name=""/>
        <dsp:cNvSpPr/>
      </dsp:nvSpPr>
      <dsp:spPr>
        <a:xfrm rot="5400000">
          <a:off x="-84888" y="1921048"/>
          <a:ext cx="565923" cy="396146"/>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5BD</a:t>
          </a:r>
        </a:p>
      </dsp:txBody>
      <dsp:txXfrm rot="-5400000">
        <a:off x="1" y="2034232"/>
        <a:ext cx="396146" cy="169777"/>
      </dsp:txXfrm>
    </dsp:sp>
    <dsp:sp modelId="{74EC2EC6-06B7-462F-8E5E-0FC4C42274D2}">
      <dsp:nvSpPr>
        <dsp:cNvPr id="0" name=""/>
        <dsp:cNvSpPr/>
      </dsp:nvSpPr>
      <dsp:spPr>
        <a:xfrm rot="5400000">
          <a:off x="1309698" y="913634"/>
          <a:ext cx="443749" cy="2270853"/>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SDG&amp;E schedules Scoping Meeting</a:t>
          </a:r>
          <a:endParaRPr lang="en-US" sz="1000" kern="1200" dirty="0">
            <a:latin typeface="Futura Std Book"/>
          </a:endParaRPr>
        </a:p>
      </dsp:txBody>
      <dsp:txXfrm rot="-5400000">
        <a:off x="396146" y="1848848"/>
        <a:ext cx="2249191" cy="400425"/>
      </dsp:txXfrm>
    </dsp:sp>
    <dsp:sp modelId="{65FE5BDF-9C6D-4514-B74E-0B779ACD3A73}">
      <dsp:nvSpPr>
        <dsp:cNvPr id="0" name=""/>
        <dsp:cNvSpPr/>
      </dsp:nvSpPr>
      <dsp:spPr>
        <a:xfrm rot="5400000">
          <a:off x="-147542" y="2620150"/>
          <a:ext cx="691230" cy="396146"/>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60BD</a:t>
          </a:r>
        </a:p>
      </dsp:txBody>
      <dsp:txXfrm rot="-5400000">
        <a:off x="0" y="2670681"/>
        <a:ext cx="396146" cy="295084"/>
      </dsp:txXfrm>
    </dsp:sp>
    <dsp:sp modelId="{83F2D059-1541-4FF2-951C-79A6B5C099D0}">
      <dsp:nvSpPr>
        <dsp:cNvPr id="0" name=""/>
        <dsp:cNvSpPr/>
      </dsp:nvSpPr>
      <dsp:spPr>
        <a:xfrm rot="5400000">
          <a:off x="1121228" y="1690289"/>
          <a:ext cx="820689" cy="2270853"/>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5715" rIns="5715" bIns="5715" numCol="1" spcCol="1270" anchor="b" anchorCtr="0">
          <a:noAutofit/>
        </a:bodyPr>
        <a:lstStyle/>
        <a:p>
          <a:pPr marL="57150" lvl="1" indent="-57150" algn="l" defTabSz="444500">
            <a:lnSpc>
              <a:spcPct val="90000"/>
            </a:lnSpc>
            <a:spcBef>
              <a:spcPct val="0"/>
            </a:spcBef>
            <a:spcAft>
              <a:spcPct val="15000"/>
            </a:spcAft>
            <a:buChar char="•"/>
          </a:pPr>
          <a:endParaRPr lang="en-US" sz="1000" kern="1200" dirty="0"/>
        </a:p>
        <a:p>
          <a:pPr marL="57150" lvl="1" indent="-57150" algn="l" defTabSz="400050">
            <a:lnSpc>
              <a:spcPct val="90000"/>
            </a:lnSpc>
            <a:spcBef>
              <a:spcPct val="0"/>
            </a:spcBef>
            <a:spcAft>
              <a:spcPct val="15000"/>
            </a:spcAft>
            <a:buChar char="•"/>
          </a:pPr>
          <a:endParaRPr lang="en-US" sz="900" i="1" kern="1200" dirty="0">
            <a:latin typeface="Futura Std Book"/>
          </a:endParaRPr>
        </a:p>
        <a:p>
          <a:pPr marL="57150" lvl="1" indent="-57150" algn="l" defTabSz="400050">
            <a:lnSpc>
              <a:spcPct val="90000"/>
            </a:lnSpc>
            <a:spcBef>
              <a:spcPct val="0"/>
            </a:spcBef>
            <a:spcAft>
              <a:spcPct val="15000"/>
            </a:spcAft>
            <a:buChar char="•"/>
          </a:pPr>
          <a:endParaRPr lang="en-US" sz="900" i="1" kern="1200" dirty="0">
            <a:latin typeface="Futura Std Book"/>
          </a:endParaRPr>
        </a:p>
        <a:p>
          <a:pPr marL="57150" lvl="1" indent="-57150" algn="l" defTabSz="400050">
            <a:lnSpc>
              <a:spcPct val="90000"/>
            </a:lnSpc>
            <a:spcBef>
              <a:spcPct val="0"/>
            </a:spcBef>
            <a:spcAft>
              <a:spcPct val="15000"/>
            </a:spcAft>
            <a:buChar char="•"/>
          </a:pPr>
          <a:r>
            <a:rPr lang="en-US" sz="900" i="0" kern="1200" dirty="0">
              <a:latin typeface="Futura Std Book"/>
            </a:rPr>
            <a:t>Pass Screen Q, Fail Screen R: </a:t>
          </a:r>
          <a:br>
            <a:rPr lang="en-US" sz="900" i="0" kern="1200" dirty="0">
              <a:latin typeface="Futura Std Book"/>
            </a:rPr>
          </a:br>
          <a:r>
            <a:rPr lang="en-US" sz="900" kern="1200" dirty="0">
              <a:latin typeface="Futura Std Book"/>
            </a:rPr>
            <a:t>SDG&amp;E Conducts</a:t>
          </a:r>
          <a:br>
            <a:rPr lang="en-US" sz="900" kern="1200" dirty="0">
              <a:latin typeface="Futura Std Book"/>
            </a:rPr>
          </a:br>
          <a:r>
            <a:rPr lang="en-US" sz="900" kern="1200" dirty="0">
              <a:latin typeface="Futura Std Book"/>
            </a:rPr>
            <a:t> </a:t>
          </a:r>
          <a:r>
            <a:rPr lang="en-US" sz="900" i="1" kern="1200" dirty="0">
              <a:latin typeface="Futura Std Book"/>
            </a:rPr>
            <a:t>Interconnection Study Ph I </a:t>
          </a:r>
        </a:p>
        <a:p>
          <a:pPr marL="57150" lvl="1" indent="-57150" algn="l" defTabSz="400050">
            <a:lnSpc>
              <a:spcPct val="90000"/>
            </a:lnSpc>
            <a:spcBef>
              <a:spcPct val="0"/>
            </a:spcBef>
            <a:spcAft>
              <a:spcPct val="15000"/>
            </a:spcAft>
            <a:buChar char="•"/>
          </a:pPr>
          <a:r>
            <a:rPr lang="en-US" sz="900" i="0" kern="1200" dirty="0">
              <a:latin typeface="Futura Std Book"/>
            </a:rPr>
            <a:t>Study deposit:</a:t>
          </a:r>
          <a:br>
            <a:rPr lang="en-US" sz="900" i="0" kern="1200" dirty="0">
              <a:latin typeface="Futura Std Book"/>
            </a:rPr>
          </a:br>
          <a:r>
            <a:rPr lang="en-US" sz="900" i="0" kern="1200" dirty="0">
              <a:latin typeface="Futura Std Book"/>
            </a:rPr>
            <a:t>  </a:t>
          </a:r>
          <a:r>
            <a:rPr lang="en-US" sz="900" kern="1200" dirty="0">
              <a:latin typeface="Futura Std Book"/>
              <a:sym typeface="Wingdings"/>
            </a:rPr>
            <a:t> </a:t>
          </a:r>
          <a:r>
            <a:rPr lang="en-US" sz="900" kern="1200" dirty="0">
              <a:latin typeface="Futura Std Book"/>
            </a:rPr>
            <a:t>≤ 5 MW: $10,000</a:t>
          </a:r>
          <a:br>
            <a:rPr lang="en-US" sz="900" kern="1200" dirty="0">
              <a:latin typeface="Futura Std Book"/>
            </a:rPr>
          </a:br>
          <a:r>
            <a:rPr lang="en-US" sz="900" kern="1200" dirty="0">
              <a:latin typeface="Futura Std Book"/>
            </a:rPr>
            <a:t>  </a:t>
          </a:r>
          <a:r>
            <a:rPr lang="en-US" sz="900" kern="1200" dirty="0">
              <a:latin typeface="Futura Std Book"/>
              <a:sym typeface="Wingdings"/>
            </a:rPr>
            <a:t> &gt;5 MW: $50,000 + $1000/MW</a:t>
          </a:r>
          <a:endParaRPr lang="en-US" sz="900" i="0" kern="1200" dirty="0">
            <a:latin typeface="Futura Std Book"/>
          </a:endParaRPr>
        </a:p>
      </dsp:txBody>
      <dsp:txXfrm rot="-5400000">
        <a:off x="396147" y="2455434"/>
        <a:ext cx="2230790" cy="740563"/>
      </dsp:txXfrm>
    </dsp:sp>
    <dsp:sp modelId="{2842DC19-6B92-484E-9E1C-C423830B94F9}">
      <dsp:nvSpPr>
        <dsp:cNvPr id="0" name=""/>
        <dsp:cNvSpPr/>
      </dsp:nvSpPr>
      <dsp:spPr>
        <a:xfrm rot="5400000">
          <a:off x="-160960" y="3397335"/>
          <a:ext cx="718066" cy="396146"/>
        </a:xfrm>
        <a:prstGeom prst="chevron">
          <a:avLst/>
        </a:prstGeom>
        <a:solidFill>
          <a:srgbClr val="0070C0"/>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60BD</a:t>
          </a:r>
        </a:p>
      </dsp:txBody>
      <dsp:txXfrm rot="-5400000">
        <a:off x="0" y="3434448"/>
        <a:ext cx="396146" cy="321920"/>
      </dsp:txXfrm>
    </dsp:sp>
    <dsp:sp modelId="{47BE8B88-06BC-4DC0-868C-11923AF3BD77}">
      <dsp:nvSpPr>
        <dsp:cNvPr id="0" name=""/>
        <dsp:cNvSpPr/>
      </dsp:nvSpPr>
      <dsp:spPr>
        <a:xfrm rot="5400000">
          <a:off x="1177969" y="2494874"/>
          <a:ext cx="709977" cy="2232680"/>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endParaRPr lang="en-US" sz="1000" i="1" kern="1200" dirty="0">
            <a:latin typeface="Futura Std Book"/>
          </a:endParaRPr>
        </a:p>
        <a:p>
          <a:pPr marL="57150" lvl="1" indent="-57150" algn="l" defTabSz="444500">
            <a:lnSpc>
              <a:spcPct val="90000"/>
            </a:lnSpc>
            <a:spcBef>
              <a:spcPct val="0"/>
            </a:spcBef>
            <a:spcAft>
              <a:spcPct val="15000"/>
            </a:spcAft>
            <a:buChar char="•"/>
          </a:pPr>
          <a:r>
            <a:rPr lang="en-US" sz="1000" i="0" kern="1200" dirty="0">
              <a:latin typeface="Futura Std Book"/>
            </a:rPr>
            <a:t>If required, </a:t>
          </a:r>
          <a:r>
            <a:rPr lang="en-US" sz="1000" kern="1200" dirty="0">
              <a:latin typeface="Futura Std Book"/>
            </a:rPr>
            <a:t>SDG&amp;E Conducts </a:t>
          </a:r>
          <a:br>
            <a:rPr lang="en-US" sz="1000" kern="1200" dirty="0">
              <a:latin typeface="Futura Std Book"/>
            </a:rPr>
          </a:br>
          <a:r>
            <a:rPr lang="en-US" sz="1000" i="1" kern="1200" dirty="0">
              <a:latin typeface="Futura Std Book"/>
            </a:rPr>
            <a:t>Interconnection Study Ph II</a:t>
          </a:r>
        </a:p>
        <a:p>
          <a:pPr marL="57150" lvl="1" indent="-57150" algn="l" defTabSz="444500">
            <a:lnSpc>
              <a:spcPct val="90000"/>
            </a:lnSpc>
            <a:spcBef>
              <a:spcPct val="0"/>
            </a:spcBef>
            <a:spcAft>
              <a:spcPct val="15000"/>
            </a:spcAft>
            <a:buChar char="•"/>
          </a:pPr>
          <a:r>
            <a:rPr lang="en-US" sz="1000" i="0" kern="1200" dirty="0">
              <a:latin typeface="Futura Std Book"/>
            </a:rPr>
            <a:t>Study deposit:</a:t>
          </a:r>
          <a:br>
            <a:rPr lang="en-US" sz="1000" i="0" kern="1200" dirty="0">
              <a:latin typeface="Futura Std Book"/>
            </a:rPr>
          </a:br>
          <a:r>
            <a:rPr lang="en-US" sz="1000" kern="1200" dirty="0">
              <a:latin typeface="Futura Std Book"/>
              <a:sym typeface="Wingdings"/>
            </a:rPr>
            <a:t> </a:t>
          </a:r>
          <a:r>
            <a:rPr lang="en-US" sz="1000" kern="1200" dirty="0">
              <a:latin typeface="Futura Std Book"/>
            </a:rPr>
            <a:t>≤ 5 MW: $15,000</a:t>
          </a:r>
          <a:br>
            <a:rPr lang="en-US" sz="1000" kern="1200" dirty="0">
              <a:latin typeface="Futura Std Book"/>
            </a:rPr>
          </a:br>
          <a:r>
            <a:rPr lang="en-US" sz="1000" kern="1200" dirty="0">
              <a:latin typeface="Futura Std Book"/>
            </a:rPr>
            <a:t>  </a:t>
          </a:r>
          <a:endParaRPr lang="en-US" sz="1000" i="1" kern="1200" dirty="0">
            <a:latin typeface="Futura Std Book"/>
          </a:endParaRPr>
        </a:p>
        <a:p>
          <a:pPr marL="57150" lvl="1" indent="-57150" algn="l" defTabSz="444500">
            <a:lnSpc>
              <a:spcPct val="90000"/>
            </a:lnSpc>
            <a:spcBef>
              <a:spcPct val="0"/>
            </a:spcBef>
            <a:spcAft>
              <a:spcPct val="15000"/>
            </a:spcAft>
            <a:buChar char="•"/>
          </a:pPr>
          <a:endParaRPr lang="en-US" sz="1000" i="1" kern="1200" dirty="0">
            <a:latin typeface="Futura Std Book"/>
          </a:endParaRPr>
        </a:p>
      </dsp:txBody>
      <dsp:txXfrm rot="-5400000">
        <a:off x="416618" y="3290883"/>
        <a:ext cx="2198022" cy="64066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BA420E-8100-4AB4-87CE-C5E64764BB8B}">
      <dsp:nvSpPr>
        <dsp:cNvPr id="0" name=""/>
        <dsp:cNvSpPr/>
      </dsp:nvSpPr>
      <dsp:spPr>
        <a:xfrm rot="5400000">
          <a:off x="-159736" y="179495"/>
          <a:ext cx="1064908" cy="745435"/>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endParaRPr lang="en-US" sz="1200" b="1" kern="1200" dirty="0"/>
        </a:p>
      </dsp:txBody>
      <dsp:txXfrm rot="-5400000">
        <a:off x="1" y="392477"/>
        <a:ext cx="745435" cy="319473"/>
      </dsp:txXfrm>
    </dsp:sp>
    <dsp:sp modelId="{C416F74B-B3EF-4447-A6C7-6AC09E83F94F}">
      <dsp:nvSpPr>
        <dsp:cNvPr id="0" name=""/>
        <dsp:cNvSpPr/>
      </dsp:nvSpPr>
      <dsp:spPr>
        <a:xfrm rot="5400000">
          <a:off x="1394457" y="-629262"/>
          <a:ext cx="692190" cy="1990233"/>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kern="1200" dirty="0">
              <a:latin typeface="Futura Std Book"/>
            </a:rPr>
            <a:t>Interconnection Request Deemed Complete</a:t>
          </a:r>
          <a:br>
            <a:rPr lang="en-US" sz="1000" kern="1200" dirty="0">
              <a:latin typeface="Futura Std Book"/>
            </a:rPr>
          </a:br>
          <a:r>
            <a:rPr lang="en-US" sz="1000" kern="1200" dirty="0">
              <a:latin typeface="Futura Std Book"/>
            </a:rPr>
            <a:t>  </a:t>
          </a:r>
          <a:r>
            <a:rPr lang="en-US" sz="1000" kern="1200" dirty="0">
              <a:latin typeface="Futura Std Book"/>
              <a:sym typeface="Wingdings"/>
            </a:rPr>
            <a:t></a:t>
          </a:r>
          <a:r>
            <a:rPr lang="en-US" sz="1000" kern="1200" dirty="0">
              <a:latin typeface="Futura Std Book"/>
            </a:rPr>
            <a:t> $800 Processing fee</a:t>
          </a:r>
        </a:p>
        <a:p>
          <a:pPr marL="57150" lvl="1" indent="-57150" algn="l" defTabSz="311150">
            <a:lnSpc>
              <a:spcPct val="90000"/>
            </a:lnSpc>
            <a:spcBef>
              <a:spcPct val="0"/>
            </a:spcBef>
            <a:spcAft>
              <a:spcPct val="15000"/>
            </a:spcAft>
            <a:buChar char="•"/>
          </a:pPr>
          <a:endParaRPr lang="en-US" sz="700" kern="1200" dirty="0"/>
        </a:p>
      </dsp:txBody>
      <dsp:txXfrm rot="-5400000">
        <a:off x="745436" y="53549"/>
        <a:ext cx="1956443" cy="624610"/>
      </dsp:txXfrm>
    </dsp:sp>
    <dsp:sp modelId="{8C87D1B1-237C-4890-96F1-1AF0C5C7AC82}">
      <dsp:nvSpPr>
        <dsp:cNvPr id="0" name=""/>
        <dsp:cNvSpPr/>
      </dsp:nvSpPr>
      <dsp:spPr>
        <a:xfrm rot="5400000">
          <a:off x="-159736" y="1070634"/>
          <a:ext cx="1064908" cy="745435"/>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20BD</a:t>
          </a:r>
        </a:p>
      </dsp:txBody>
      <dsp:txXfrm rot="-5400000">
        <a:off x="1" y="1283616"/>
        <a:ext cx="745435" cy="319473"/>
      </dsp:txXfrm>
    </dsp:sp>
    <dsp:sp modelId="{1DE8080E-546C-4130-951B-120E48060A11}">
      <dsp:nvSpPr>
        <dsp:cNvPr id="0" name=""/>
        <dsp:cNvSpPr/>
      </dsp:nvSpPr>
      <dsp:spPr>
        <a:xfrm rot="5400000">
          <a:off x="1379789" y="263337"/>
          <a:ext cx="692190" cy="1990233"/>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SDG&amp;E Conducts </a:t>
          </a:r>
          <a:br>
            <a:rPr lang="en-US" sz="1000" i="0" kern="1200" dirty="0">
              <a:latin typeface="Futura Std Book"/>
            </a:rPr>
          </a:br>
          <a:r>
            <a:rPr lang="en-US" sz="1000" i="1" kern="1200" dirty="0">
              <a:latin typeface="Futura Std Book"/>
            </a:rPr>
            <a:t>Elec Independence Test </a:t>
          </a:r>
          <a:r>
            <a:rPr lang="en-US" sz="1000" i="0" kern="1200" dirty="0">
              <a:latin typeface="Futura Std Book"/>
            </a:rPr>
            <a:t>–</a:t>
          </a:r>
          <a:br>
            <a:rPr lang="en-US" sz="1000" i="0" kern="1200" dirty="0">
              <a:latin typeface="Futura Std Book"/>
            </a:rPr>
          </a:br>
          <a:r>
            <a:rPr lang="en-US" sz="1000" i="0" kern="1200" dirty="0">
              <a:latin typeface="Futura Std Book"/>
            </a:rPr>
            <a:t> Screens Q &amp; R</a:t>
          </a:r>
          <a:endParaRPr lang="en-US" sz="1000" b="1" i="0" kern="1200" dirty="0">
            <a:solidFill>
              <a:srgbClr val="FF0000"/>
            </a:solidFill>
            <a:latin typeface="Futura Std Book"/>
          </a:endParaRPr>
        </a:p>
      </dsp:txBody>
      <dsp:txXfrm rot="-5400000">
        <a:off x="730768" y="946148"/>
        <a:ext cx="1956443" cy="624610"/>
      </dsp:txXfrm>
    </dsp:sp>
    <dsp:sp modelId="{01393C15-5A5A-487D-9973-8B5CF3C037FA}">
      <dsp:nvSpPr>
        <dsp:cNvPr id="0" name=""/>
        <dsp:cNvSpPr/>
      </dsp:nvSpPr>
      <dsp:spPr>
        <a:xfrm rot="5400000">
          <a:off x="-159736" y="2077873"/>
          <a:ext cx="1064908" cy="745435"/>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t>60BD</a:t>
          </a:r>
        </a:p>
      </dsp:txBody>
      <dsp:txXfrm rot="-5400000">
        <a:off x="1" y="2290855"/>
        <a:ext cx="745435" cy="319473"/>
      </dsp:txXfrm>
    </dsp:sp>
    <dsp:sp modelId="{163F092B-B3EA-4A2D-87C6-1234A0108938}">
      <dsp:nvSpPr>
        <dsp:cNvPr id="0" name=""/>
        <dsp:cNvSpPr/>
      </dsp:nvSpPr>
      <dsp:spPr>
        <a:xfrm rot="5400000">
          <a:off x="1285395" y="1262077"/>
          <a:ext cx="910313" cy="1990233"/>
        </a:xfrm>
        <a:prstGeom prst="round2SameRect">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6896" tIns="5080" rIns="5080" bIns="5080" numCol="1" spcCol="1270" anchor="ctr" anchorCtr="0">
          <a:noAutofit/>
        </a:bodyPr>
        <a:lstStyle/>
        <a:p>
          <a:pPr marL="57150" lvl="1" indent="-57150" algn="l" defTabSz="355600">
            <a:lnSpc>
              <a:spcPct val="90000"/>
            </a:lnSpc>
            <a:spcBef>
              <a:spcPct val="0"/>
            </a:spcBef>
            <a:spcAft>
              <a:spcPct val="15000"/>
            </a:spcAft>
            <a:buChar char="•"/>
          </a:pPr>
          <a:r>
            <a:rPr lang="en-US" sz="800" i="0" kern="1200" dirty="0">
              <a:latin typeface="Futura Std Book"/>
            </a:rPr>
            <a:t>Pass Screens Q&amp;R:  SDG&amp;E Conducts </a:t>
          </a:r>
          <a:br>
            <a:rPr lang="en-US" sz="800" i="0" kern="1200" dirty="0">
              <a:latin typeface="Futura Std Book"/>
            </a:rPr>
          </a:br>
          <a:r>
            <a:rPr lang="en-US" sz="800" i="1" kern="1200" dirty="0">
              <a:latin typeface="Futura Std Book"/>
            </a:rPr>
            <a:t>System Impact Study</a:t>
          </a:r>
          <a:endParaRPr lang="en-US" sz="800" b="1" i="1" kern="1200" dirty="0">
            <a:solidFill>
              <a:srgbClr val="FF0000"/>
            </a:solidFill>
            <a:latin typeface="Futura Std Book"/>
          </a:endParaRPr>
        </a:p>
        <a:p>
          <a:pPr marL="57150" lvl="1" indent="-57150" algn="l" defTabSz="355600">
            <a:lnSpc>
              <a:spcPct val="90000"/>
            </a:lnSpc>
            <a:spcBef>
              <a:spcPct val="0"/>
            </a:spcBef>
            <a:spcAft>
              <a:spcPct val="15000"/>
            </a:spcAft>
            <a:buChar char="•"/>
          </a:pPr>
          <a:r>
            <a:rPr lang="en-US" sz="800" kern="1200" dirty="0">
              <a:latin typeface="Futura Std Book"/>
            </a:rPr>
            <a:t>Study deposit</a:t>
          </a:r>
          <a:br>
            <a:rPr lang="en-US" sz="800" kern="1200" dirty="0">
              <a:latin typeface="Futura Std Book"/>
            </a:rPr>
          </a:br>
          <a:r>
            <a:rPr lang="en-US" sz="800" kern="1200" dirty="0">
              <a:latin typeface="Futura Std Book"/>
            </a:rPr>
            <a:t>  </a:t>
          </a:r>
          <a:r>
            <a:rPr lang="en-US" sz="800" kern="1200" dirty="0">
              <a:latin typeface="Futura Std Book"/>
              <a:sym typeface="Wingdings"/>
            </a:rPr>
            <a:t> </a:t>
          </a:r>
          <a:r>
            <a:rPr lang="en-US" sz="800" kern="1200" dirty="0">
              <a:latin typeface="Futura Std Book"/>
            </a:rPr>
            <a:t>≤ 5 MW: $10,000</a:t>
          </a:r>
          <a:br>
            <a:rPr lang="en-US" sz="800" kern="1200" dirty="0">
              <a:latin typeface="Futura Std Book"/>
            </a:rPr>
          </a:br>
          <a:r>
            <a:rPr lang="en-US" sz="800" kern="1200" dirty="0">
              <a:latin typeface="Futura Std Book"/>
            </a:rPr>
            <a:t>  </a:t>
          </a:r>
          <a:r>
            <a:rPr lang="en-US" sz="800" kern="1200" dirty="0">
              <a:latin typeface="Futura Std Book"/>
              <a:sym typeface="Wingdings"/>
            </a:rPr>
            <a:t> &gt;5 MW: $50,000 + $1000/MW</a:t>
          </a:r>
          <a:br>
            <a:rPr lang="en-US" sz="700" kern="1200" dirty="0"/>
          </a:br>
          <a:endParaRPr lang="en-US" sz="700" b="1" i="0" kern="1200" dirty="0">
            <a:solidFill>
              <a:srgbClr val="FF0000"/>
            </a:solidFill>
          </a:endParaRPr>
        </a:p>
      </dsp:txBody>
      <dsp:txXfrm rot="-5400000">
        <a:off x="745435" y="1846475"/>
        <a:ext cx="1945795" cy="821437"/>
      </dsp:txXfrm>
    </dsp:sp>
    <dsp:sp modelId="{29C3ACF5-69B1-4B04-8DFE-48B0FBF4BF19}">
      <dsp:nvSpPr>
        <dsp:cNvPr id="0" name=""/>
        <dsp:cNvSpPr/>
      </dsp:nvSpPr>
      <dsp:spPr>
        <a:xfrm rot="5400000">
          <a:off x="-159736" y="2931879"/>
          <a:ext cx="1064908" cy="745435"/>
        </a:xfrm>
        <a:prstGeom prst="chevron">
          <a:avLst/>
        </a:prstGeom>
        <a:solidFill>
          <a:srgbClr val="0070C0"/>
        </a:soli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bg1"/>
              </a:solidFill>
            </a:rPr>
            <a:t>60BD</a:t>
          </a:r>
        </a:p>
      </dsp:txBody>
      <dsp:txXfrm rot="-5400000">
        <a:off x="1" y="3144861"/>
        <a:ext cx="745435" cy="319473"/>
      </dsp:txXfrm>
    </dsp:sp>
    <dsp:sp modelId="{74EC2EC6-06B7-462F-8E5E-0FC4C42274D2}">
      <dsp:nvSpPr>
        <dsp:cNvPr id="0" name=""/>
        <dsp:cNvSpPr/>
      </dsp:nvSpPr>
      <dsp:spPr>
        <a:xfrm rot="5400000">
          <a:off x="1394457" y="2153216"/>
          <a:ext cx="692190" cy="1990233"/>
        </a:xfrm>
        <a:prstGeom prst="round2Same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US" sz="1000" i="0" kern="1200" dirty="0">
              <a:latin typeface="Futura Std Book"/>
            </a:rPr>
            <a:t>If required, </a:t>
          </a:r>
          <a:r>
            <a:rPr lang="en-US" sz="1000" kern="1200" dirty="0">
              <a:latin typeface="Futura Std Book"/>
            </a:rPr>
            <a:t>SDG&amp;E Conducts</a:t>
          </a:r>
          <a:br>
            <a:rPr lang="en-US" sz="1000" kern="1200" dirty="0">
              <a:latin typeface="Futura Std Book"/>
            </a:rPr>
          </a:br>
          <a:r>
            <a:rPr lang="en-US" sz="1000" i="1" kern="1200" dirty="0">
              <a:latin typeface="Futura Std Book"/>
            </a:rPr>
            <a:t>Facilities Study </a:t>
          </a:r>
        </a:p>
        <a:p>
          <a:pPr marL="57150" lvl="1" indent="-57150" algn="l" defTabSz="444500">
            <a:lnSpc>
              <a:spcPct val="90000"/>
            </a:lnSpc>
            <a:spcBef>
              <a:spcPct val="0"/>
            </a:spcBef>
            <a:spcAft>
              <a:spcPct val="15000"/>
            </a:spcAft>
            <a:buChar char="•"/>
          </a:pPr>
          <a:r>
            <a:rPr lang="en-US" sz="1000" kern="1200" dirty="0">
              <a:latin typeface="Futura Std Book"/>
            </a:rPr>
            <a:t> Study deposit</a:t>
          </a:r>
          <a:br>
            <a:rPr lang="en-US" sz="1000" kern="1200" dirty="0">
              <a:latin typeface="Futura Std Book"/>
            </a:rPr>
          </a:br>
          <a:r>
            <a:rPr lang="en-US" sz="1000" kern="1200" dirty="0">
              <a:latin typeface="Futura Std Book"/>
            </a:rPr>
            <a:t>  </a:t>
          </a:r>
          <a:r>
            <a:rPr lang="en-US" sz="1000" kern="1200" dirty="0">
              <a:latin typeface="Futura Std Book"/>
              <a:sym typeface="Wingdings"/>
            </a:rPr>
            <a:t></a:t>
          </a:r>
          <a:r>
            <a:rPr lang="en-US" sz="1000" kern="1200" dirty="0">
              <a:latin typeface="Futura Std Book"/>
            </a:rPr>
            <a:t> ≤ 5 MW: $15,000</a:t>
          </a:r>
        </a:p>
      </dsp:txBody>
      <dsp:txXfrm rot="-5400000">
        <a:off x="745436" y="2836027"/>
        <a:ext cx="1956443" cy="6246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481FF-45A5-48D4-ACEA-C77628F2DB64}">
      <dsp:nvSpPr>
        <dsp:cNvPr id="0" name=""/>
        <dsp:cNvSpPr/>
      </dsp:nvSpPr>
      <dsp:spPr>
        <a:xfrm>
          <a:off x="5013" y="354427"/>
          <a:ext cx="1583969" cy="586544"/>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Book Antiqua" pitchFamily="18" charset="0"/>
            </a:rPr>
            <a:t>Application Process</a:t>
          </a:r>
        </a:p>
      </dsp:txBody>
      <dsp:txXfrm>
        <a:off x="22192" y="371606"/>
        <a:ext cx="1549611" cy="552186"/>
      </dsp:txXfrm>
    </dsp:sp>
    <dsp:sp modelId="{AF3167B8-787D-4278-8139-3992C5F1F2FD}">
      <dsp:nvSpPr>
        <dsp:cNvPr id="0" name=""/>
        <dsp:cNvSpPr/>
      </dsp:nvSpPr>
      <dsp:spPr>
        <a:xfrm>
          <a:off x="1638126" y="586762"/>
          <a:ext cx="104183" cy="121875"/>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dirty="0">
            <a:latin typeface="+mj-lt"/>
          </a:endParaRPr>
        </a:p>
      </dsp:txBody>
      <dsp:txXfrm>
        <a:off x="1638126" y="611137"/>
        <a:ext cx="72928" cy="73125"/>
      </dsp:txXfrm>
    </dsp:sp>
    <dsp:sp modelId="{5AFF12E2-8CCE-4C2C-8575-F829A73BD6F4}">
      <dsp:nvSpPr>
        <dsp:cNvPr id="0" name=""/>
        <dsp:cNvSpPr/>
      </dsp:nvSpPr>
      <dsp:spPr>
        <a:xfrm>
          <a:off x="1785556" y="292842"/>
          <a:ext cx="1234717" cy="709715"/>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Book Antiqua" pitchFamily="18" charset="0"/>
            </a:rPr>
            <a:t>Customer </a:t>
          </a:r>
          <a:r>
            <a:rPr lang="en-US" sz="1600" kern="1200" dirty="0">
              <a:latin typeface="Book Antiqua" pitchFamily="18" charset="0"/>
            </a:rPr>
            <a:t>Meetings</a:t>
          </a:r>
        </a:p>
      </dsp:txBody>
      <dsp:txXfrm>
        <a:off x="1806343" y="313629"/>
        <a:ext cx="1193143" cy="668141"/>
      </dsp:txXfrm>
    </dsp:sp>
    <dsp:sp modelId="{55D594EF-1D90-4178-93E9-BF1172305577}">
      <dsp:nvSpPr>
        <dsp:cNvPr id="0" name=""/>
        <dsp:cNvSpPr/>
      </dsp:nvSpPr>
      <dsp:spPr>
        <a:xfrm>
          <a:off x="3069417" y="586762"/>
          <a:ext cx="104183" cy="121875"/>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dirty="0">
            <a:latin typeface="+mj-lt"/>
          </a:endParaRPr>
        </a:p>
      </dsp:txBody>
      <dsp:txXfrm>
        <a:off x="3069417" y="611137"/>
        <a:ext cx="72928" cy="73125"/>
      </dsp:txXfrm>
    </dsp:sp>
    <dsp:sp modelId="{C8A8A1CB-E095-488B-86FA-A93C5D8F7F2C}">
      <dsp:nvSpPr>
        <dsp:cNvPr id="0" name=""/>
        <dsp:cNvSpPr/>
      </dsp:nvSpPr>
      <dsp:spPr>
        <a:xfrm>
          <a:off x="3216847" y="292842"/>
          <a:ext cx="1108856" cy="709715"/>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Book Antiqua" pitchFamily="18" charset="0"/>
            </a:rPr>
            <a:t>Studies</a:t>
          </a:r>
        </a:p>
      </dsp:txBody>
      <dsp:txXfrm>
        <a:off x="3237634" y="313629"/>
        <a:ext cx="1067282" cy="668141"/>
      </dsp:txXfrm>
    </dsp:sp>
    <dsp:sp modelId="{788E35B2-3018-41E3-A114-DE2EDED1FB99}">
      <dsp:nvSpPr>
        <dsp:cNvPr id="0" name=""/>
        <dsp:cNvSpPr/>
      </dsp:nvSpPr>
      <dsp:spPr>
        <a:xfrm>
          <a:off x="4374847" y="586762"/>
          <a:ext cx="104183" cy="121875"/>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dirty="0">
            <a:latin typeface="+mj-lt"/>
          </a:endParaRPr>
        </a:p>
      </dsp:txBody>
      <dsp:txXfrm>
        <a:off x="4374847" y="611137"/>
        <a:ext cx="72928" cy="73125"/>
      </dsp:txXfrm>
    </dsp:sp>
    <dsp:sp modelId="{262B14E5-0552-4035-9B8A-F9C682874417}">
      <dsp:nvSpPr>
        <dsp:cNvPr id="0" name=""/>
        <dsp:cNvSpPr/>
      </dsp:nvSpPr>
      <dsp:spPr>
        <a:xfrm>
          <a:off x="4522277" y="292842"/>
          <a:ext cx="1919343" cy="709715"/>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ook Antiqua" pitchFamily="18" charset="0"/>
            </a:rPr>
            <a:t>Interconnection</a:t>
          </a:r>
          <a:r>
            <a:rPr lang="en-US" sz="2000" kern="1200" dirty="0">
              <a:latin typeface="Book Antiqua" pitchFamily="18" charset="0"/>
            </a:rPr>
            <a:t> </a:t>
          </a:r>
          <a:r>
            <a:rPr lang="en-US" sz="1800" kern="1200" dirty="0">
              <a:latin typeface="Book Antiqua" pitchFamily="18" charset="0"/>
            </a:rPr>
            <a:t>Agreement</a:t>
          </a:r>
        </a:p>
      </dsp:txBody>
      <dsp:txXfrm>
        <a:off x="4543064" y="313629"/>
        <a:ext cx="1877769" cy="668141"/>
      </dsp:txXfrm>
    </dsp:sp>
    <dsp:sp modelId="{17B08207-BBD3-47E5-89AB-98EE0634F0C5}">
      <dsp:nvSpPr>
        <dsp:cNvPr id="0" name=""/>
        <dsp:cNvSpPr/>
      </dsp:nvSpPr>
      <dsp:spPr>
        <a:xfrm>
          <a:off x="6490764" y="586762"/>
          <a:ext cx="104183" cy="121875"/>
        </a:xfrm>
        <a:prstGeom prst="rightArrow">
          <a:avLst>
            <a:gd name="adj1" fmla="val 60000"/>
            <a:gd name="adj2" fmla="val 5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0" tIns="0" rIns="0" bIns="0" numCol="1" spcCol="1270" anchor="ctr" anchorCtr="0">
          <a:noAutofit/>
        </a:bodyPr>
        <a:lstStyle/>
        <a:p>
          <a:pPr marL="0" lvl="0" indent="0" algn="ctr" defTabSz="222250">
            <a:lnSpc>
              <a:spcPct val="90000"/>
            </a:lnSpc>
            <a:spcBef>
              <a:spcPct val="0"/>
            </a:spcBef>
            <a:spcAft>
              <a:spcPct val="35000"/>
            </a:spcAft>
            <a:buNone/>
          </a:pPr>
          <a:endParaRPr lang="en-US" sz="500" kern="1200" dirty="0">
            <a:latin typeface="+mj-lt"/>
          </a:endParaRPr>
        </a:p>
      </dsp:txBody>
      <dsp:txXfrm>
        <a:off x="6490764" y="611137"/>
        <a:ext cx="72928" cy="73125"/>
      </dsp:txXfrm>
    </dsp:sp>
    <dsp:sp modelId="{21B513A2-2BD0-4ADE-810E-89D600049AFF}">
      <dsp:nvSpPr>
        <dsp:cNvPr id="0" name=""/>
        <dsp:cNvSpPr/>
      </dsp:nvSpPr>
      <dsp:spPr>
        <a:xfrm>
          <a:off x="6638195" y="292842"/>
          <a:ext cx="1967391" cy="709715"/>
        </a:xfrm>
        <a:prstGeom prst="roundRect">
          <a:avLst>
            <a:gd name="adj" fmla="val 10000"/>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2"/>
        </a:lnRef>
        <a:fillRef idx="3">
          <a:schemeClr val="accent2"/>
        </a:fillRef>
        <a:effectRef idx="3">
          <a:schemeClr val="accent2"/>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Book Antiqua" pitchFamily="18" charset="0"/>
            </a:rPr>
            <a:t>Project Implementation</a:t>
          </a:r>
        </a:p>
      </dsp:txBody>
      <dsp:txXfrm>
        <a:off x="6658982" y="313629"/>
        <a:ext cx="1925817" cy="668141"/>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498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9" y="1"/>
            <a:ext cx="3038475" cy="464980"/>
          </a:xfrm>
          <a:prstGeom prst="rect">
            <a:avLst/>
          </a:prstGeom>
        </p:spPr>
        <p:txBody>
          <a:bodyPr vert="horz" lIns="91440" tIns="45720" rIns="91440" bIns="45720" rtlCol="0"/>
          <a:lstStyle>
            <a:lvl1pPr algn="r">
              <a:defRPr sz="1200"/>
            </a:lvl1pPr>
          </a:lstStyle>
          <a:p>
            <a:fld id="{00BF895B-F585-4D4F-B98D-F2527B3AFDB2}" type="datetimeFigureOut">
              <a:rPr lang="en-US" smtClean="0"/>
              <a:pPr/>
              <a:t>6/22/2017</a:t>
            </a:fld>
            <a:endParaRPr lang="en-US" dirty="0"/>
          </a:p>
        </p:txBody>
      </p:sp>
      <p:sp>
        <p:nvSpPr>
          <p:cNvPr id="4" name="Footer Placeholder 3"/>
          <p:cNvSpPr>
            <a:spLocks noGrp="1"/>
          </p:cNvSpPr>
          <p:nvPr>
            <p:ph type="ftr" sz="quarter" idx="2"/>
          </p:nvPr>
        </p:nvSpPr>
        <p:spPr>
          <a:xfrm>
            <a:off x="1" y="8829823"/>
            <a:ext cx="3038475" cy="46498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823"/>
            <a:ext cx="3038475" cy="464980"/>
          </a:xfrm>
          <a:prstGeom prst="rect">
            <a:avLst/>
          </a:prstGeom>
        </p:spPr>
        <p:txBody>
          <a:bodyPr vert="horz" lIns="91440" tIns="45720" rIns="91440" bIns="45720" rtlCol="0" anchor="b"/>
          <a:lstStyle>
            <a:lvl1pPr algn="r">
              <a:defRPr sz="1200"/>
            </a:lvl1pPr>
          </a:lstStyle>
          <a:p>
            <a:fld id="{9CEC7165-CEE3-4287-9487-C876F9D3F943}" type="slidenum">
              <a:rPr lang="en-US" smtClean="0"/>
              <a:pPr/>
              <a:t>‹#›</a:t>
            </a:fld>
            <a:endParaRPr lang="en-US" dirty="0"/>
          </a:p>
        </p:txBody>
      </p:sp>
    </p:spTree>
    <p:extLst>
      <p:ext uri="{BB962C8B-B14F-4D97-AF65-F5344CB8AC3E}">
        <p14:creationId xmlns:p14="http://schemas.microsoft.com/office/powerpoint/2010/main" val="722900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5"/>
            <a:ext cx="3037840" cy="464820"/>
          </a:xfrm>
          <a:prstGeom prst="rect">
            <a:avLst/>
          </a:prstGeom>
        </p:spPr>
        <p:txBody>
          <a:bodyPr vert="horz" lIns="92948" tIns="46474" rIns="92948" bIns="4647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9" y="5"/>
            <a:ext cx="3037840" cy="464820"/>
          </a:xfrm>
          <a:prstGeom prst="rect">
            <a:avLst/>
          </a:prstGeom>
        </p:spPr>
        <p:txBody>
          <a:bodyPr vert="horz" lIns="92948" tIns="46474" rIns="92948" bIns="46474" rtlCol="0"/>
          <a:lstStyle>
            <a:lvl1pPr algn="r" fontAlgn="auto">
              <a:spcBef>
                <a:spcPts val="0"/>
              </a:spcBef>
              <a:spcAft>
                <a:spcPts val="0"/>
              </a:spcAft>
              <a:defRPr sz="1200" smtClean="0">
                <a:latin typeface="+mn-lt"/>
              </a:defRPr>
            </a:lvl1pPr>
          </a:lstStyle>
          <a:p>
            <a:pPr>
              <a:defRPr/>
            </a:pPr>
            <a:fld id="{B56AA4EB-1A3B-446E-B130-192A36CA2AD5}" type="datetimeFigureOut">
              <a:rPr lang="en-US"/>
              <a:pPr>
                <a:defRPr/>
              </a:pPr>
              <a:t>6/22/2017</a:t>
            </a:fld>
            <a:endParaRPr lang="en-US" dirty="0"/>
          </a:p>
        </p:txBody>
      </p:sp>
      <p:sp>
        <p:nvSpPr>
          <p:cNvPr id="4" name="Slide Image Placeholder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2948" tIns="46474" rIns="92948" bIns="46474" rtlCol="0" anchor="ctr"/>
          <a:lstStyle/>
          <a:p>
            <a:pPr lvl="0"/>
            <a:endParaRPr lang="en-US" noProof="0"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948" tIns="46474" rIns="92948" bIns="4647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2948" tIns="46474" rIns="92948" bIns="46474"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948" tIns="46474" rIns="92948" bIns="46474" rtlCol="0" anchor="b"/>
          <a:lstStyle>
            <a:lvl1pPr algn="r" fontAlgn="auto">
              <a:spcBef>
                <a:spcPts val="0"/>
              </a:spcBef>
              <a:spcAft>
                <a:spcPts val="0"/>
              </a:spcAft>
              <a:defRPr sz="1200" smtClean="0">
                <a:latin typeface="+mn-lt"/>
              </a:defRPr>
            </a:lvl1pPr>
          </a:lstStyle>
          <a:p>
            <a:pPr>
              <a:defRPr/>
            </a:pPr>
            <a:fld id="{9D917ABB-7D90-4A5D-803B-B3E4049DF986}" type="slidenum">
              <a:rPr lang="en-US"/>
              <a:pPr>
                <a:defRPr/>
              </a:pPr>
              <a:t>‹#›</a:t>
            </a:fld>
            <a:endParaRPr lang="en-US" dirty="0"/>
          </a:p>
        </p:txBody>
      </p:sp>
    </p:spTree>
    <p:extLst>
      <p:ext uri="{BB962C8B-B14F-4D97-AF65-F5344CB8AC3E}">
        <p14:creationId xmlns:p14="http://schemas.microsoft.com/office/powerpoint/2010/main" val="6078835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solidFill>
                  <a:prstClr val="black"/>
                </a:solidFill>
              </a:rPr>
              <a:pPr>
                <a:defRPr/>
              </a:pPr>
              <a:t>11</a:t>
            </a:fld>
            <a:endParaRPr 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13</a:t>
            </a:fld>
            <a:endParaRPr lang="en-US" dirty="0"/>
          </a:p>
        </p:txBody>
      </p:sp>
    </p:spTree>
    <p:extLst>
      <p:ext uri="{BB962C8B-B14F-4D97-AF65-F5344CB8AC3E}">
        <p14:creationId xmlns:p14="http://schemas.microsoft.com/office/powerpoint/2010/main" val="437596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16</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31</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35</a:t>
            </a:fld>
            <a:endParaRPr lang="en-US" dirty="0"/>
          </a:p>
        </p:txBody>
      </p:sp>
    </p:spTree>
    <p:extLst>
      <p:ext uri="{BB962C8B-B14F-4D97-AF65-F5344CB8AC3E}">
        <p14:creationId xmlns:p14="http://schemas.microsoft.com/office/powerpoint/2010/main" val="1511606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40</a:t>
            </a:fld>
            <a:endParaRPr lang="en-US" dirty="0"/>
          </a:p>
        </p:txBody>
      </p:sp>
    </p:spTree>
    <p:extLst>
      <p:ext uri="{BB962C8B-B14F-4D97-AF65-F5344CB8AC3E}">
        <p14:creationId xmlns:p14="http://schemas.microsoft.com/office/powerpoint/2010/main" val="295544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43</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pPr>
                <a:defRPr/>
              </a:pPr>
              <a:t>45</a:t>
            </a:fld>
            <a:endParaRPr lang="en-US" dirty="0"/>
          </a:p>
        </p:txBody>
      </p:sp>
    </p:spTree>
    <p:extLst>
      <p:ext uri="{BB962C8B-B14F-4D97-AF65-F5344CB8AC3E}">
        <p14:creationId xmlns:p14="http://schemas.microsoft.com/office/powerpoint/2010/main" val="8176674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pPr>
                <a:defRPr/>
              </a:pPr>
              <a:t>46</a:t>
            </a:fld>
            <a:endParaRPr lang="en-US" dirty="0"/>
          </a:p>
        </p:txBody>
      </p:sp>
    </p:spTree>
    <p:extLst>
      <p:ext uri="{BB962C8B-B14F-4D97-AF65-F5344CB8AC3E}">
        <p14:creationId xmlns:p14="http://schemas.microsoft.com/office/powerpoint/2010/main" val="1915203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2</a:t>
            </a:fld>
            <a:endParaRPr lang="en-US" dirty="0"/>
          </a:p>
        </p:txBody>
      </p:sp>
    </p:spTree>
    <p:extLst>
      <p:ext uri="{BB962C8B-B14F-4D97-AF65-F5344CB8AC3E}">
        <p14:creationId xmlns:p14="http://schemas.microsoft.com/office/powerpoint/2010/main" val="30526791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033F1EAF-9955-4B39-A2AF-DF12C9A92B96}" type="slidenum">
              <a:rPr lang="en-US" smtClean="0">
                <a:solidFill>
                  <a:prstClr val="black"/>
                </a:solidFill>
              </a:rPr>
              <a:pPr/>
              <a:t>56</a:t>
            </a:fld>
            <a:endParaRPr lang="en-US" dirty="0">
              <a:solidFill>
                <a:prstClr val="black"/>
              </a:solidFill>
            </a:endParaRPr>
          </a:p>
        </p:txBody>
      </p:sp>
      <p:sp>
        <p:nvSpPr>
          <p:cNvPr id="22531" name="Rectangle 2"/>
          <p:cNvSpPr>
            <a:spLocks noGrp="1" noRot="1" noChangeAspect="1" noChangeArrowheads="1" noTextEdit="1"/>
          </p:cNvSpPr>
          <p:nvPr>
            <p:ph type="sldImg"/>
          </p:nvPr>
        </p:nvSpPr>
        <p:spPr>
          <a:xfrm>
            <a:off x="1181100" y="696913"/>
            <a:ext cx="4648200" cy="3486150"/>
          </a:xfrm>
          <a:ln/>
        </p:spPr>
      </p:sp>
      <p:sp>
        <p:nvSpPr>
          <p:cNvPr id="2253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23095418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A8362BB-A617-46AB-910D-386D8B653E46}" type="slidenum">
              <a:rPr lang="en-US" smtClean="0">
                <a:solidFill>
                  <a:prstClr val="black"/>
                </a:solidFill>
              </a:rPr>
              <a:pPr>
                <a:defRPr/>
              </a:pPr>
              <a:t>57</a:t>
            </a:fld>
            <a:endParaRPr lang="en-US" dirty="0">
              <a:solidFill>
                <a:prstClr val="black"/>
              </a:solidFill>
            </a:endParaRPr>
          </a:p>
        </p:txBody>
      </p:sp>
    </p:spTree>
    <p:extLst>
      <p:ext uri="{BB962C8B-B14F-4D97-AF65-F5344CB8AC3E}">
        <p14:creationId xmlns:p14="http://schemas.microsoft.com/office/powerpoint/2010/main" val="18658731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A8362BB-A617-46AB-910D-386D8B653E46}" type="slidenum">
              <a:rPr lang="en-US" smtClean="0">
                <a:solidFill>
                  <a:prstClr val="black"/>
                </a:solidFill>
              </a:rPr>
              <a:pPr>
                <a:defRPr/>
              </a:pPr>
              <a:t>59</a:t>
            </a:fld>
            <a:endParaRPr lang="en-US" dirty="0">
              <a:solidFill>
                <a:prstClr val="black"/>
              </a:solidFill>
            </a:endParaRPr>
          </a:p>
        </p:txBody>
      </p:sp>
    </p:spTree>
    <p:extLst>
      <p:ext uri="{BB962C8B-B14F-4D97-AF65-F5344CB8AC3E}">
        <p14:creationId xmlns:p14="http://schemas.microsoft.com/office/powerpoint/2010/main" val="29566688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A8362BB-A617-46AB-910D-386D8B653E46}" type="slidenum">
              <a:rPr lang="en-US" smtClean="0">
                <a:solidFill>
                  <a:prstClr val="black"/>
                </a:solidFill>
              </a:rPr>
              <a:pPr>
                <a:defRPr/>
              </a:pPr>
              <a:t>68</a:t>
            </a:fld>
            <a:endParaRPr lang="en-US" dirty="0">
              <a:solidFill>
                <a:prstClr val="black"/>
              </a:solidFill>
            </a:endParaRPr>
          </a:p>
        </p:txBody>
      </p:sp>
    </p:spTree>
    <p:extLst>
      <p:ext uri="{BB962C8B-B14F-4D97-AF65-F5344CB8AC3E}">
        <p14:creationId xmlns:p14="http://schemas.microsoft.com/office/powerpoint/2010/main" val="995407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8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5385DE-7964-48D5-B00E-41DD4B01661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800" dirty="0">
              <a:latin typeface="Book Antiqua" pitchFamily="18" charset="0"/>
            </a:endParaRPr>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77B161-8A66-452A-B16E-CCA9031B3A3A}" type="slidenum">
              <a:rPr lang="en-US"/>
              <a:pPr fontAlgn="base">
                <a:spcBef>
                  <a:spcPct val="0"/>
                </a:spcBef>
                <a:spcAft>
                  <a:spcPct val="0"/>
                </a:spcAft>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solidFill>
                  <a:prstClr val="black"/>
                </a:solidFill>
              </a:rPr>
              <a:pPr>
                <a:defRPr/>
              </a:pPr>
              <a:t>9</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D917ABB-7D90-4A5D-803B-B3E4049DF986}" type="slidenum">
              <a:rPr lang="en-US" smtClean="0">
                <a:solidFill>
                  <a:prstClr val="black"/>
                </a:solidFill>
              </a:rPr>
              <a:pPr>
                <a:defRPr/>
              </a:pPr>
              <a:t>10</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F8193F1F-6195-4AD1-A94D-54F560E57046}" type="slidenum">
              <a:rPr lang="en-US"/>
              <a:pPr>
                <a:defRPr/>
              </a:pPr>
              <a:t>‹#›</a:t>
            </a:fld>
            <a:endParaRPr lang="en-US" dirty="0"/>
          </a:p>
        </p:txBody>
      </p:sp>
      <p:sp>
        <p:nvSpPr>
          <p:cNvPr id="7" name="Text Placeholder 2"/>
          <p:cNvSpPr>
            <a:spLocks noGrp="1"/>
          </p:cNvSpPr>
          <p:nvPr>
            <p:ph idx="13" hasCustomPrompt="1"/>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2014 Renewables RFO:  Bringing Renewable Energy to San Diego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4E6FDC3-BE2A-41E6-BB46-CE69F4073CD8}"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D34A9DFC-5987-4828-8298-DF89FBE66930}"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7D741661-DC33-4B8F-9E01-BF205C3193DE}" type="slidenum">
              <a:rPr lang="en-US" smtClean="0"/>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5791200" cy="762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dt" sz="half" idx="10"/>
          </p:nvPr>
        </p:nvSpPr>
        <p:spPr>
          <a:xfrm>
            <a:off x="609600" y="6553200"/>
            <a:ext cx="1905000" cy="152400"/>
          </a:xfrm>
          <a:prstGeom prst="rect">
            <a:avLst/>
          </a:prstGeom>
          <a:ln/>
        </p:spPr>
        <p:txBody>
          <a:bodyPr/>
          <a:lstStyle>
            <a:lvl1pPr>
              <a:defRPr/>
            </a:lvl1pPr>
          </a:lstStyle>
          <a:p>
            <a:pPr>
              <a:defRPr/>
            </a:pPr>
            <a:endParaRPr lang="en-US" altLang="en-US" sz="1400" dirty="0"/>
          </a:p>
        </p:txBody>
      </p:sp>
      <p:sp>
        <p:nvSpPr>
          <p:cNvPr id="5" name="Rectangle 7"/>
          <p:cNvSpPr>
            <a:spLocks noGrp="1" noChangeArrowheads="1"/>
          </p:cNvSpPr>
          <p:nvPr>
            <p:ph type="ftr" sz="quarter" idx="11"/>
          </p:nvPr>
        </p:nvSpPr>
        <p:spPr>
          <a:xfrm>
            <a:off x="3505200" y="6553200"/>
            <a:ext cx="2895600" cy="152400"/>
          </a:xfrm>
          <a:prstGeom prst="rect">
            <a:avLst/>
          </a:prstGeom>
          <a:ln/>
        </p:spPr>
        <p:txBody>
          <a:bodyPr/>
          <a:lstStyle>
            <a:lvl1pPr>
              <a:defRPr/>
            </a:lvl1pPr>
          </a:lstStyle>
          <a:p>
            <a:pPr>
              <a:defRPr/>
            </a:pPr>
            <a:endParaRPr lang="en-US" altLang="en-US" dirty="0"/>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B8924C77-F83E-44CB-A466-6F2B5B098322}"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556033C-B10C-4770-A417-B5D46898C106}"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556033C-B10C-4770-A417-B5D46898C106}"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556033C-B10C-4770-A417-B5D46898C106}"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extLst>
      <p:ext uri="{BB962C8B-B14F-4D97-AF65-F5344CB8AC3E}">
        <p14:creationId xmlns:p14="http://schemas.microsoft.com/office/powerpoint/2010/main" val="34270875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556033C-B10C-4770-A417-B5D46898C106}"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extLst>
      <p:ext uri="{BB962C8B-B14F-4D97-AF65-F5344CB8AC3E}">
        <p14:creationId xmlns:p14="http://schemas.microsoft.com/office/powerpoint/2010/main" val="13889651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5" name="Footer Placeholder 4"/>
          <p:cNvSpPr>
            <a:spLocks noGrp="1"/>
          </p:cNvSpPr>
          <p:nvPr>
            <p:ph type="ftr" sz="quarter" idx="12"/>
          </p:nvPr>
        </p:nvSpPr>
        <p:spPr>
          <a:xfrm>
            <a:off x="3124200" y="6148414"/>
            <a:ext cx="4706566" cy="365125"/>
          </a:xfrm>
          <a:prstGeom prst="rect">
            <a:avLst/>
          </a:prstGeom>
        </p:spPr>
        <p:txBody>
          <a:bodyPr/>
          <a:lstStyle>
            <a:lvl1pPr>
              <a:defRPr>
                <a:solidFill>
                  <a:schemeClr val="bg1"/>
                </a:solidFill>
                <a:latin typeface="+mj-lt"/>
              </a:defRPr>
            </a:lvl1pPr>
          </a:lstStyle>
          <a:p>
            <a:pPr marL="0" indent="0">
              <a:buFont typeface="+mj-lt"/>
              <a:buNone/>
              <a:defRPr/>
            </a:pPr>
            <a:r>
              <a:rPr lang="en-US" dirty="0">
                <a:solidFill>
                  <a:srgbClr val="FFFFFF"/>
                </a:solidFill>
              </a:rPr>
              <a:t>SDG&amp;E 2016 Preferred Resource LCR RFO - Bidders Conference</a:t>
            </a:r>
          </a:p>
        </p:txBody>
      </p:sp>
      <p:sp>
        <p:nvSpPr>
          <p:cNvPr id="6" name="Title 5"/>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156597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3556033C-B10C-4770-A417-B5D46898C106}"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noChangeArrowheads="1"/>
          </p:cNvSpPr>
          <p:nvPr>
            <p:ph type="dt" sz="half" idx="10"/>
          </p:nvPr>
        </p:nvSpPr>
        <p:spPr>
          <a:xfrm>
            <a:off x="609600" y="6553200"/>
            <a:ext cx="1905000" cy="152400"/>
          </a:xfrm>
          <a:prstGeom prst="rect">
            <a:avLst/>
          </a:prstGeom>
          <a:ln/>
        </p:spPr>
        <p:txBody>
          <a:bodyPr/>
          <a:lstStyle>
            <a:lvl1pPr>
              <a:defRPr/>
            </a:lvl1pPr>
          </a:lstStyle>
          <a:p>
            <a:pPr fontAlgn="base">
              <a:spcBef>
                <a:spcPct val="0"/>
              </a:spcBef>
              <a:spcAft>
                <a:spcPct val="0"/>
              </a:spcAft>
              <a:defRPr/>
            </a:pPr>
            <a:endParaRPr lang="en-US" altLang="en-US" sz="1400" dirty="0">
              <a:solidFill>
                <a:prstClr val="black"/>
              </a:solidFill>
              <a:latin typeface="Arial" charset="0"/>
            </a:endParaRPr>
          </a:p>
        </p:txBody>
      </p:sp>
      <p:sp>
        <p:nvSpPr>
          <p:cNvPr id="8" name="Footer Placeholder 7"/>
          <p:cNvSpPr>
            <a:spLocks noGrp="1" noChangeArrowheads="1"/>
          </p:cNvSpPr>
          <p:nvPr>
            <p:ph type="ftr" sz="quarter" idx="11"/>
          </p:nvPr>
        </p:nvSpPr>
        <p:spPr>
          <a:xfrm>
            <a:off x="3505200" y="6553200"/>
            <a:ext cx="2895600" cy="152400"/>
          </a:xfrm>
          <a:prstGeom prst="rect">
            <a:avLst/>
          </a:prstGeom>
          <a:ln/>
        </p:spPr>
        <p:txBody>
          <a:bodyPr/>
          <a:lstStyle>
            <a:lvl1pPr>
              <a:defRPr/>
            </a:lvl1pPr>
          </a:lstStyle>
          <a:p>
            <a:pPr fontAlgn="base">
              <a:spcBef>
                <a:spcPct val="0"/>
              </a:spcBef>
              <a:spcAft>
                <a:spcPct val="0"/>
              </a:spcAft>
              <a:defRPr/>
            </a:pPr>
            <a:endParaRPr lang="en-US" altLang="en-US" dirty="0">
              <a:solidFill>
                <a:prstClr val="black"/>
              </a:solidFill>
              <a:latin typeface="Arial" charset="0"/>
            </a:endParaRPr>
          </a:p>
        </p:txBody>
      </p:sp>
    </p:spTree>
    <p:extLst>
      <p:ext uri="{BB962C8B-B14F-4D97-AF65-F5344CB8AC3E}">
        <p14:creationId xmlns:p14="http://schemas.microsoft.com/office/powerpoint/2010/main" val="80771320"/>
      </p:ext>
    </p:extLst>
  </p:cSld>
  <p:clrMapOvr>
    <a:masterClrMapping/>
  </p:clrMapOvr>
  <p:transition spd="med">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Sidebar">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768" y="1220892"/>
            <a:ext cx="4572000" cy="4663440"/>
          </a:xfrm>
        </p:spPr>
        <p:txBody>
          <a:bodyPr/>
          <a:lstStyle>
            <a:lvl1pPr marL="230188" marR="0" indent="-230188" algn="l" defTabSz="914400" rtl="0" eaLnBrk="0" fontAlgn="base" latinLnBrk="0" hangingPunct="0">
              <a:lnSpc>
                <a:spcPct val="90000"/>
              </a:lnSpc>
              <a:spcBef>
                <a:spcPts val="1404"/>
              </a:spcBef>
              <a:spcAft>
                <a:spcPct val="0"/>
              </a:spcAft>
              <a:buClr>
                <a:srgbClr val="0193D5"/>
              </a:buClr>
              <a:buSzPct val="100000"/>
              <a:buFont typeface="Wingdings" panose="05000000000000000000" pitchFamily="2" charset="2"/>
              <a:buChar char="§"/>
              <a:tabLst/>
              <a:defRPr sz="2000">
                <a:solidFill>
                  <a:srgbClr val="000000"/>
                </a:solidFill>
                <a:latin typeface="Calibri" panose="020F0502020204030204" pitchFamily="34" charset="0"/>
              </a:defRPr>
            </a:lvl1pPr>
            <a:lvl2pPr marL="460375" marR="0" indent="-230188" algn="l" defTabSz="914400" rtl="0" eaLnBrk="0" fontAlgn="base" latinLnBrk="0" hangingPunct="0">
              <a:lnSpc>
                <a:spcPct val="90000"/>
              </a:lnSpc>
              <a:spcBef>
                <a:spcPct val="45000"/>
              </a:spcBef>
              <a:spcAft>
                <a:spcPct val="0"/>
              </a:spcAft>
              <a:buClr>
                <a:srgbClr val="0193D5"/>
              </a:buClr>
              <a:buSzPct val="100000"/>
              <a:buFont typeface="Arial" panose="020B0604020202020204" pitchFamily="34" charset="0"/>
              <a:buChar char="•"/>
              <a:tabLst/>
              <a:defRPr sz="2000">
                <a:solidFill>
                  <a:srgbClr val="000000"/>
                </a:solidFill>
                <a:latin typeface="Calibri" panose="020F0502020204030204" pitchFamily="34" charset="0"/>
              </a:defRPr>
            </a:lvl2pPr>
            <a:lvl3pPr marL="684213" marR="0" indent="-223838" algn="l" defTabSz="914400" rtl="0" eaLnBrk="0" fontAlgn="base" latinLnBrk="0" hangingPunct="0">
              <a:lnSpc>
                <a:spcPct val="90000"/>
              </a:lnSpc>
              <a:spcBef>
                <a:spcPct val="45000"/>
              </a:spcBef>
              <a:spcAft>
                <a:spcPct val="0"/>
              </a:spcAft>
              <a:buClr>
                <a:srgbClr val="0193D5"/>
              </a:buClr>
              <a:buSzPct val="75000"/>
              <a:buFont typeface="Times New Roman" panose="02020603050405020304" pitchFamily="18" charset="0"/>
              <a:buChar char="►"/>
              <a:tabLst/>
              <a:defRPr sz="2000">
                <a:solidFill>
                  <a:srgbClr val="000000"/>
                </a:solidFill>
                <a:latin typeface="Calibri" panose="020F0502020204030204" pitchFamily="34" charset="0"/>
              </a:defRPr>
            </a:lvl3pPr>
            <a:lvl4pPr marL="914400" marR="0" indent="-174625" algn="l" defTabSz="914400" rtl="0" eaLnBrk="0" fontAlgn="base" latinLnBrk="0" hangingPunct="0">
              <a:lnSpc>
                <a:spcPct val="90000"/>
              </a:lnSpc>
              <a:spcBef>
                <a:spcPct val="45000"/>
              </a:spcBef>
              <a:spcAft>
                <a:spcPct val="0"/>
              </a:spcAft>
              <a:buClr>
                <a:srgbClr val="0193D5"/>
              </a:buClr>
              <a:buSzPct val="100000"/>
              <a:buFont typeface="Arial" panose="020B0604020202020204" pitchFamily="34" charset="0"/>
              <a:buChar char="•"/>
              <a:tabLst/>
              <a:defRPr sz="2000">
                <a:solidFill>
                  <a:srgbClr val="000000"/>
                </a:solidFill>
                <a:latin typeface="Calibri" panose="020F0502020204030204" pitchFamily="34" charset="0"/>
              </a:defRPr>
            </a:lvl4pPr>
            <a:lvl5pPr marL="1144588" marR="0" indent="-230188" algn="l" defTabSz="914400" rtl="0" eaLnBrk="0" fontAlgn="base" latinLnBrk="0" hangingPunct="0">
              <a:lnSpc>
                <a:spcPct val="90000"/>
              </a:lnSpc>
              <a:spcBef>
                <a:spcPct val="45000"/>
              </a:spcBef>
              <a:spcAft>
                <a:spcPct val="0"/>
              </a:spcAft>
              <a:buClr>
                <a:srgbClr val="0193D5"/>
              </a:buClr>
              <a:buSzPct val="100000"/>
              <a:buFont typeface="Wingdings" charset="0"/>
              <a:buChar char="§"/>
              <a:tabLst/>
              <a:defRPr sz="2000">
                <a:solidFill>
                  <a:srgbClr val="000000"/>
                </a:solidFill>
                <a:latin typeface="Calibri" panose="020F0502020204030204" pitchFamily="34" charset="0"/>
              </a:defRPr>
            </a:lvl5pPr>
            <a:lvl6pPr>
              <a:defRPr sz="2000"/>
            </a:lvl6pPr>
            <a:lvl7pPr>
              <a:defRPr sz="2000"/>
            </a:lvl7pPr>
            <a:lvl8pPr>
              <a:defRPr sz="2000"/>
            </a:lvl8pPr>
            <a:lvl9pPr>
              <a:defRPr sz="2000"/>
            </a:lvl9pPr>
          </a:lstStyle>
          <a:p>
            <a:pPr marL="230188" marR="0" lvl="0" indent="-230188" algn="l" defTabSz="914400" rtl="0" eaLnBrk="0" fontAlgn="base" latinLnBrk="0" hangingPunct="0">
              <a:lnSpc>
                <a:spcPct val="90000"/>
              </a:lnSpc>
              <a:spcBef>
                <a:spcPts val="1404"/>
              </a:spcBef>
              <a:spcAft>
                <a:spcPct val="0"/>
              </a:spcAft>
              <a:buClr>
                <a:srgbClr val="0193D5"/>
              </a:buClr>
              <a:buSzPct val="100000"/>
              <a:buFont typeface="Wingdings" panose="05000000000000000000" pitchFamily="2" charset="2"/>
              <a:buChar char="§"/>
              <a:tabLst/>
              <a:defRPr/>
            </a:pPr>
            <a:r>
              <a:rPr kumimoji="0" lang="en-US" sz="2000" b="0" i="0" u="none" strike="noStrike" kern="0" cap="none" spc="0" normalizeH="0" baseline="0" noProof="0" dirty="0">
                <a:ln>
                  <a:noFill/>
                </a:ln>
                <a:solidFill>
                  <a:srgbClr val="666366"/>
                </a:solidFill>
                <a:effectLst/>
                <a:uLnTx/>
                <a:uFillTx/>
                <a:latin typeface="Calibri Light"/>
                <a:ea typeface="Geneva" charset="0"/>
                <a:cs typeface="Calibri Light"/>
              </a:rPr>
              <a:t>Click to edit Master text styles</a:t>
            </a:r>
          </a:p>
          <a:p>
            <a:pPr marL="460375" marR="0" lvl="1" indent="-230188" algn="l" defTabSz="914400" rtl="0" eaLnBrk="0" fontAlgn="base" latinLnBrk="0" hangingPunct="0">
              <a:lnSpc>
                <a:spcPct val="90000"/>
              </a:lnSpc>
              <a:spcBef>
                <a:spcPct val="45000"/>
              </a:spcBef>
              <a:spcAft>
                <a:spcPct val="0"/>
              </a:spcAft>
              <a:buClr>
                <a:srgbClr val="0193D5"/>
              </a:buClr>
              <a:buSzPct val="100000"/>
              <a:buFont typeface="Arial" panose="020B0604020202020204" pitchFamily="34" charset="0"/>
              <a:buChar char="•"/>
              <a:tabLst/>
              <a:defRPr/>
            </a:pPr>
            <a:r>
              <a:rPr kumimoji="0" lang="en-US" sz="2000" b="0" i="0" u="none" strike="noStrike" kern="0" cap="none" spc="0" normalizeH="0" baseline="0" noProof="0" dirty="0">
                <a:ln>
                  <a:noFill/>
                </a:ln>
                <a:solidFill>
                  <a:srgbClr val="666366"/>
                </a:solidFill>
                <a:effectLst/>
                <a:uLnTx/>
                <a:uFillTx/>
                <a:latin typeface="Calibri Light"/>
                <a:ea typeface="Calibri"/>
                <a:cs typeface="Calibri Light"/>
              </a:rPr>
              <a:t>Second level</a:t>
            </a:r>
          </a:p>
          <a:p>
            <a:pPr marL="684213" marR="0" lvl="2" indent="-223838" algn="l" defTabSz="914400" rtl="0" eaLnBrk="0" fontAlgn="base" latinLnBrk="0" hangingPunct="0">
              <a:lnSpc>
                <a:spcPct val="90000"/>
              </a:lnSpc>
              <a:spcBef>
                <a:spcPct val="45000"/>
              </a:spcBef>
              <a:spcAft>
                <a:spcPct val="0"/>
              </a:spcAft>
              <a:buClr>
                <a:srgbClr val="0193D5"/>
              </a:buClr>
              <a:buSzPct val="75000"/>
              <a:buFont typeface="Times New Roman" panose="02020603050405020304" pitchFamily="18" charset="0"/>
              <a:buChar char="►"/>
              <a:tabLst/>
              <a:defRPr/>
            </a:pPr>
            <a:r>
              <a:rPr kumimoji="0" lang="en-US" sz="1800" b="0" i="0" u="none" strike="noStrike" kern="0" cap="none" spc="0" normalizeH="0" baseline="0" noProof="0" dirty="0">
                <a:ln>
                  <a:noFill/>
                </a:ln>
                <a:solidFill>
                  <a:srgbClr val="666366"/>
                </a:solidFill>
                <a:effectLst/>
                <a:uLnTx/>
                <a:uFillTx/>
                <a:latin typeface="Calibri Light"/>
                <a:ea typeface="Calibri"/>
                <a:cs typeface="Calibri Light"/>
              </a:rPr>
              <a:t>Third level</a:t>
            </a:r>
          </a:p>
          <a:p>
            <a:pPr marL="914400" marR="0" lvl="3" indent="-174625" algn="l" defTabSz="914400" rtl="0" eaLnBrk="0" fontAlgn="base" latinLnBrk="0" hangingPunct="0">
              <a:lnSpc>
                <a:spcPct val="90000"/>
              </a:lnSpc>
              <a:spcBef>
                <a:spcPct val="45000"/>
              </a:spcBef>
              <a:spcAft>
                <a:spcPct val="0"/>
              </a:spcAft>
              <a:buClr>
                <a:srgbClr val="0193D5"/>
              </a:buClr>
              <a:buSzPct val="100000"/>
              <a:buFont typeface="Arial" panose="020B0604020202020204" pitchFamily="34" charset="0"/>
              <a:buChar char="•"/>
              <a:tabLst/>
              <a:defRPr/>
            </a:pPr>
            <a:r>
              <a:rPr kumimoji="0" lang="en-US" sz="1600" b="0" i="0" u="none" strike="noStrike" kern="0" cap="none" spc="0" normalizeH="0" baseline="0" noProof="0" dirty="0">
                <a:ln>
                  <a:noFill/>
                </a:ln>
                <a:solidFill>
                  <a:srgbClr val="666366"/>
                </a:solidFill>
                <a:effectLst/>
                <a:uLnTx/>
                <a:uFillTx/>
                <a:latin typeface="Calibri Light"/>
                <a:ea typeface="Calibri"/>
                <a:cs typeface="Calibri Light"/>
              </a:rPr>
              <a:t>Fourth level</a:t>
            </a:r>
          </a:p>
          <a:p>
            <a:pPr marL="1144588" marR="0" lvl="4" indent="-230188" algn="l" defTabSz="914400" rtl="0" eaLnBrk="0" fontAlgn="base" latinLnBrk="0" hangingPunct="0">
              <a:lnSpc>
                <a:spcPct val="90000"/>
              </a:lnSpc>
              <a:spcBef>
                <a:spcPct val="45000"/>
              </a:spcBef>
              <a:spcAft>
                <a:spcPct val="0"/>
              </a:spcAft>
              <a:buClr>
                <a:srgbClr val="0193D5"/>
              </a:buClr>
              <a:buSzPct val="100000"/>
              <a:buFont typeface="Wingdings" charset="0"/>
              <a:buChar char="§"/>
              <a:tabLst/>
              <a:defRPr/>
            </a:pPr>
            <a:r>
              <a:rPr kumimoji="0" lang="en-US" sz="1600" b="0" i="0" u="none" strike="noStrike" kern="0" cap="none" spc="0" normalizeH="0" baseline="0" noProof="0" dirty="0">
                <a:ln>
                  <a:noFill/>
                </a:ln>
                <a:solidFill>
                  <a:srgbClr val="666366"/>
                </a:solidFill>
                <a:effectLst/>
                <a:uLnTx/>
                <a:uFillTx/>
                <a:latin typeface="Calibri Light"/>
                <a:ea typeface="Calibri"/>
                <a:cs typeface="Calibri Light"/>
              </a:rPr>
              <a:t>Fifth level</a:t>
            </a:r>
          </a:p>
        </p:txBody>
      </p:sp>
      <p:sp>
        <p:nvSpPr>
          <p:cNvPr id="4" name="Text Placeholder 3"/>
          <p:cNvSpPr>
            <a:spLocks noGrp="1"/>
          </p:cNvSpPr>
          <p:nvPr>
            <p:ph type="body" sz="half" idx="2"/>
          </p:nvPr>
        </p:nvSpPr>
        <p:spPr>
          <a:xfrm>
            <a:off x="5486400" y="1220892"/>
            <a:ext cx="3044698" cy="451104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Title 1"/>
          <p:cNvSpPr>
            <a:spLocks noGrp="1"/>
          </p:cNvSpPr>
          <p:nvPr>
            <p:ph type="title"/>
          </p:nvPr>
        </p:nvSpPr>
        <p:spPr>
          <a:xfrm>
            <a:off x="603250" y="0"/>
            <a:ext cx="7927848" cy="914400"/>
          </a:xfrm>
        </p:spPr>
        <p:txBody>
          <a:bodyPr/>
          <a:lstStyle/>
          <a:p>
            <a:r>
              <a:rPr lang="en-US" dirty="0"/>
              <a:t>Click to edit Master title style</a:t>
            </a:r>
          </a:p>
        </p:txBody>
      </p:sp>
      <p:sp>
        <p:nvSpPr>
          <p:cNvPr id="7" name="Footer Placeholder 11"/>
          <p:cNvSpPr>
            <a:spLocks noGrp="1"/>
          </p:cNvSpPr>
          <p:nvPr>
            <p:ph type="ftr" sz="quarter" idx="11"/>
          </p:nvPr>
        </p:nvSpPr>
        <p:spPr/>
        <p:txBody>
          <a:bodyPr/>
          <a:lstStyle>
            <a:lvl1pPr marL="171450" marR="0" indent="-171450" algn="l" defTabSz="914400" rtl="0" eaLnBrk="1" fontAlgn="base" latinLnBrk="0" hangingPunct="1">
              <a:lnSpc>
                <a:spcPct val="90000"/>
              </a:lnSpc>
              <a:spcBef>
                <a:spcPct val="0"/>
              </a:spcBef>
              <a:spcAft>
                <a:spcPct val="0"/>
              </a:spcAft>
              <a:buClrTx/>
              <a:buSzTx/>
              <a:buFont typeface="+mj-lt"/>
              <a:buAutoNum type="arabicParenR"/>
              <a:tabLst/>
              <a:defRPr sz="1200">
                <a:solidFill>
                  <a:schemeClr val="bg1"/>
                </a:solidFill>
              </a:defRPr>
            </a:lvl1pPr>
          </a:lstStyle>
          <a:p>
            <a:pPr>
              <a:defRPr/>
            </a:pPr>
            <a:r>
              <a:rPr lang="en-US" sz="950" dirty="0">
                <a:solidFill>
                  <a:srgbClr val="FFFFFF"/>
                </a:solidFill>
                <a:latin typeface="Calibri"/>
                <a:cs typeface="Calibri"/>
              </a:rPr>
              <a:t>SDG&amp;E 2016 Preferred Resource LCR RFO - Bidders Conference</a:t>
            </a:r>
          </a:p>
        </p:txBody>
      </p:sp>
    </p:spTree>
    <p:extLst>
      <p:ext uri="{BB962C8B-B14F-4D97-AF65-F5344CB8AC3E}">
        <p14:creationId xmlns:p14="http://schemas.microsoft.com/office/powerpoint/2010/main" val="3640040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 Content Horiz">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603250" y="0"/>
            <a:ext cx="79279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 tIns="0" rIns="91440" bIns="45720" numCol="1" anchor="b" anchorCtr="0" compatLnSpc="1">
            <a:prstTxWarp prst="textNoShape">
              <a:avLst/>
            </a:prstTxWarp>
          </a:bodyPr>
          <a:lstStyle/>
          <a:p>
            <a:pPr lvl="0"/>
            <a:r>
              <a:rPr lang="en-US" dirty="0"/>
              <a:t>Click to edit Master title style</a:t>
            </a:r>
          </a:p>
        </p:txBody>
      </p:sp>
      <p:sp>
        <p:nvSpPr>
          <p:cNvPr id="4" name="Text Placeholder 3"/>
          <p:cNvSpPr>
            <a:spLocks noGrp="1"/>
          </p:cNvSpPr>
          <p:nvPr>
            <p:ph idx="1"/>
          </p:nvPr>
        </p:nvSpPr>
        <p:spPr>
          <a:xfrm>
            <a:off x="533400" y="4080911"/>
            <a:ext cx="8229600" cy="1664252"/>
          </a:xfrm>
          <a:prstGeom prst="rect">
            <a:avLst/>
          </a:prstGeom>
        </p:spPr>
        <p:txBody>
          <a:bodyPr vert="horz" lIns="91440" tIns="45720" rIns="91440" bIns="45720" rtlCol="0">
            <a:normAutofit/>
          </a:bodyPr>
          <a:lstStyle>
            <a:lvl3pPr>
              <a:buSzPct val="75000"/>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Footer Placeholder 2"/>
          <p:cNvSpPr>
            <a:spLocks noGrp="1"/>
          </p:cNvSpPr>
          <p:nvPr>
            <p:ph type="ftr" sz="quarter" idx="10"/>
          </p:nvPr>
        </p:nvSpPr>
        <p:spPr/>
        <p:txBody>
          <a:bodyPr/>
          <a:lstStyle>
            <a:lvl1pPr>
              <a:defRPr>
                <a:solidFill>
                  <a:schemeClr val="bg1"/>
                </a:solidFill>
              </a:defRPr>
            </a:lvl1pPr>
          </a:lstStyle>
          <a:p>
            <a:pPr>
              <a:defRPr/>
            </a:pPr>
            <a:r>
              <a:rPr lang="en-US" sz="950" dirty="0">
                <a:solidFill>
                  <a:srgbClr val="FFFFFF"/>
                </a:solidFill>
                <a:latin typeface="Calibri"/>
                <a:cs typeface="Calibri"/>
              </a:rPr>
              <a:t>SDG&amp;E 2016 Preferred Resource LCR RFO - Bidders Conference</a:t>
            </a:r>
          </a:p>
        </p:txBody>
      </p:sp>
      <p:sp>
        <p:nvSpPr>
          <p:cNvPr id="6" name="Content Placeholder 5"/>
          <p:cNvSpPr>
            <a:spLocks noGrp="1"/>
          </p:cNvSpPr>
          <p:nvPr>
            <p:ph sz="quarter" idx="11"/>
          </p:nvPr>
        </p:nvSpPr>
        <p:spPr>
          <a:xfrm>
            <a:off x="603250" y="1219199"/>
            <a:ext cx="7927975" cy="267652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684714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Image and Bullets">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603250" y="0"/>
            <a:ext cx="79279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 tIns="0" rIns="91440" bIns="45720" numCol="1" anchor="b" anchorCtr="0" compatLnSpc="1">
            <a:prstTxWarp prst="textNoShape">
              <a:avLst/>
            </a:prstTxWarp>
          </a:bodyPr>
          <a:lstStyle/>
          <a:p>
            <a:pPr lvl="0"/>
            <a:r>
              <a:rPr lang="en-US" dirty="0"/>
              <a:t>Click to edit Master title style</a:t>
            </a:r>
          </a:p>
        </p:txBody>
      </p:sp>
      <p:sp>
        <p:nvSpPr>
          <p:cNvPr id="3" name="Footer Placeholder 2"/>
          <p:cNvSpPr>
            <a:spLocks noGrp="1"/>
          </p:cNvSpPr>
          <p:nvPr>
            <p:ph type="ftr" sz="quarter" idx="10"/>
          </p:nvPr>
        </p:nvSpPr>
        <p:spPr/>
        <p:txBody>
          <a:bodyPr/>
          <a:lstStyle>
            <a:lvl1pPr>
              <a:defRPr>
                <a:solidFill>
                  <a:schemeClr val="bg1"/>
                </a:solidFill>
              </a:defRPr>
            </a:lvl1pPr>
          </a:lstStyle>
          <a:p>
            <a:pPr>
              <a:defRPr/>
            </a:pPr>
            <a:r>
              <a:rPr lang="en-US" sz="950" dirty="0">
                <a:solidFill>
                  <a:srgbClr val="FFFFFF"/>
                </a:solidFill>
                <a:latin typeface="Calibri"/>
                <a:cs typeface="Calibri"/>
              </a:rPr>
              <a:t>SDG&amp;E 2016 Preferred Resource LCR RFO - Bidders Conference</a:t>
            </a:r>
          </a:p>
        </p:txBody>
      </p:sp>
      <p:sp>
        <p:nvSpPr>
          <p:cNvPr id="7" name="Content Placeholder 2"/>
          <p:cNvSpPr>
            <a:spLocks noGrp="1"/>
          </p:cNvSpPr>
          <p:nvPr>
            <p:ph idx="1"/>
          </p:nvPr>
        </p:nvSpPr>
        <p:spPr>
          <a:xfrm>
            <a:off x="533400" y="4080911"/>
            <a:ext cx="8229600" cy="1664252"/>
          </a:xfrm>
        </p:spPr>
        <p:txBody>
          <a:bodyPr numCol="2"/>
          <a:lstStyle/>
          <a:p>
            <a:r>
              <a:rPr lang="en-US" dirty="0"/>
              <a:t>Tis et, luctus vitae, placerate</a:t>
            </a:r>
          </a:p>
          <a:p>
            <a:r>
              <a:rPr lang="en-US" dirty="0"/>
              <a:t>Pronin at nibh lorem ipsum</a:t>
            </a:r>
          </a:p>
          <a:p>
            <a:r>
              <a:rPr lang="en-US" dirty="0"/>
              <a:t>Consectetuer adipiscing elit</a:t>
            </a:r>
          </a:p>
          <a:p>
            <a:r>
              <a:rPr lang="en-US" dirty="0"/>
              <a:t>Tis et, luctus vitae, placerate</a:t>
            </a:r>
          </a:p>
          <a:p>
            <a:r>
              <a:rPr lang="en-US" dirty="0"/>
              <a:t>Pronin at nibh lorem ipsum</a:t>
            </a:r>
          </a:p>
          <a:p>
            <a:r>
              <a:rPr lang="en-US" dirty="0"/>
              <a:t>Consectetuer adipiscing elit</a:t>
            </a:r>
          </a:p>
        </p:txBody>
      </p:sp>
      <p:sp>
        <p:nvSpPr>
          <p:cNvPr id="11" name="Picture Placeholder 10"/>
          <p:cNvSpPr>
            <a:spLocks noGrp="1"/>
          </p:cNvSpPr>
          <p:nvPr>
            <p:ph type="pic" sz="quarter" idx="11"/>
          </p:nvPr>
        </p:nvSpPr>
        <p:spPr>
          <a:xfrm>
            <a:off x="603249" y="1230768"/>
            <a:ext cx="7927975" cy="2514600"/>
          </a:xfrm>
          <a:solidFill>
            <a:schemeClr val="bg1">
              <a:lumMod val="75000"/>
            </a:schemeClr>
          </a:solidFill>
        </p:spPr>
        <p:txBody>
          <a:bodyPr anchor="t" anchorCtr="0"/>
          <a:lstStyle>
            <a:lvl1pPr marL="0" indent="0" algn="ctr">
              <a:buNone/>
              <a:defRPr/>
            </a:lvl1pPr>
          </a:lstStyle>
          <a:p>
            <a:endParaRPr lang="en-US" dirty="0"/>
          </a:p>
        </p:txBody>
      </p:sp>
    </p:spTree>
    <p:extLst>
      <p:ext uri="{BB962C8B-B14F-4D97-AF65-F5344CB8AC3E}">
        <p14:creationId xmlns:p14="http://schemas.microsoft.com/office/powerpoint/2010/main" val="12551552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Image and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Footer Placeholder 2"/>
          <p:cNvSpPr>
            <a:spLocks noGrp="1"/>
          </p:cNvSpPr>
          <p:nvPr>
            <p:ph type="ftr" sz="quarter" idx="10"/>
          </p:nvPr>
        </p:nvSpPr>
        <p:spPr/>
        <p:txBody>
          <a:bodyPr/>
          <a:lstStyle>
            <a:lvl1pPr>
              <a:defRPr>
                <a:solidFill>
                  <a:schemeClr val="bg1"/>
                </a:solidFill>
              </a:defRPr>
            </a:lvl1pPr>
          </a:lstStyle>
          <a:p>
            <a:pPr>
              <a:defRPr/>
            </a:pPr>
            <a:r>
              <a:rPr lang="en-US" sz="950" dirty="0">
                <a:solidFill>
                  <a:srgbClr val="FFFFFF"/>
                </a:solidFill>
                <a:latin typeface="Calibri"/>
                <a:cs typeface="Calibri"/>
              </a:rPr>
              <a:t>SDG&amp;E 2016 Preferred Resource LCR RFO - Bidders Conference</a:t>
            </a:r>
          </a:p>
        </p:txBody>
      </p:sp>
      <p:sp>
        <p:nvSpPr>
          <p:cNvPr id="4" name="Content Placeholder 1"/>
          <p:cNvSpPr>
            <a:spLocks noGrp="1"/>
          </p:cNvSpPr>
          <p:nvPr>
            <p:ph idx="1"/>
          </p:nvPr>
        </p:nvSpPr>
        <p:spPr>
          <a:xfrm>
            <a:off x="535768" y="1220892"/>
            <a:ext cx="4572000" cy="4663440"/>
          </a:xfrm>
        </p:spPr>
        <p:txBody>
          <a:bodyPr/>
          <a:lstStyle/>
          <a:p>
            <a:r>
              <a:rPr lang="en-US" dirty="0"/>
              <a:t>Lorem ipsum dolor sit amet, consectetuer adipiscing elit. Donec ligula justo</a:t>
            </a:r>
          </a:p>
          <a:p>
            <a:r>
              <a:rPr lang="en-US" dirty="0"/>
              <a:t>Tis et, luctus vitae, placerat eget, massa ut aliquam eu mi.</a:t>
            </a:r>
          </a:p>
          <a:p>
            <a:r>
              <a:rPr lang="en-US" dirty="0"/>
              <a:t>Proin at nibh. Lorem ipsum dolor sit amet.</a:t>
            </a:r>
          </a:p>
          <a:p>
            <a:r>
              <a:rPr lang="en-US" dirty="0"/>
              <a:t>Consectetuer adipiscing elit cras interdum diam nec velit. Integer eget orci duis sit amet neque ut nunc egestas vestibulum.</a:t>
            </a:r>
          </a:p>
        </p:txBody>
      </p:sp>
      <p:sp>
        <p:nvSpPr>
          <p:cNvPr id="7" name="Picture Placeholder 6"/>
          <p:cNvSpPr>
            <a:spLocks noGrp="1"/>
          </p:cNvSpPr>
          <p:nvPr>
            <p:ph type="pic" sz="quarter" idx="11"/>
          </p:nvPr>
        </p:nvSpPr>
        <p:spPr>
          <a:xfrm>
            <a:off x="5486400" y="1223963"/>
            <a:ext cx="3044698" cy="4507969"/>
          </a:xfrm>
          <a:solidFill>
            <a:schemeClr val="bg1">
              <a:lumMod val="85000"/>
            </a:schemeClr>
          </a:solidFill>
        </p:spPr>
        <p:txBody>
          <a:bodyPr/>
          <a:lstStyle>
            <a:lvl1pPr marL="0" indent="0" algn="ctr">
              <a:buNone/>
              <a:defRPr/>
            </a:lvl1pPr>
          </a:lstStyle>
          <a:p>
            <a:endParaRPr lang="en-US" dirty="0"/>
          </a:p>
        </p:txBody>
      </p:sp>
    </p:spTree>
    <p:extLst>
      <p:ext uri="{BB962C8B-B14F-4D97-AF65-F5344CB8AC3E}">
        <p14:creationId xmlns:p14="http://schemas.microsoft.com/office/powerpoint/2010/main" val="249680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43915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6477000" cy="838200"/>
          </a:xfrm>
        </p:spPr>
        <p:txBody>
          <a:bodyPr/>
          <a:lstStyle/>
          <a:p>
            <a:r>
              <a:rPr lang="en-US" dirty="0"/>
              <a:t>Click to edit Master title style</a:t>
            </a:r>
          </a:p>
        </p:txBody>
      </p:sp>
      <p:sp>
        <p:nvSpPr>
          <p:cNvPr id="3" name="Content Placeholder 2"/>
          <p:cNvSpPr>
            <a:spLocks noGrp="1"/>
          </p:cNvSpPr>
          <p:nvPr>
            <p:ph idx="1"/>
          </p:nvPr>
        </p:nvSpPr>
        <p:spPr>
          <a:xfrm>
            <a:off x="457200" y="1143000"/>
            <a:ext cx="8229600" cy="4983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2733472" y="6235966"/>
            <a:ext cx="5223754" cy="365125"/>
          </a:xfrm>
          <a:prstGeom prst="rect">
            <a:avLst/>
          </a:prstGeom>
        </p:spPr>
        <p:txBody>
          <a:bodyPr/>
          <a:lstStyle>
            <a:lvl1pPr>
              <a:defRPr>
                <a:solidFill>
                  <a:schemeClr val="bg1"/>
                </a:solidFill>
                <a:latin typeface="+mj-lt"/>
              </a:defRPr>
            </a:lvl1pPr>
          </a:lstStyle>
          <a:p>
            <a:pPr marL="0" indent="0">
              <a:buFont typeface="+mj-lt"/>
              <a:buNone/>
              <a:defRPr/>
            </a:pPr>
            <a:r>
              <a:rPr lang="en-US" dirty="0">
                <a:solidFill>
                  <a:srgbClr val="FFFFFF"/>
                </a:solidFill>
              </a:rPr>
              <a:t>SDG&amp;E 2016 Preferred Resource LCR RFO - Bidders Conference</a:t>
            </a:r>
          </a:p>
        </p:txBody>
      </p:sp>
    </p:spTree>
    <p:extLst>
      <p:ext uri="{BB962C8B-B14F-4D97-AF65-F5344CB8AC3E}">
        <p14:creationId xmlns:p14="http://schemas.microsoft.com/office/powerpoint/2010/main" val="9574102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942160" y="6380328"/>
            <a:ext cx="2133600" cy="365125"/>
          </a:xfrm>
          <a:prstGeom prst="rect">
            <a:avLst/>
          </a:prstGeom>
        </p:spPr>
        <p:txBody>
          <a:bodyPr/>
          <a:lstStyle>
            <a:lvl1pPr>
              <a:defRPr/>
            </a:lvl1pPr>
          </a:lstStyle>
          <a:p>
            <a:pPr>
              <a:defRPr/>
            </a:pPr>
            <a:fld id="{3556033C-B10C-4770-A417-B5D46898C106}" type="slidenum">
              <a:rPr lang="en-US" sz="2400">
                <a:solidFill>
                  <a:prstClr val="black">
                    <a:tint val="75000"/>
                  </a:prstClr>
                </a:solidFill>
                <a:ea typeface="ＭＳ Ｐゴシック" charset="0"/>
              </a:rPr>
              <a:pPr>
                <a:defRPr/>
              </a:pPr>
              <a:t>‹#›</a:t>
            </a:fld>
            <a:endParaRPr lang="en-US" sz="2400" dirty="0">
              <a:solidFill>
                <a:prstClr val="black">
                  <a:tint val="75000"/>
                </a:prstClr>
              </a:solidFill>
              <a:ea typeface="ＭＳ Ｐゴシック" charset="0"/>
            </a:endParaRPr>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extLst>
      <p:ext uri="{BB962C8B-B14F-4D97-AF65-F5344CB8AC3E}">
        <p14:creationId xmlns:p14="http://schemas.microsoft.com/office/powerpoint/2010/main" val="123600342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5" name="Footer Placeholder 4"/>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6" name="Slide Number Placeholder 5"/>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2464563254"/>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5" name="Footer Placeholder 4"/>
          <p:cNvSpPr>
            <a:spLocks noGrp="1"/>
          </p:cNvSpPr>
          <p:nvPr>
            <p:ph type="ftr" sz="quarter" idx="11"/>
          </p:nvPr>
        </p:nvSpPr>
        <p:spPr/>
        <p:txBody>
          <a:bodyPr/>
          <a:lstStyle/>
          <a:p>
            <a:pPr marL="0" indent="0">
              <a:buFont typeface="+mj-lt"/>
              <a:buNone/>
              <a:defRPr/>
            </a:pPr>
            <a:r>
              <a:rPr lang="en-US" dirty="0">
                <a:solidFill>
                  <a:srgbClr val="FFFFFF"/>
                </a:solidFill>
              </a:rPr>
              <a:t>SDG&amp;E 2016 Preferred Resource LCR RFO - Bidders Conference</a:t>
            </a:r>
          </a:p>
        </p:txBody>
      </p:sp>
      <p:sp>
        <p:nvSpPr>
          <p:cNvPr id="6" name="Slide Number Placeholder 5"/>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534983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97DCAE40-023B-485B-BC05-539B5163B3C2}" type="slidenum">
              <a:rPr lang="en-US"/>
              <a:pPr>
                <a:defRPr/>
              </a:pPr>
              <a:t>‹#›</a:t>
            </a:fld>
            <a:endParaRPr lang="en-US" dirty="0"/>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5" name="Footer Placeholder 4"/>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6" name="Slide Number Placeholder 5"/>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3585212208"/>
      </p:ext>
    </p:extLst>
  </p:cSld>
  <p:clrMapOvr>
    <a:masterClrMapping/>
  </p:clrMapOvr>
  <p:hf sldNum="0"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6" name="Footer Placeholder 5"/>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7" name="Slide Number Placeholder 6"/>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2167342836"/>
      </p:ext>
    </p:extLst>
  </p:cSld>
  <p:clrMapOvr>
    <a:masterClrMapping/>
  </p:clrMapOvr>
  <p:hf sldNum="0"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8" name="Footer Placeholder 7"/>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9" name="Slide Number Placeholder 8"/>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93580545"/>
      </p:ext>
    </p:extLst>
  </p:cSld>
  <p:clrMapOvr>
    <a:masterClrMapping/>
  </p:clrMapOvr>
  <p:hf sldNum="0"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4" name="Footer Placeholder 3"/>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5" name="Slide Number Placeholder 4"/>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184874115"/>
      </p:ext>
    </p:extLst>
  </p:cSld>
  <p:clrMapOvr>
    <a:masterClrMapping/>
  </p:clrMapOvr>
  <p:hf sldNum="0"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194077719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6" name="Footer Placeholder 5"/>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7" name="Slide Number Placeholder 6"/>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1083407524"/>
      </p:ext>
    </p:extLst>
  </p:cSld>
  <p:clrMapOvr>
    <a:masterClrMapping/>
  </p:clrMapOvr>
  <p:hf sldNum="0"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6" name="Footer Placeholder 5"/>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7" name="Slide Number Placeholder 6"/>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3843590815"/>
      </p:ext>
    </p:extLst>
  </p:cSld>
  <p:clrMapOvr>
    <a:masterClrMapping/>
  </p:clrMapOvr>
  <p:hf sldNum="0" hd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5" name="Footer Placeholder 4"/>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6" name="Slide Number Placeholder 5"/>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2245902085"/>
      </p:ext>
    </p:extLst>
  </p:cSld>
  <p:clrMapOvr>
    <a:masterClrMapping/>
  </p:clrMapOvr>
  <p:hf sldNum="0" hd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AE7CE1-EEAE-4A70-9778-083B8FC42B26}" type="datetimeFigureOut">
              <a:rPr lang="en-US" smtClean="0"/>
              <a:t>6/22/2017</a:t>
            </a:fld>
            <a:endParaRPr lang="en-US" dirty="0"/>
          </a:p>
        </p:txBody>
      </p:sp>
      <p:sp>
        <p:nvSpPr>
          <p:cNvPr id="5" name="Footer Placeholder 4"/>
          <p:cNvSpPr>
            <a:spLocks noGrp="1"/>
          </p:cNvSpPr>
          <p:nvPr>
            <p:ph type="ftr" sz="quarter" idx="11"/>
          </p:nvPr>
        </p:nvSpPr>
        <p:spPr/>
        <p:txBody>
          <a:body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sp>
        <p:nvSpPr>
          <p:cNvPr id="6" name="Slide Number Placeholder 5"/>
          <p:cNvSpPr>
            <a:spLocks noGrp="1"/>
          </p:cNvSpPr>
          <p:nvPr>
            <p:ph type="sldNum" sz="quarter" idx="12"/>
          </p:nvPr>
        </p:nvSpPr>
        <p:spPr/>
        <p:txBody>
          <a:bodyPr/>
          <a:lstStyle/>
          <a:p>
            <a:fld id="{295FC864-A3D6-4352-BD83-1390B78BE1C8}" type="slidenum">
              <a:rPr lang="en-US" smtClean="0"/>
              <a:t>‹#›</a:t>
            </a:fld>
            <a:endParaRPr lang="en-US" dirty="0"/>
          </a:p>
        </p:txBody>
      </p:sp>
    </p:spTree>
    <p:extLst>
      <p:ext uri="{BB962C8B-B14F-4D97-AF65-F5344CB8AC3E}">
        <p14:creationId xmlns:p14="http://schemas.microsoft.com/office/powerpoint/2010/main" val="2393478453"/>
      </p:ext>
    </p:extLst>
  </p:cSld>
  <p:clrMapOvr>
    <a:masterClrMapping/>
  </p:clrMapOvr>
  <p:hf sldNum="0" hdr="0" dt="0"/>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6942160" y="6380328"/>
            <a:ext cx="2133600" cy="365125"/>
          </a:xfrm>
          <a:prstGeom prst="rect">
            <a:avLst/>
          </a:prstGeom>
        </p:spPr>
        <p:txBody>
          <a:bodyPr/>
          <a:lstStyle>
            <a:lvl1pPr>
              <a:defRPr/>
            </a:lvl1pPr>
          </a:lstStyle>
          <a:p>
            <a:pPr>
              <a:defRPr/>
            </a:pPr>
            <a:fld id="{3556033C-B10C-4770-A417-B5D46898C106}" type="slidenum">
              <a:rPr lang="en-US" sz="2400">
                <a:solidFill>
                  <a:prstClr val="black">
                    <a:tint val="75000"/>
                  </a:prstClr>
                </a:solidFill>
                <a:ea typeface="ＭＳ Ｐゴシック" charset="0"/>
              </a:rPr>
              <a:pPr>
                <a:defRPr/>
              </a:pPr>
              <a:t>‹#›</a:t>
            </a:fld>
            <a:endParaRPr lang="en-US" sz="2400" dirty="0">
              <a:solidFill>
                <a:prstClr val="black">
                  <a:tint val="75000"/>
                </a:prstClr>
              </a:solidFill>
              <a:ea typeface="ＭＳ Ｐゴシック" charset="0"/>
            </a:endParaRPr>
          </a:p>
        </p:txBody>
      </p:sp>
      <p:sp>
        <p:nvSpPr>
          <p:cNvPr id="7"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extLst>
      <p:ext uri="{BB962C8B-B14F-4D97-AF65-F5344CB8AC3E}">
        <p14:creationId xmlns:p14="http://schemas.microsoft.com/office/powerpoint/2010/main" val="2466187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lvl1pPr>
              <a:defRPr/>
            </a:lvl1pPr>
          </a:lstStyle>
          <a:p>
            <a:pPr>
              <a:defRPr/>
            </a:pPr>
            <a:fld id="{33E8ED5B-0482-4BB2-9167-55C4F0298C00}" type="slidenum">
              <a:rPr lang="en-US"/>
              <a:pPr>
                <a:defRPr/>
              </a:pPr>
              <a:t>‹#›</a:t>
            </a:fld>
            <a:endParaRPr lang="en-US" dirty="0"/>
          </a:p>
        </p:txBody>
      </p:sp>
      <p:sp>
        <p:nvSpPr>
          <p:cNvPr id="8"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lvl1pPr>
              <a:defRPr/>
            </a:lvl1pPr>
          </a:lstStyle>
          <a:p>
            <a:pPr>
              <a:defRPr/>
            </a:pPr>
            <a:fld id="{EE1ED421-ABDD-4F42-B99A-F20CDFF6DF47}" type="slidenum">
              <a:rPr lang="en-US"/>
              <a:pPr>
                <a:defRPr/>
              </a:pPr>
              <a:t>‹#›</a:t>
            </a:fld>
            <a:endParaRPr lang="en-US" dirty="0"/>
          </a:p>
        </p:txBody>
      </p:sp>
      <p:sp>
        <p:nvSpPr>
          <p:cNvPr id="10"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lvl1pPr>
              <a:defRPr/>
            </a:lvl1pPr>
          </a:lstStyle>
          <a:p>
            <a:pPr>
              <a:defRPr/>
            </a:pPr>
            <a:fld id="{2FB9429E-596C-47A9-8652-978045DAAEA0}" type="slidenum">
              <a:rPr lang="en-US"/>
              <a:pPr>
                <a:defRPr/>
              </a:pPr>
              <a:t>‹#›</a:t>
            </a:fld>
            <a:endParaRPr lang="en-US" dirty="0"/>
          </a:p>
        </p:txBody>
      </p:sp>
      <p:sp>
        <p:nvSpPr>
          <p:cNvPr id="6"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B0B9DD50-468B-4456-A9B2-AC916DF1B7D5}" type="slidenum">
              <a:rPr lang="en-US"/>
              <a:pPr>
                <a:defRPr/>
              </a:pPr>
              <a:t>‹#›</a:t>
            </a:fld>
            <a:endParaRPr lang="en-US" dirty="0"/>
          </a:p>
        </p:txBody>
      </p:sp>
      <p:sp>
        <p:nvSpPr>
          <p:cNvPr id="5"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lvl1pPr>
              <a:defRPr/>
            </a:lvl1pPr>
          </a:lstStyle>
          <a:p>
            <a:pPr>
              <a:defRPr/>
            </a:pPr>
            <a:fld id="{D8DD4C7D-97E8-4F09-91F9-8F451225BF79}" type="slidenum">
              <a:rPr lang="en-US"/>
              <a:pPr>
                <a:defRPr/>
              </a:pPr>
              <a:t>‹#›</a:t>
            </a:fld>
            <a:endParaRPr lang="en-US" dirty="0"/>
          </a:p>
        </p:txBody>
      </p:sp>
      <p:sp>
        <p:nvSpPr>
          <p:cNvPr id="8"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lvl1pPr>
              <a:defRPr/>
            </a:lvl1pPr>
          </a:lstStyle>
          <a:p>
            <a:pPr>
              <a:defRPr/>
            </a:pPr>
            <a:fld id="{B231D9C5-83C9-45B6-898D-5A32359EF25F}" type="slidenum">
              <a:rPr lang="en-US"/>
              <a:pPr>
                <a:defRPr/>
              </a:pPr>
              <a:t>‹#›</a:t>
            </a:fld>
            <a:endParaRPr lang="en-US" dirty="0"/>
          </a:p>
        </p:txBody>
      </p:sp>
      <p:sp>
        <p:nvSpPr>
          <p:cNvPr id="8" name="Text Placeholder 2"/>
          <p:cNvSpPr>
            <a:spLocks noGrp="1"/>
          </p:cNvSpPr>
          <p:nvPr>
            <p:ph idx="13"/>
          </p:nvPr>
        </p:nvSpPr>
        <p:spPr bwMode="auto">
          <a:xfrm>
            <a:off x="1559256" y="6407624"/>
            <a:ext cx="6006152"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lang="en-US" sz="1500" b="0" i="1" kern="1200" dirty="0" smtClean="0">
                <a:solidFill>
                  <a:schemeClr val="tx1"/>
                </a:solidFill>
                <a:latin typeface="Book Antiqua" pitchFamily="18" charset="0"/>
                <a:ea typeface="+mn-ea"/>
                <a:cs typeface="+mn-cs"/>
              </a:defRPr>
            </a:lvl1pPr>
          </a:lstStyle>
          <a:p>
            <a:pPr lvl="0"/>
            <a:r>
              <a:rPr lang="en-US" dirty="0"/>
              <a:t>2011 </a:t>
            </a:r>
            <a:r>
              <a:rPr lang="en-US" dirty="0" err="1"/>
              <a:t>Renewables</a:t>
            </a:r>
            <a:r>
              <a:rPr lang="en-US" dirty="0"/>
              <a:t> RFO:  Bringing Renewable Energy to San Diego</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5" Type="http://schemas.openxmlformats.org/officeDocument/2006/relationships/slideLayout" Target="../slideLayouts/slideLayout25.xml"/><Relationship Id="rId4" Type="http://schemas.openxmlformats.org/officeDocument/2006/relationships/slideLayout" Target="../slideLayouts/slideLayout24.xml"/><Relationship Id="rId9"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theme" Target="../theme/theme3.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1981200" y="6393976"/>
            <a:ext cx="5638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2011 </a:t>
            </a:r>
            <a:r>
              <a:rPr lang="en-US" dirty="0" err="1"/>
              <a:t>Renewables</a:t>
            </a:r>
            <a:r>
              <a:rPr lang="en-US" dirty="0"/>
              <a:t> RFO:  Bringing Renewable Energy to San Diego</a:t>
            </a:r>
          </a:p>
        </p:txBody>
      </p:sp>
      <p:sp>
        <p:nvSpPr>
          <p:cNvPr id="6" name="Slide Number Placeholder 5"/>
          <p:cNvSpPr>
            <a:spLocks noGrp="1"/>
          </p:cNvSpPr>
          <p:nvPr>
            <p:ph type="sldNum" sz="quarter" idx="4"/>
          </p:nvPr>
        </p:nvSpPr>
        <p:spPr>
          <a:xfrm>
            <a:off x="6942160" y="6380328"/>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D741661-DC33-4B8F-9E01-BF205C3193DE}" type="slidenum">
              <a:rPr lang="en-US"/>
              <a:pPr>
                <a:defRPr/>
              </a:pPr>
              <a:t>‹#›</a:t>
            </a:fld>
            <a:endParaRPr lang="en-US" dirty="0"/>
          </a:p>
        </p:txBody>
      </p:sp>
      <p:pic>
        <p:nvPicPr>
          <p:cNvPr id="7" name="Picture 2"/>
          <p:cNvPicPr>
            <a:picLocks noChangeAspect="1" noChangeArrowheads="1"/>
          </p:cNvPicPr>
          <p:nvPr/>
        </p:nvPicPr>
        <p:blipFill>
          <a:blip r:embed="rId22" cstate="print"/>
          <a:srcRect/>
          <a:stretch>
            <a:fillRect/>
          </a:stretch>
        </p:blipFill>
        <p:spPr bwMode="auto">
          <a:xfrm>
            <a:off x="38100" y="6380328"/>
            <a:ext cx="723900" cy="412623"/>
          </a:xfrm>
          <a:prstGeom prst="rect">
            <a:avLst/>
          </a:prstGeom>
          <a:noFill/>
          <a:ln w="9525">
            <a:noFill/>
            <a:miter lim="800000"/>
            <a:headEnd/>
            <a:tailEnd/>
          </a:ln>
        </p:spPr>
      </p:pic>
      <p:cxnSp>
        <p:nvCxnSpPr>
          <p:cNvPr id="9" name="Straight Connector 8"/>
          <p:cNvCxnSpPr/>
          <p:nvPr/>
        </p:nvCxnSpPr>
        <p:spPr>
          <a:xfrm>
            <a:off x="0" y="664192"/>
            <a:ext cx="9144000" cy="0"/>
          </a:xfrm>
          <a:prstGeom prst="line">
            <a:avLst/>
          </a:prstGeom>
          <a:ln w="1905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6226792"/>
            <a:ext cx="9144000" cy="0"/>
          </a:xfrm>
          <a:prstGeom prst="line">
            <a:avLst/>
          </a:prstGeom>
          <a:ln w="19050">
            <a:solidFill>
              <a:srgbClr val="58BD25"/>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721056"/>
            <a:ext cx="9144000" cy="0"/>
          </a:xfrm>
          <a:prstGeom prst="line">
            <a:avLst/>
          </a:prstGeom>
          <a:ln w="28575">
            <a:solidFill>
              <a:srgbClr val="58BD25"/>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3" r:id="rId13"/>
    <p:sldLayoutId id="2147483666" r:id="rId14"/>
    <p:sldLayoutId id="2147483667" r:id="rId15"/>
    <p:sldLayoutId id="2147483673" r:id="rId16"/>
    <p:sldLayoutId id="2147483678" r:id="rId17"/>
    <p:sldLayoutId id="2147483679" r:id="rId18"/>
    <p:sldLayoutId id="2147483689" r:id="rId19"/>
    <p:sldLayoutId id="2147483690" r:id="rId20"/>
  </p:sldLayoutIdLst>
  <p:hf hdr="0" ftr="0" dt="0"/>
  <p:txStyles>
    <p:titleStyle>
      <a:lvl1pPr algn="ctr" rtl="0" fontAlgn="base">
        <a:spcBef>
          <a:spcPct val="0"/>
        </a:spcBef>
        <a:spcAft>
          <a:spcPct val="0"/>
        </a:spcAft>
        <a:defRPr sz="24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None/>
        <a:defRPr sz="1500" i="1" kern="120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5943600"/>
            <a:ext cx="9144000" cy="8382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FFFFFF"/>
              </a:solidFill>
            </a:endParaRPr>
          </a:p>
        </p:txBody>
      </p:sp>
      <p:sp>
        <p:nvSpPr>
          <p:cNvPr id="6" name="Slide Number Placeholder 3"/>
          <p:cNvSpPr txBox="1">
            <a:spLocks/>
          </p:cNvSpPr>
          <p:nvPr userDrawn="1"/>
        </p:nvSpPr>
        <p:spPr>
          <a:xfrm>
            <a:off x="8305800" y="6172200"/>
            <a:ext cx="5334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9pPr>
          </a:lstStyle>
          <a:p>
            <a:pPr algn="r" eaLnBrk="1" hangingPunct="1"/>
            <a:fld id="{FAEC1CF0-0BE2-9242-818D-0144DB70A7C2}" type="slidenum">
              <a:rPr lang="en-US" sz="1200" smtClean="0">
                <a:solidFill>
                  <a:srgbClr val="FFFFFF"/>
                </a:solidFill>
                <a:latin typeface="Calibri"/>
                <a:cs typeface="Calibri"/>
              </a:rPr>
              <a:pPr algn="r" eaLnBrk="1" hangingPunct="1"/>
              <a:t>‹#›</a:t>
            </a:fld>
            <a:endParaRPr lang="en-US" sz="1200" dirty="0">
              <a:solidFill>
                <a:srgbClr val="FFFFFF"/>
              </a:solidFill>
              <a:latin typeface="Calibri"/>
              <a:cs typeface="Calibri"/>
            </a:endParaRPr>
          </a:p>
        </p:txBody>
      </p:sp>
      <p:sp>
        <p:nvSpPr>
          <p:cNvPr id="8" name="Rectangle 7"/>
          <p:cNvSpPr/>
          <p:nvPr userDrawn="1"/>
        </p:nvSpPr>
        <p:spPr>
          <a:xfrm>
            <a:off x="-4236" y="6705600"/>
            <a:ext cx="9148235" cy="152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FFFFFF"/>
              </a:solidFill>
            </a:endParaRPr>
          </a:p>
        </p:txBody>
      </p:sp>
      <p:sp>
        <p:nvSpPr>
          <p:cNvPr id="1027" name="Rectangle 2"/>
          <p:cNvSpPr>
            <a:spLocks noGrp="1" noChangeArrowheads="1"/>
          </p:cNvSpPr>
          <p:nvPr>
            <p:ph type="title"/>
          </p:nvPr>
        </p:nvSpPr>
        <p:spPr bwMode="auto">
          <a:xfrm>
            <a:off x="603250" y="0"/>
            <a:ext cx="79279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 tIns="0" rIns="91440" bIns="45720" numCol="1" anchor="b" anchorCtr="0" compatLnSpc="1">
            <a:prstTxWarp prst="textNoShape">
              <a:avLst/>
            </a:prstTxWarp>
          </a:bodyPr>
          <a:lstStyle/>
          <a:p>
            <a:pPr lvl="0"/>
            <a:r>
              <a:rPr lang="en-US" dirty="0"/>
              <a:t>Click to edit Master title style</a:t>
            </a:r>
          </a:p>
        </p:txBody>
      </p:sp>
      <p:sp>
        <p:nvSpPr>
          <p:cNvPr id="4" name="Text Placeholder 3"/>
          <p:cNvSpPr>
            <a:spLocks noGrp="1"/>
          </p:cNvSpPr>
          <p:nvPr>
            <p:ph type="body" idx="1"/>
          </p:nvPr>
        </p:nvSpPr>
        <p:spPr>
          <a:xfrm>
            <a:off x="533400" y="1219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Box 1"/>
          <p:cNvSpPr txBox="1"/>
          <p:nvPr userDrawn="1"/>
        </p:nvSpPr>
        <p:spPr>
          <a:xfrm>
            <a:off x="381000" y="4800600"/>
            <a:ext cx="5334000" cy="457200"/>
          </a:xfrm>
          <a:prstGeom prst="rect">
            <a:avLst/>
          </a:prstGeom>
          <a:noFill/>
        </p:spPr>
        <p:txBody>
          <a:bodyPr wrap="square" rtlCol="0">
            <a:spAutoFit/>
          </a:bodyPr>
          <a:lstStyle/>
          <a:p>
            <a:endParaRPr lang="en-US" sz="2400" dirty="0">
              <a:solidFill>
                <a:srgbClr val="666366"/>
              </a:solidFill>
              <a:ea typeface="ＭＳ Ｐゴシック" charset="0"/>
            </a:endParaRPr>
          </a:p>
        </p:txBody>
      </p:sp>
      <p:sp>
        <p:nvSpPr>
          <p:cNvPr id="7" name="Footer Placeholder 6"/>
          <p:cNvSpPr>
            <a:spLocks noGrp="1"/>
          </p:cNvSpPr>
          <p:nvPr>
            <p:ph type="ftr" sz="quarter" idx="3"/>
          </p:nvPr>
        </p:nvSpPr>
        <p:spPr>
          <a:xfrm>
            <a:off x="2362200" y="5943601"/>
            <a:ext cx="5791200" cy="762000"/>
          </a:xfrm>
          <a:prstGeom prst="rect">
            <a:avLst/>
          </a:prstGeom>
        </p:spPr>
        <p:txBody>
          <a:bodyPr vert="horz" lIns="91440" tIns="45720" rIns="91440" bIns="45720" rtlCol="0" anchor="ctr"/>
          <a:lstStyle>
            <a:lvl1pPr marL="171450" marR="0" indent="-171450" algn="ctr" defTabSz="914400" rtl="0" eaLnBrk="1" fontAlgn="base" latinLnBrk="0" hangingPunct="1">
              <a:lnSpc>
                <a:spcPct val="90000"/>
              </a:lnSpc>
              <a:spcBef>
                <a:spcPct val="0"/>
              </a:spcBef>
              <a:spcAft>
                <a:spcPct val="0"/>
              </a:spcAft>
              <a:buClrTx/>
              <a:buSzTx/>
              <a:buFont typeface="+mj-lt"/>
              <a:buAutoNum type="arabicParenR"/>
              <a:tabLst/>
              <a:defRPr sz="1200">
                <a:solidFill>
                  <a:schemeClr val="bg1"/>
                </a:solidFill>
              </a:defRPr>
            </a:lvl1pPr>
          </a:lstStyle>
          <a:p>
            <a:pPr marL="0" indent="0">
              <a:buFont typeface="+mj-lt"/>
              <a:buNone/>
              <a:defRPr/>
            </a:pPr>
            <a:r>
              <a:rPr lang="en-US" dirty="0">
                <a:solidFill>
                  <a:srgbClr val="FFFFFF"/>
                </a:solidFill>
                <a:latin typeface="Calibri"/>
                <a:ea typeface="ＭＳ Ｐゴシック" charset="0"/>
                <a:cs typeface="Calibri"/>
              </a:rPr>
              <a:t>SDG&amp;E 2016 Preferred Resource LCR RFO - Bidders Conference</a:t>
            </a:r>
          </a:p>
        </p:txBody>
      </p:sp>
      <p:cxnSp>
        <p:nvCxnSpPr>
          <p:cNvPr id="13" name="Straight Connector 12"/>
          <p:cNvCxnSpPr/>
          <p:nvPr userDrawn="1"/>
        </p:nvCxnSpPr>
        <p:spPr>
          <a:xfrm>
            <a:off x="0" y="1006477"/>
            <a:ext cx="9144000" cy="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01496" y="5968182"/>
            <a:ext cx="1256489" cy="711015"/>
          </a:xfrm>
          <a:prstGeom prst="rect">
            <a:avLst/>
          </a:prstGeom>
        </p:spPr>
      </p:pic>
    </p:spTree>
    <p:extLst>
      <p:ext uri="{BB962C8B-B14F-4D97-AF65-F5344CB8AC3E}">
        <p14:creationId xmlns:p14="http://schemas.microsoft.com/office/powerpoint/2010/main" val="326588028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Lst>
  <p:hf sldNum="0" hdr="0" dt="0"/>
  <p:txStyles>
    <p:titleStyle>
      <a:lvl1pPr algn="l" rtl="0" eaLnBrk="0" fontAlgn="base" hangingPunct="0">
        <a:spcBef>
          <a:spcPct val="0"/>
        </a:spcBef>
        <a:spcAft>
          <a:spcPct val="0"/>
        </a:spcAft>
        <a:defRPr sz="2800" b="1" i="0">
          <a:solidFill>
            <a:srgbClr val="000000"/>
          </a:solidFill>
          <a:latin typeface="+mn-lt"/>
          <a:ea typeface="Geneva" charset="0"/>
          <a:cs typeface="Calibri"/>
        </a:defRPr>
      </a:lvl1pPr>
      <a:lvl2pPr algn="l" rtl="0" eaLnBrk="0" fontAlgn="base" hangingPunct="0">
        <a:spcBef>
          <a:spcPct val="0"/>
        </a:spcBef>
        <a:spcAft>
          <a:spcPct val="0"/>
        </a:spcAft>
        <a:defRPr sz="2400" b="1">
          <a:solidFill>
            <a:srgbClr val="003399"/>
          </a:solidFill>
          <a:latin typeface="Arial" charset="0"/>
          <a:ea typeface="Geneva" charset="0"/>
          <a:cs typeface="Arial" charset="0"/>
        </a:defRPr>
      </a:lvl2pPr>
      <a:lvl3pPr algn="l" rtl="0" eaLnBrk="0" fontAlgn="base" hangingPunct="0">
        <a:spcBef>
          <a:spcPct val="0"/>
        </a:spcBef>
        <a:spcAft>
          <a:spcPct val="0"/>
        </a:spcAft>
        <a:defRPr sz="2400" b="1">
          <a:solidFill>
            <a:srgbClr val="003399"/>
          </a:solidFill>
          <a:latin typeface="Arial" charset="0"/>
          <a:ea typeface="Geneva" charset="0"/>
          <a:cs typeface="Arial" charset="0"/>
        </a:defRPr>
      </a:lvl3pPr>
      <a:lvl4pPr algn="l" rtl="0" eaLnBrk="0" fontAlgn="base" hangingPunct="0">
        <a:spcBef>
          <a:spcPct val="0"/>
        </a:spcBef>
        <a:spcAft>
          <a:spcPct val="0"/>
        </a:spcAft>
        <a:defRPr sz="2400" b="1">
          <a:solidFill>
            <a:srgbClr val="003399"/>
          </a:solidFill>
          <a:latin typeface="Arial" charset="0"/>
          <a:ea typeface="Geneva" charset="0"/>
          <a:cs typeface="Arial" charset="0"/>
        </a:defRPr>
      </a:lvl4pPr>
      <a:lvl5pPr algn="l" rtl="0" eaLnBrk="0" fontAlgn="base" hangingPunct="0">
        <a:spcBef>
          <a:spcPct val="0"/>
        </a:spcBef>
        <a:spcAft>
          <a:spcPct val="0"/>
        </a:spcAft>
        <a:defRPr sz="2400" b="1">
          <a:solidFill>
            <a:srgbClr val="003399"/>
          </a:solidFill>
          <a:latin typeface="Arial" charset="0"/>
          <a:ea typeface="Geneva" charset="0"/>
          <a:cs typeface="Arial" charset="0"/>
        </a:defRPr>
      </a:lvl5pPr>
      <a:lvl6pPr marL="457200" algn="l" rtl="0" eaLnBrk="1" fontAlgn="base" hangingPunct="1">
        <a:spcBef>
          <a:spcPct val="0"/>
        </a:spcBef>
        <a:spcAft>
          <a:spcPct val="0"/>
        </a:spcAft>
        <a:defRPr sz="2400" b="1">
          <a:solidFill>
            <a:schemeClr val="tx1"/>
          </a:solidFill>
          <a:latin typeface="Arial" charset="0"/>
          <a:cs typeface="Arial" charset="0"/>
        </a:defRPr>
      </a:lvl6pPr>
      <a:lvl7pPr marL="914400" algn="l" rtl="0" eaLnBrk="1" fontAlgn="base" hangingPunct="1">
        <a:spcBef>
          <a:spcPct val="0"/>
        </a:spcBef>
        <a:spcAft>
          <a:spcPct val="0"/>
        </a:spcAft>
        <a:defRPr sz="2400" b="1">
          <a:solidFill>
            <a:schemeClr val="tx1"/>
          </a:solidFill>
          <a:latin typeface="Arial" charset="0"/>
          <a:cs typeface="Arial" charset="0"/>
        </a:defRPr>
      </a:lvl7pPr>
      <a:lvl8pPr marL="1371600" algn="l" rtl="0" eaLnBrk="1" fontAlgn="base" hangingPunct="1">
        <a:spcBef>
          <a:spcPct val="0"/>
        </a:spcBef>
        <a:spcAft>
          <a:spcPct val="0"/>
        </a:spcAft>
        <a:defRPr sz="2400" b="1">
          <a:solidFill>
            <a:schemeClr val="tx1"/>
          </a:solidFill>
          <a:latin typeface="Arial" charset="0"/>
          <a:cs typeface="Arial" charset="0"/>
        </a:defRPr>
      </a:lvl8pPr>
      <a:lvl9pPr marL="1828800" algn="l" rtl="0" eaLnBrk="1" fontAlgn="base" hangingPunct="1">
        <a:spcBef>
          <a:spcPct val="0"/>
        </a:spcBef>
        <a:spcAft>
          <a:spcPct val="0"/>
        </a:spcAft>
        <a:defRPr sz="2400" b="1">
          <a:solidFill>
            <a:schemeClr val="tx1"/>
          </a:solidFill>
          <a:latin typeface="Arial" charset="0"/>
          <a:cs typeface="Arial" charset="0"/>
        </a:defRPr>
      </a:lvl9pPr>
    </p:titleStyle>
    <p:bodyStyle>
      <a:lvl1pPr marL="230188" indent="-230188" algn="l" rtl="0" eaLnBrk="0" fontAlgn="base" hangingPunct="0">
        <a:lnSpc>
          <a:spcPct val="90000"/>
        </a:lnSpc>
        <a:spcBef>
          <a:spcPts val="1404"/>
        </a:spcBef>
        <a:spcAft>
          <a:spcPct val="0"/>
        </a:spcAft>
        <a:buClr>
          <a:schemeClr val="accent2"/>
        </a:buClr>
        <a:buSzPct val="100000"/>
        <a:buFont typeface="Wingdings" panose="05000000000000000000" pitchFamily="2" charset="2"/>
        <a:buChar char="§"/>
        <a:defRPr sz="2000" b="0" i="0">
          <a:solidFill>
            <a:srgbClr val="000000"/>
          </a:solidFill>
          <a:latin typeface="+mn-lt"/>
          <a:ea typeface="Geneva" charset="0"/>
          <a:cs typeface="Calibri Light"/>
        </a:defRPr>
      </a:lvl1pPr>
      <a:lvl2pPr marL="460375" indent="-230188" algn="l" rtl="0" eaLnBrk="0" fontAlgn="base" hangingPunct="0">
        <a:lnSpc>
          <a:spcPct val="90000"/>
        </a:lnSpc>
        <a:spcBef>
          <a:spcPct val="45000"/>
        </a:spcBef>
        <a:spcAft>
          <a:spcPct val="0"/>
        </a:spcAft>
        <a:buClr>
          <a:schemeClr val="accent2"/>
        </a:buClr>
        <a:buSzPct val="100000"/>
        <a:buFont typeface="Arial" panose="020B0604020202020204" pitchFamily="34" charset="0"/>
        <a:buChar char="•"/>
        <a:defRPr sz="2000" b="0" i="0">
          <a:solidFill>
            <a:srgbClr val="000000"/>
          </a:solidFill>
          <a:latin typeface="+mn-lt"/>
          <a:ea typeface="Calibri"/>
          <a:cs typeface="Calibri Light"/>
        </a:defRPr>
      </a:lvl2pPr>
      <a:lvl3pPr marL="684213" indent="-223838" algn="l" rtl="0" eaLnBrk="0" fontAlgn="base" hangingPunct="0">
        <a:lnSpc>
          <a:spcPct val="90000"/>
        </a:lnSpc>
        <a:spcBef>
          <a:spcPct val="45000"/>
        </a:spcBef>
        <a:spcAft>
          <a:spcPct val="0"/>
        </a:spcAft>
        <a:buClr>
          <a:schemeClr val="accent2"/>
        </a:buClr>
        <a:buSzPct val="75000"/>
        <a:buFont typeface="Times New Roman" panose="02020603050405020304" pitchFamily="18" charset="0"/>
        <a:buChar char="►"/>
        <a:defRPr sz="1800" b="0" i="0">
          <a:solidFill>
            <a:srgbClr val="000000"/>
          </a:solidFill>
          <a:latin typeface="+mn-lt"/>
          <a:ea typeface="Calibri"/>
          <a:cs typeface="Calibri Light"/>
        </a:defRPr>
      </a:lvl3pPr>
      <a:lvl4pPr marL="914400" indent="-174625" algn="l" rtl="0" eaLnBrk="0" fontAlgn="base" hangingPunct="0">
        <a:lnSpc>
          <a:spcPct val="90000"/>
        </a:lnSpc>
        <a:spcBef>
          <a:spcPct val="45000"/>
        </a:spcBef>
        <a:spcAft>
          <a:spcPct val="0"/>
        </a:spcAft>
        <a:buClr>
          <a:schemeClr val="accent2"/>
        </a:buClr>
        <a:buSzPct val="100000"/>
        <a:buFont typeface="Arial" panose="020B0604020202020204" pitchFamily="34" charset="0"/>
        <a:buChar char="•"/>
        <a:defRPr sz="1600" b="0" i="0">
          <a:solidFill>
            <a:srgbClr val="000000"/>
          </a:solidFill>
          <a:latin typeface="+mn-lt"/>
          <a:ea typeface="Calibri"/>
          <a:cs typeface="Calibri Light"/>
        </a:defRPr>
      </a:lvl4pPr>
      <a:lvl5pPr marL="1144588" indent="-230188" algn="l" rtl="0" eaLnBrk="0" fontAlgn="base" hangingPunct="0">
        <a:lnSpc>
          <a:spcPct val="90000"/>
        </a:lnSpc>
        <a:spcBef>
          <a:spcPct val="45000"/>
        </a:spcBef>
        <a:spcAft>
          <a:spcPct val="0"/>
        </a:spcAft>
        <a:buClr>
          <a:schemeClr val="accent2"/>
        </a:buClr>
        <a:buSzPct val="100000"/>
        <a:buFont typeface="Wingdings" charset="0"/>
        <a:buChar char="§"/>
        <a:defRPr sz="1600" b="0" i="0">
          <a:solidFill>
            <a:srgbClr val="000000"/>
          </a:solidFill>
          <a:latin typeface="+mn-lt"/>
          <a:ea typeface="Calibri"/>
          <a:cs typeface="Calibri Light"/>
        </a:defRPr>
      </a:lvl5pPr>
      <a:lvl6pPr marL="17240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6pPr>
      <a:lvl7pPr marL="21812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7pPr>
      <a:lvl8pPr marL="26384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8pPr>
      <a:lvl9pPr marL="3095625" indent="-246063" algn="l" rtl="0" eaLnBrk="1" fontAlgn="base" hangingPunct="1">
        <a:lnSpc>
          <a:spcPct val="90000"/>
        </a:lnSpc>
        <a:spcBef>
          <a:spcPct val="45000"/>
        </a:spcBef>
        <a:spcAft>
          <a:spcPct val="0"/>
        </a:spcAft>
        <a:buClr>
          <a:srgbClr val="DF134C"/>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8AE7CE1-EEAE-4A70-9778-083B8FC42B26}" type="datetimeFigureOut">
              <a:rPr lang="en-US" smtClean="0"/>
              <a:t>6/22/2017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7D741661-DC33-4B8F-9E01-BF205C3193DE}" type="slidenum">
              <a:rPr lang="en-US" smtClean="0"/>
              <a:pPr>
                <a:defRPr/>
              </a:pPr>
              <a:t>‹#›</a:t>
            </a:fld>
            <a:endParaRPr lang="en-US" dirty="0"/>
          </a:p>
        </p:txBody>
      </p:sp>
      <p:sp>
        <p:nvSpPr>
          <p:cNvPr id="7" name="Rectangle 6"/>
          <p:cNvSpPr/>
          <p:nvPr userDrawn="1"/>
        </p:nvSpPr>
        <p:spPr>
          <a:xfrm>
            <a:off x="0" y="5943600"/>
            <a:ext cx="9144000" cy="8382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FFFFFF"/>
              </a:solidFill>
            </a:endParaRPr>
          </a:p>
        </p:txBody>
      </p:sp>
      <p:sp>
        <p:nvSpPr>
          <p:cNvPr id="8" name="Slide Number Placeholder 3"/>
          <p:cNvSpPr txBox="1">
            <a:spLocks/>
          </p:cNvSpPr>
          <p:nvPr userDrawn="1"/>
        </p:nvSpPr>
        <p:spPr>
          <a:xfrm>
            <a:off x="8305800" y="6172200"/>
            <a:ext cx="5334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742950" indent="-28575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11430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6002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2057400" indent="-228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2400" kern="1200">
                <a:solidFill>
                  <a:schemeClr val="tx1"/>
                </a:solidFill>
                <a:latin typeface="Arial" charset="0"/>
                <a:ea typeface="ＭＳ Ｐゴシック" charset="0"/>
                <a:cs typeface="ＭＳ Ｐゴシック" charset="0"/>
              </a:defRPr>
            </a:lvl9pPr>
          </a:lstStyle>
          <a:p>
            <a:pPr algn="r" eaLnBrk="1" hangingPunct="1"/>
            <a:fld id="{FAEC1CF0-0BE2-9242-818D-0144DB70A7C2}" type="slidenum">
              <a:rPr lang="en-US" sz="1200" smtClean="0">
                <a:solidFill>
                  <a:srgbClr val="FFFFFF"/>
                </a:solidFill>
                <a:latin typeface="Calibri"/>
                <a:cs typeface="Calibri"/>
              </a:rPr>
              <a:pPr algn="r" eaLnBrk="1" hangingPunct="1"/>
              <a:t>‹#›</a:t>
            </a:fld>
            <a:endParaRPr lang="en-US" sz="1200" dirty="0">
              <a:solidFill>
                <a:srgbClr val="FFFFFF"/>
              </a:solidFill>
              <a:latin typeface="Calibri"/>
              <a:cs typeface="Calibri"/>
            </a:endParaRPr>
          </a:p>
        </p:txBody>
      </p:sp>
      <p:sp>
        <p:nvSpPr>
          <p:cNvPr id="9" name="Rectangle 8"/>
          <p:cNvSpPr/>
          <p:nvPr userDrawn="1"/>
        </p:nvSpPr>
        <p:spPr>
          <a:xfrm>
            <a:off x="-4236" y="6705600"/>
            <a:ext cx="9148235" cy="1524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rgbClr val="FFFFFF"/>
              </a:solidFill>
            </a:endParaRPr>
          </a:p>
        </p:txBody>
      </p:sp>
      <p:sp>
        <p:nvSpPr>
          <p:cNvPr id="10" name="TextBox 9"/>
          <p:cNvSpPr txBox="1"/>
          <p:nvPr userDrawn="1"/>
        </p:nvSpPr>
        <p:spPr>
          <a:xfrm>
            <a:off x="381000" y="4800600"/>
            <a:ext cx="5334000" cy="457200"/>
          </a:xfrm>
          <a:prstGeom prst="rect">
            <a:avLst/>
          </a:prstGeom>
          <a:noFill/>
        </p:spPr>
        <p:txBody>
          <a:bodyPr wrap="square" rtlCol="0">
            <a:spAutoFit/>
          </a:bodyPr>
          <a:lstStyle/>
          <a:p>
            <a:endParaRPr lang="en-US" sz="2400" dirty="0">
              <a:solidFill>
                <a:srgbClr val="666366"/>
              </a:solidFill>
              <a:ea typeface="ＭＳ Ｐゴシック" charset="0"/>
            </a:endParaRPr>
          </a:p>
        </p:txBody>
      </p:sp>
      <p:cxnSp>
        <p:nvCxnSpPr>
          <p:cNvPr id="11" name="Straight Connector 10"/>
          <p:cNvCxnSpPr/>
          <p:nvPr userDrawn="1"/>
        </p:nvCxnSpPr>
        <p:spPr>
          <a:xfrm>
            <a:off x="0" y="1006477"/>
            <a:ext cx="9144000" cy="0"/>
          </a:xfrm>
          <a:prstGeom prst="line">
            <a:avLst/>
          </a:prstGeom>
          <a:ln w="127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12" name="Picture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01496" y="5968182"/>
            <a:ext cx="1256489" cy="711015"/>
          </a:xfrm>
          <a:prstGeom prst="rect">
            <a:avLst/>
          </a:prstGeom>
        </p:spPr>
      </p:pic>
    </p:spTree>
    <p:extLst>
      <p:ext uri="{BB962C8B-B14F-4D97-AF65-F5344CB8AC3E}">
        <p14:creationId xmlns:p14="http://schemas.microsoft.com/office/powerpoint/2010/main" val="389200414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hyperlink" Target="mailto:EBeal@semprautilities.com"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hyperlink" Target="mailto:SRTaylor@semprautilities.com"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dge.com/2017-renewable-auction-mechanism-vii-solicitation" TargetMode="External"/><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poweradvocate.com/publicSetupRegistrationEmail.do" TargetMode="External"/><Relationship Id="rId2" Type="http://schemas.openxmlformats.org/officeDocument/2006/relationships/hyperlink" Target="http://www.poweradvocate.com/"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Support@poweradvocate.com"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3" Type="http://schemas.openxmlformats.org/officeDocument/2006/relationships/diagramLayout" Target="../diagrams/layout2.xml"/><Relationship Id="rId7" Type="http://schemas.openxmlformats.org/officeDocument/2006/relationships/diagramData" Target="../diagrams/data3.xml"/><Relationship Id="rId12" Type="http://schemas.openxmlformats.org/officeDocument/2006/relationships/diagramData" Target="../diagrams/data4.xml"/><Relationship Id="rId2" Type="http://schemas.openxmlformats.org/officeDocument/2006/relationships/diagramData" Target="../diagrams/data2.xml"/><Relationship Id="rId16" Type="http://schemas.microsoft.com/office/2007/relationships/diagramDrawing" Target="../diagrams/drawing4.xml"/><Relationship Id="rId1" Type="http://schemas.openxmlformats.org/officeDocument/2006/relationships/slideLayout" Target="../slideLayouts/slideLayout20.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51.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3" Type="http://schemas.openxmlformats.org/officeDocument/2006/relationships/diagramLayout" Target="../diagrams/layout5.xml"/><Relationship Id="rId7" Type="http://schemas.openxmlformats.org/officeDocument/2006/relationships/diagramData" Target="../diagrams/data6.xml"/><Relationship Id="rId12" Type="http://schemas.openxmlformats.org/officeDocument/2006/relationships/diagramData" Target="../diagrams/data7.xml"/><Relationship Id="rId2" Type="http://schemas.openxmlformats.org/officeDocument/2006/relationships/diagramData" Target="../diagrams/data5.xml"/><Relationship Id="rId16" Type="http://schemas.microsoft.com/office/2007/relationships/diagramDrawing" Target="../diagrams/drawing7.xml"/><Relationship Id="rId1" Type="http://schemas.openxmlformats.org/officeDocument/2006/relationships/slideLayout" Target="../slideLayouts/slideLayout20.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mailto:Lfeusi@caiso.com" TargetMode="External"/><Relationship Id="rId2" Type="http://schemas.openxmlformats.org/officeDocument/2006/relationships/hyperlink" Target="http://www.sdge.com/generation-interconnections/overview-generation-interconnections" TargetMode="External"/><Relationship Id="rId1" Type="http://schemas.openxmlformats.org/officeDocument/2006/relationships/slideLayout" Target="../slideLayouts/slideLayout19.xml"/><Relationship Id="rId6" Type="http://schemas.openxmlformats.org/officeDocument/2006/relationships/hyperlink" Target="mailto:DMcCarron@semprautilities.com" TargetMode="External"/><Relationship Id="rId5" Type="http://schemas.openxmlformats.org/officeDocument/2006/relationships/hyperlink" Target="mailto:MMishler@semprautilities.com" TargetMode="External"/><Relationship Id="rId4" Type="http://schemas.openxmlformats.org/officeDocument/2006/relationships/hyperlink" Target="mailto:BVelosa@semprautilities.com"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1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dge.com/business/interconnections.shtml"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regarchive.sdge.com/tm2/pdf/ELEC_ELEC-SF_142-05203.pdf" TargetMode="External"/><Relationship Id="rId2" Type="http://schemas.openxmlformats.org/officeDocument/2006/relationships/notesSlide" Target="../notesSlides/notesSlide23.xml"/><Relationship Id="rId1" Type="http://schemas.openxmlformats.org/officeDocument/2006/relationships/slideLayout" Target="../slideLayouts/slideLayout13.xml"/><Relationship Id="rId5" Type="http://schemas.openxmlformats.org/officeDocument/2006/relationships/hyperlink" Target="mailto:DGAPPLICATIONS@semprautilities.com" TargetMode="External"/><Relationship Id="rId4" Type="http://schemas.openxmlformats.org/officeDocument/2006/relationships/hyperlink" Target="http://sdge.com/business/interconnections.shtml"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mailto:RAMSolicitation@semprautilities.com" TargetMode="External"/><Relationship Id="rId2" Type="http://schemas.openxmlformats.org/officeDocument/2006/relationships/hyperlink" Target="https://www.sdge.com/2017-renewable-auction-mechanism-vii-solicitation"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2" Type="http://schemas.openxmlformats.org/officeDocument/2006/relationships/hyperlink" Target="http://www.sdge.com/" TargetMode="Externa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3" Type="http://schemas.openxmlformats.org/officeDocument/2006/relationships/hyperlink" Target="mailto:mturner@semprautilties.com" TargetMode="External"/><Relationship Id="rId2" Type="http://schemas.openxmlformats.org/officeDocument/2006/relationships/hyperlink" Target="mailto:kparks@semprautilities.com" TargetMode="External"/><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idx="4294967295"/>
          </p:nvPr>
        </p:nvSpPr>
        <p:spPr>
          <a:xfrm>
            <a:off x="304800" y="1524000"/>
            <a:ext cx="8305800" cy="3581400"/>
          </a:xfrm>
          <a:prstGeom prst="rect">
            <a:avLst/>
          </a:prstGeom>
        </p:spPr>
        <p:txBody>
          <a:bodyPr>
            <a:normAutofit/>
          </a:bodyPr>
          <a:lstStyle/>
          <a:p>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Welcome to SDG&amp;E’s 2017 </a:t>
            </a:r>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Renewable Auction Mechanism VII </a:t>
            </a:r>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Request for Offers </a:t>
            </a:r>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Bidders’ Conference</a:t>
            </a:r>
            <a:endParaRPr lang="en-US" sz="2800" b="1" dirty="0">
              <a:latin typeface="Book Antiqua" pitchFamily="18" charset="0"/>
              <a:cs typeface="Arial" pitchFamily="34" charset="0"/>
            </a:endParaRPr>
          </a:p>
        </p:txBody>
      </p:sp>
      <p:sp>
        <p:nvSpPr>
          <p:cNvPr id="3" name="Slide Number Placeholder 2"/>
          <p:cNvSpPr>
            <a:spLocks noGrp="1"/>
          </p:cNvSpPr>
          <p:nvPr>
            <p:ph type="sldNum" sz="quarter" idx="12"/>
          </p:nvPr>
        </p:nvSpPr>
        <p:spPr/>
        <p:txBody>
          <a:bodyPr/>
          <a:lstStyle/>
          <a:p>
            <a:pPr>
              <a:defRPr/>
            </a:pPr>
            <a:fld id="{F8193F1F-6195-4AD1-A94D-54F560E57046}" type="slidenum">
              <a:rPr lang="en-US" smtClean="0"/>
              <a:pPr>
                <a:defRPr/>
              </a:pPr>
              <a:t>1</a:t>
            </a:fld>
            <a:endParaRPr lang="en-US" dirty="0"/>
          </a:p>
        </p:txBody>
      </p:sp>
      <p:sp>
        <p:nvSpPr>
          <p:cNvPr id="5" name="Rectangle 3"/>
          <p:cNvSpPr txBox="1">
            <a:spLocks noChangeArrowheads="1"/>
          </p:cNvSpPr>
          <p:nvPr/>
        </p:nvSpPr>
        <p:spPr bwMode="auto">
          <a:xfrm>
            <a:off x="990600" y="4038600"/>
            <a:ext cx="7010400" cy="14478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lvl1pPr marL="342900" indent="-342900" algn="l" rtl="0" fontAlgn="base">
              <a:spcBef>
                <a:spcPct val="20000"/>
              </a:spcBef>
              <a:spcAft>
                <a:spcPct val="0"/>
              </a:spcAft>
              <a:buFont typeface="Arial" charset="0"/>
              <a:buNone/>
              <a:defRPr sz="1500" i="1" kern="120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spcBef>
                <a:spcPts val="0"/>
              </a:spcBef>
              <a:spcAft>
                <a:spcPts val="0"/>
              </a:spcAft>
              <a:buFont typeface="Arial" pitchFamily="34" charset="0"/>
              <a:buNone/>
              <a:defRPr/>
            </a:pPr>
            <a:r>
              <a:rPr lang="en-US" sz="2000" dirty="0">
                <a:cs typeface="Arial" pitchFamily="34" charset="0"/>
              </a:rPr>
              <a:t>June 13, 2017   | </a:t>
            </a:r>
            <a:r>
              <a:rPr lang="en-US" sz="2000" dirty="0">
                <a:solidFill>
                  <a:srgbClr val="FF0000"/>
                </a:solidFill>
                <a:cs typeface="Arial" pitchFamily="34" charset="0"/>
              </a:rPr>
              <a:t>1:30 pm to 3:30 pm</a:t>
            </a:r>
          </a:p>
          <a:p>
            <a:pPr algn="ctr">
              <a:spcBef>
                <a:spcPts val="0"/>
              </a:spcBef>
              <a:spcAft>
                <a:spcPts val="0"/>
              </a:spcAft>
              <a:defRPr/>
            </a:pPr>
            <a:r>
              <a:rPr lang="en-US" sz="2000" dirty="0">
                <a:cs typeface="Arial" pitchFamily="34" charset="0"/>
              </a:rPr>
              <a:t>Hosted by Web Event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02" y="152400"/>
            <a:ext cx="8327065" cy="457200"/>
          </a:xfrm>
        </p:spPr>
        <p:txBody>
          <a:bodyPr/>
          <a:lstStyle/>
          <a:p>
            <a:pPr algn="l"/>
            <a:r>
              <a:rPr lang="en-US" sz="2200" dirty="0">
                <a:solidFill>
                  <a:srgbClr val="3D841A"/>
                </a:solidFill>
                <a:latin typeface="Book Antiqua" pitchFamily="18" charset="0"/>
                <a:ea typeface="+mn-ea"/>
                <a:cs typeface="+mn-cs"/>
              </a:rPr>
              <a:t>Diverse Supplier Certification and Eligibility</a:t>
            </a:r>
          </a:p>
        </p:txBody>
      </p:sp>
      <p:sp>
        <p:nvSpPr>
          <p:cNvPr id="7"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10</a:t>
            </a:fld>
            <a:endParaRPr lang="en-US" sz="1200" dirty="0">
              <a:solidFill>
                <a:prstClr val="white">
                  <a:lumMod val="50000"/>
                </a:prstClr>
              </a:solidFill>
            </a:endParaRPr>
          </a:p>
        </p:txBody>
      </p:sp>
      <p:sp>
        <p:nvSpPr>
          <p:cNvPr id="5" name="Rectangle 4"/>
          <p:cNvSpPr/>
          <p:nvPr/>
        </p:nvSpPr>
        <p:spPr>
          <a:xfrm>
            <a:off x="381001" y="838200"/>
            <a:ext cx="8458200" cy="5139869"/>
          </a:xfrm>
          <a:prstGeom prst="rect">
            <a:avLst/>
          </a:prstGeom>
        </p:spPr>
        <p:txBody>
          <a:bodyPr wrap="square">
            <a:spAutoFit/>
          </a:bodyPr>
          <a:lstStyle/>
          <a:p>
            <a:pPr marL="285750" indent="-285750" fontAlgn="base">
              <a:spcBef>
                <a:spcPct val="0"/>
              </a:spcBef>
              <a:spcAft>
                <a:spcPts val="600"/>
              </a:spcAft>
              <a:buFont typeface="Arial" panose="020B0604020202020204" pitchFamily="34" charset="0"/>
              <a:buChar char="•"/>
            </a:pPr>
            <a:r>
              <a:rPr lang="en-US" b="1" i="1" dirty="0">
                <a:solidFill>
                  <a:prstClr val="black"/>
                </a:solidFill>
                <a:latin typeface="Book Antiqua" pitchFamily="18" charset="0"/>
              </a:rPr>
              <a:t>SDG&amp;E Support of DBE’s</a:t>
            </a:r>
          </a:p>
          <a:p>
            <a:pPr marL="742950" lvl="1" indent="-285750" fontAlgn="base">
              <a:spcBef>
                <a:spcPct val="0"/>
              </a:spcBef>
              <a:spcAft>
                <a:spcPts val="600"/>
              </a:spcAft>
              <a:buFont typeface="Courier New" panose="02070309020205020404" pitchFamily="49" charset="0"/>
              <a:buChar char="o"/>
            </a:pPr>
            <a:r>
              <a:rPr lang="en-US" dirty="0">
                <a:solidFill>
                  <a:prstClr val="black"/>
                </a:solidFill>
                <a:latin typeface="Book Antiqua" pitchFamily="18" charset="0"/>
              </a:rPr>
              <a:t>Supplier diversity goals are part of every executives’ department goals and are a component of every employee’s compensation goals</a:t>
            </a:r>
          </a:p>
          <a:p>
            <a:pPr marL="742950" lvl="1" indent="-285750" fontAlgn="base">
              <a:spcBef>
                <a:spcPct val="0"/>
              </a:spcBef>
              <a:spcAft>
                <a:spcPts val="600"/>
              </a:spcAft>
              <a:buFont typeface="Courier New" panose="02070309020205020404" pitchFamily="49" charset="0"/>
              <a:buChar char="o"/>
            </a:pPr>
            <a:r>
              <a:rPr lang="en-US" dirty="0">
                <a:solidFill>
                  <a:prstClr val="black"/>
                </a:solidFill>
                <a:latin typeface="Book Antiqua" pitchFamily="18" charset="0"/>
              </a:rPr>
              <a:t>43% of SDG&amp;E’s goods and services procurement dollars were spent with DBE’s in 2016</a:t>
            </a:r>
          </a:p>
          <a:p>
            <a:pPr marL="742950" lvl="1" indent="-285750" fontAlgn="base">
              <a:spcBef>
                <a:spcPct val="0"/>
              </a:spcBef>
              <a:spcAft>
                <a:spcPts val="600"/>
              </a:spcAft>
              <a:buFont typeface="Courier New" panose="02070309020205020404" pitchFamily="49" charset="0"/>
              <a:buChar char="o"/>
            </a:pPr>
            <a:r>
              <a:rPr lang="en-US" dirty="0">
                <a:solidFill>
                  <a:prstClr val="black"/>
                </a:solidFill>
                <a:latin typeface="Book Antiqua" pitchFamily="18" charset="0"/>
              </a:rPr>
              <a:t>21.6% and $68 million of our energy procurement dollars were spent with DBE’s in 2016</a:t>
            </a:r>
          </a:p>
          <a:p>
            <a:pPr marL="285750" indent="-285750" fontAlgn="base">
              <a:spcBef>
                <a:spcPct val="0"/>
              </a:spcBef>
              <a:spcAft>
                <a:spcPts val="600"/>
              </a:spcAft>
              <a:buFont typeface="Arial" panose="020B0604020202020204" pitchFamily="34" charset="0"/>
              <a:buChar char="•"/>
            </a:pPr>
            <a:r>
              <a:rPr lang="en-US" b="1" i="1" dirty="0">
                <a:solidFill>
                  <a:prstClr val="black"/>
                </a:solidFill>
                <a:latin typeface="Book Antiqua" pitchFamily="18" charset="0"/>
              </a:rPr>
              <a:t>For certification* and eligibility under GO 156, a DBE firm must meet the following requirements:  </a:t>
            </a:r>
          </a:p>
          <a:p>
            <a:pPr marL="914400" indent="-457200" fontAlgn="base">
              <a:spcBef>
                <a:spcPct val="0"/>
              </a:spcBef>
              <a:spcAft>
                <a:spcPts val="600"/>
              </a:spcAft>
            </a:pPr>
            <a:r>
              <a:rPr lang="en-US" dirty="0">
                <a:solidFill>
                  <a:prstClr val="black"/>
                </a:solidFill>
                <a:latin typeface="Book Antiqua" pitchFamily="18" charset="0"/>
              </a:rPr>
              <a:t>1) 	Must be a business enterprise:</a:t>
            </a:r>
          </a:p>
          <a:p>
            <a:pPr marL="1147763" lvl="1" indent="-233363" fontAlgn="base">
              <a:spcBef>
                <a:spcPct val="0"/>
              </a:spcBef>
              <a:spcAft>
                <a:spcPts val="600"/>
              </a:spcAft>
            </a:pPr>
            <a:r>
              <a:rPr lang="en-US" dirty="0">
                <a:solidFill>
                  <a:prstClr val="black"/>
                </a:solidFill>
                <a:latin typeface="Book Antiqua" pitchFamily="18" charset="0"/>
              </a:rPr>
              <a:t>a) that is </a:t>
            </a:r>
            <a:r>
              <a:rPr lang="en-US" u="sng" dirty="0">
                <a:solidFill>
                  <a:prstClr val="black"/>
                </a:solidFill>
                <a:latin typeface="Book Antiqua" pitchFamily="18" charset="0"/>
              </a:rPr>
              <a:t>at least </a:t>
            </a:r>
            <a:r>
              <a:rPr lang="en-US" dirty="0">
                <a:solidFill>
                  <a:prstClr val="black"/>
                </a:solidFill>
                <a:latin typeface="Book Antiqua" pitchFamily="18" charset="0"/>
              </a:rPr>
              <a:t>51% owned by a Woman, Minority, Disabled Veteran, or LGBT individual or group(s), or</a:t>
            </a:r>
          </a:p>
          <a:p>
            <a:pPr marL="1147763" lvl="1" indent="-233363" fontAlgn="base">
              <a:spcBef>
                <a:spcPct val="0"/>
              </a:spcBef>
              <a:spcAft>
                <a:spcPts val="600"/>
              </a:spcAft>
            </a:pPr>
            <a:r>
              <a:rPr lang="en-US" dirty="0">
                <a:solidFill>
                  <a:prstClr val="black"/>
                </a:solidFill>
                <a:latin typeface="Book Antiqua" pitchFamily="18" charset="0"/>
              </a:rPr>
              <a:t>b) if a publically owned business, at least 51% of the stock of which is </a:t>
            </a:r>
            <a:r>
              <a:rPr lang="en-US" u="sng" dirty="0">
                <a:solidFill>
                  <a:prstClr val="black"/>
                </a:solidFill>
                <a:latin typeface="Book Antiqua" pitchFamily="18" charset="0"/>
              </a:rPr>
              <a:t>owned</a:t>
            </a:r>
            <a:r>
              <a:rPr lang="en-US" dirty="0">
                <a:solidFill>
                  <a:prstClr val="black"/>
                </a:solidFill>
                <a:latin typeface="Book Antiqua" pitchFamily="18" charset="0"/>
              </a:rPr>
              <a:t> by one or more DBE individual(s) or group(s), ; and,</a:t>
            </a:r>
          </a:p>
          <a:p>
            <a:pPr marL="914400" indent="-457200" fontAlgn="base">
              <a:spcBef>
                <a:spcPct val="0"/>
              </a:spcBef>
              <a:spcAft>
                <a:spcPts val="600"/>
              </a:spcAft>
            </a:pPr>
            <a:r>
              <a:rPr lang="en-US" dirty="0">
                <a:solidFill>
                  <a:prstClr val="black"/>
                </a:solidFill>
                <a:latin typeface="Book Antiqua" pitchFamily="18" charset="0"/>
              </a:rPr>
              <a:t>2) 	whose management and daily business operations are </a:t>
            </a:r>
            <a:r>
              <a:rPr lang="en-US" u="sng" dirty="0">
                <a:solidFill>
                  <a:prstClr val="black"/>
                </a:solidFill>
                <a:latin typeface="Book Antiqua" pitchFamily="18" charset="0"/>
              </a:rPr>
              <a:t>controlled</a:t>
            </a:r>
            <a:r>
              <a:rPr lang="en-US" dirty="0">
                <a:solidFill>
                  <a:prstClr val="black"/>
                </a:solidFill>
                <a:latin typeface="Book Antiqua" pitchFamily="18" charset="0"/>
              </a:rPr>
              <a:t> by one or more of those DBE owners</a:t>
            </a:r>
          </a:p>
        </p:txBody>
      </p:sp>
      <p:sp>
        <p:nvSpPr>
          <p:cNvPr id="6" name="Text Placeholder 2"/>
          <p:cNvSpPr txBox="1">
            <a:spLocks noGrp="1"/>
          </p:cNvSpPr>
          <p:nvPr>
            <p:ph idx="4294967295"/>
          </p:nvPr>
        </p:nvSpPr>
        <p:spPr bwMode="auto">
          <a:xfrm>
            <a:off x="457200" y="5947290"/>
            <a:ext cx="8229600" cy="3011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342900" indent="-342900" algn="l" rtl="0" fontAlgn="base">
              <a:spcBef>
                <a:spcPct val="20000"/>
              </a:spcBef>
              <a:spcAft>
                <a:spcPct val="0"/>
              </a:spcAft>
              <a:buFont typeface="Arial" charset="0"/>
              <a:buNone/>
              <a:defRPr lang="en-US" sz="1500" b="0" i="1" kern="1200" dirty="0" smtClean="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400" dirty="0">
                <a:latin typeface="Calibri Light" panose="020F0302020204030204" pitchFamily="34" charset="0"/>
              </a:rPr>
              <a:t>*Certification does not guarantee any business enterprise the right to bid or receive a contract.</a:t>
            </a:r>
          </a:p>
        </p:txBody>
      </p:sp>
    </p:spTree>
    <p:extLst>
      <p:ext uri="{BB962C8B-B14F-4D97-AF65-F5344CB8AC3E}">
        <p14:creationId xmlns:p14="http://schemas.microsoft.com/office/powerpoint/2010/main" val="2588727119"/>
      </p:ext>
    </p:extLst>
  </p:cSld>
  <p:clrMapOvr>
    <a:masterClrMapping/>
  </p:clrMapOvr>
  <p:transition spd="med">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402" y="152400"/>
            <a:ext cx="8327065" cy="457200"/>
          </a:xfrm>
        </p:spPr>
        <p:txBody>
          <a:bodyPr/>
          <a:lstStyle/>
          <a:p>
            <a:pPr algn="l"/>
            <a:r>
              <a:rPr lang="en-US" sz="2200" dirty="0">
                <a:solidFill>
                  <a:srgbClr val="3D841A"/>
                </a:solidFill>
                <a:latin typeface="Book Antiqua" pitchFamily="18" charset="0"/>
                <a:ea typeface="+mn-ea"/>
                <a:cs typeface="+mn-cs"/>
              </a:rPr>
              <a:t>Diverse Supplier Certification and Eligibility </a:t>
            </a:r>
            <a:r>
              <a:rPr lang="en-US" sz="2200" i="1" dirty="0">
                <a:solidFill>
                  <a:srgbClr val="3D841A"/>
                </a:solidFill>
                <a:latin typeface="Book Antiqua" pitchFamily="18" charset="0"/>
                <a:ea typeface="+mn-ea"/>
                <a:cs typeface="+mn-cs"/>
              </a:rPr>
              <a:t>(continued)</a:t>
            </a:r>
          </a:p>
        </p:txBody>
      </p:sp>
      <p:sp>
        <p:nvSpPr>
          <p:cNvPr id="7"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11</a:t>
            </a:fld>
            <a:endParaRPr lang="en-US" sz="1200" dirty="0">
              <a:solidFill>
                <a:prstClr val="white">
                  <a:lumMod val="50000"/>
                </a:prstClr>
              </a:solidFill>
            </a:endParaRPr>
          </a:p>
        </p:txBody>
      </p:sp>
      <p:sp>
        <p:nvSpPr>
          <p:cNvPr id="5" name="Rectangle 4"/>
          <p:cNvSpPr/>
          <p:nvPr/>
        </p:nvSpPr>
        <p:spPr>
          <a:xfrm>
            <a:off x="381001" y="838200"/>
            <a:ext cx="8458200" cy="4909036"/>
          </a:xfrm>
          <a:prstGeom prst="rect">
            <a:avLst/>
          </a:prstGeom>
        </p:spPr>
        <p:txBody>
          <a:bodyPr wrap="square">
            <a:spAutoFit/>
          </a:bodyPr>
          <a:lstStyle/>
          <a:p>
            <a:pPr marL="285750" indent="-285750" fontAlgn="base">
              <a:spcBef>
                <a:spcPct val="0"/>
              </a:spcBef>
              <a:spcAft>
                <a:spcPts val="600"/>
              </a:spcAft>
              <a:buFont typeface="Arial" panose="020B0604020202020204" pitchFamily="34" charset="0"/>
              <a:buChar char="•"/>
            </a:pPr>
            <a:r>
              <a:rPr lang="en-US" b="1" i="1" dirty="0">
                <a:solidFill>
                  <a:prstClr val="black"/>
                </a:solidFill>
                <a:latin typeface="Book Antiqua" pitchFamily="18" charset="0"/>
              </a:rPr>
              <a:t>Obtaining Certification*</a:t>
            </a:r>
          </a:p>
          <a:p>
            <a:pPr marL="742950" lvl="1" indent="-285750" fontAlgn="base">
              <a:spcBef>
                <a:spcPct val="0"/>
              </a:spcBef>
              <a:spcAft>
                <a:spcPts val="600"/>
              </a:spcAft>
              <a:buFont typeface="Courier New" panose="02070309020205020404" pitchFamily="49" charset="0"/>
              <a:buChar char="o"/>
            </a:pPr>
            <a:r>
              <a:rPr lang="en-US" b="1" i="1" dirty="0">
                <a:solidFill>
                  <a:prstClr val="black"/>
                </a:solidFill>
                <a:latin typeface="Book Antiqua" pitchFamily="18" charset="0"/>
              </a:rPr>
              <a:t>Minority, Woman or LGBT Owned Business</a:t>
            </a:r>
          </a:p>
          <a:p>
            <a:pPr marL="1200150" lvl="2" indent="-285750" fontAlgn="base">
              <a:spcBef>
                <a:spcPct val="0"/>
              </a:spcBef>
              <a:spcAft>
                <a:spcPts val="600"/>
              </a:spcAft>
              <a:buFont typeface="Wingdings" panose="05000000000000000000" pitchFamily="2" charset="2"/>
              <a:buChar char="§"/>
            </a:pPr>
            <a:r>
              <a:rPr lang="en-US" dirty="0">
                <a:solidFill>
                  <a:prstClr val="black"/>
                </a:solidFill>
                <a:latin typeface="Book Antiqua" pitchFamily="18" charset="0"/>
              </a:rPr>
              <a:t>California Public Utilities Commission (CPUC) Supplier Clearinghouse http://www.thesupplierclearinghouse.com/</a:t>
            </a:r>
          </a:p>
          <a:p>
            <a:pPr lvl="2" fontAlgn="base">
              <a:spcBef>
                <a:spcPct val="0"/>
              </a:spcBef>
              <a:spcAft>
                <a:spcPts val="600"/>
              </a:spcAft>
            </a:pPr>
            <a:endParaRPr lang="en-US" dirty="0">
              <a:solidFill>
                <a:prstClr val="black"/>
              </a:solidFill>
              <a:latin typeface="Book Antiqua" pitchFamily="18" charset="0"/>
            </a:endParaRPr>
          </a:p>
          <a:p>
            <a:pPr marL="742950" lvl="1" indent="-285750" fontAlgn="base">
              <a:spcBef>
                <a:spcPct val="0"/>
              </a:spcBef>
              <a:spcAft>
                <a:spcPct val="0"/>
              </a:spcAft>
              <a:buFont typeface="Courier New" panose="02070309020205020404" pitchFamily="49" charset="0"/>
              <a:buChar char="o"/>
            </a:pPr>
            <a:r>
              <a:rPr lang="en-US" b="1" i="1" dirty="0">
                <a:solidFill>
                  <a:prstClr val="black"/>
                </a:solidFill>
                <a:latin typeface="Book Antiqua" pitchFamily="18" charset="0"/>
              </a:rPr>
              <a:t>Service Disabled Veteran Business </a:t>
            </a:r>
          </a:p>
          <a:p>
            <a:pPr marL="1200150" lvl="2" indent="-285750" fontAlgn="base">
              <a:spcBef>
                <a:spcPct val="0"/>
              </a:spcBef>
              <a:spcAft>
                <a:spcPts val="600"/>
              </a:spcAft>
              <a:buFont typeface="Wingdings" panose="05000000000000000000" pitchFamily="2" charset="2"/>
              <a:buChar char="§"/>
            </a:pPr>
            <a:r>
              <a:rPr lang="en-US" dirty="0">
                <a:solidFill>
                  <a:prstClr val="black"/>
                </a:solidFill>
                <a:latin typeface="Book Antiqua" pitchFamily="18" charset="0"/>
              </a:rPr>
              <a:t>State of California, General Services Office of Small Business and Disabled Veteran Business Enterprise Services (OSDS) http://www.dgs.ca.gov/pd/Programs/OSDS.aspx</a:t>
            </a:r>
          </a:p>
          <a:p>
            <a:pPr marL="742950" lvl="1" indent="-285750" fontAlgn="base">
              <a:spcBef>
                <a:spcPct val="0"/>
              </a:spcBef>
              <a:spcAft>
                <a:spcPct val="0"/>
              </a:spcAft>
              <a:buFont typeface="Arial" panose="020B0604020202020204" pitchFamily="34" charset="0"/>
              <a:buChar char="•"/>
            </a:pPr>
            <a:endParaRPr lang="en-US" b="1" i="1" dirty="0">
              <a:solidFill>
                <a:prstClr val="black"/>
              </a:solidFill>
              <a:latin typeface="Book Antiqua" pitchFamily="18" charset="0"/>
            </a:endParaRPr>
          </a:p>
          <a:p>
            <a:pPr marL="742950" lvl="1" indent="-285750" fontAlgn="base">
              <a:spcBef>
                <a:spcPct val="0"/>
              </a:spcBef>
              <a:spcAft>
                <a:spcPct val="0"/>
              </a:spcAft>
              <a:buFont typeface="Courier New" panose="02070309020205020404" pitchFamily="49" charset="0"/>
              <a:buChar char="o"/>
            </a:pPr>
            <a:r>
              <a:rPr lang="en-US" b="1" i="1" dirty="0">
                <a:solidFill>
                  <a:prstClr val="black"/>
                </a:solidFill>
                <a:latin typeface="Book Antiqua" pitchFamily="18" charset="0"/>
              </a:rPr>
              <a:t>Others Offering Certification</a:t>
            </a:r>
          </a:p>
          <a:p>
            <a:pPr marL="1200150" lvl="2" indent="-285750" fontAlgn="base">
              <a:spcBef>
                <a:spcPct val="0"/>
              </a:spcBef>
              <a:spcAft>
                <a:spcPct val="0"/>
              </a:spcAft>
              <a:buFont typeface="Wingdings" panose="05000000000000000000" pitchFamily="2" charset="2"/>
              <a:buChar char="§"/>
            </a:pPr>
            <a:r>
              <a:rPr lang="en-US" dirty="0">
                <a:solidFill>
                  <a:prstClr val="black"/>
                </a:solidFill>
                <a:latin typeface="Book Antiqua" pitchFamily="18" charset="0"/>
              </a:rPr>
              <a:t>Regional affiliates of the National Minority Supplier Development Council (NMSDC)</a:t>
            </a:r>
          </a:p>
          <a:p>
            <a:pPr marL="1200150" lvl="2" indent="-285750" fontAlgn="base">
              <a:spcBef>
                <a:spcPct val="0"/>
              </a:spcBef>
              <a:spcAft>
                <a:spcPct val="0"/>
              </a:spcAft>
              <a:buFont typeface="Wingdings" panose="05000000000000000000" pitchFamily="2" charset="2"/>
              <a:buChar char="§"/>
            </a:pPr>
            <a:r>
              <a:rPr lang="en-US" dirty="0">
                <a:solidFill>
                  <a:prstClr val="black"/>
                </a:solidFill>
                <a:latin typeface="Book Antiqua" pitchFamily="18" charset="0"/>
              </a:rPr>
              <a:t>Small Business Administration 8(a) (SBA)</a:t>
            </a:r>
          </a:p>
          <a:p>
            <a:pPr marL="1200150" lvl="2" indent="-285750" fontAlgn="base">
              <a:spcBef>
                <a:spcPct val="0"/>
              </a:spcBef>
              <a:spcAft>
                <a:spcPct val="0"/>
              </a:spcAft>
              <a:buFont typeface="Wingdings" panose="05000000000000000000" pitchFamily="2" charset="2"/>
              <a:buChar char="§"/>
            </a:pPr>
            <a:r>
              <a:rPr lang="en-US" dirty="0">
                <a:solidFill>
                  <a:prstClr val="black"/>
                </a:solidFill>
                <a:latin typeface="Book Antiqua" pitchFamily="18" charset="0"/>
              </a:rPr>
              <a:t>Women Business Enterprise Council (WBEC-WEST)</a:t>
            </a:r>
          </a:p>
          <a:p>
            <a:pPr marL="1200150" lvl="2" indent="-285750" fontAlgn="base">
              <a:spcBef>
                <a:spcPct val="0"/>
              </a:spcBef>
              <a:spcAft>
                <a:spcPct val="0"/>
              </a:spcAft>
              <a:buFont typeface="Wingdings" panose="05000000000000000000" pitchFamily="2" charset="2"/>
              <a:buChar char="§"/>
            </a:pPr>
            <a:r>
              <a:rPr lang="en-US" dirty="0">
                <a:solidFill>
                  <a:prstClr val="black"/>
                </a:solidFill>
                <a:latin typeface="Book Antiqua" pitchFamily="18" charset="0"/>
              </a:rPr>
              <a:t>State and municipal government agencies</a:t>
            </a:r>
          </a:p>
        </p:txBody>
      </p:sp>
      <p:sp>
        <p:nvSpPr>
          <p:cNvPr id="6" name="Text Placeholder 2"/>
          <p:cNvSpPr txBox="1">
            <a:spLocks noGrp="1"/>
          </p:cNvSpPr>
          <p:nvPr>
            <p:ph idx="4294967295"/>
          </p:nvPr>
        </p:nvSpPr>
        <p:spPr bwMode="auto">
          <a:xfrm>
            <a:off x="457200" y="5947290"/>
            <a:ext cx="8229600" cy="3011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342900" indent="-342900" algn="l" rtl="0" fontAlgn="base">
              <a:spcBef>
                <a:spcPct val="20000"/>
              </a:spcBef>
              <a:spcAft>
                <a:spcPct val="0"/>
              </a:spcAft>
              <a:buFont typeface="Arial" charset="0"/>
              <a:buNone/>
              <a:defRPr lang="en-US" sz="1500" b="0" i="1" kern="1200" dirty="0" smtClean="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400" dirty="0">
                <a:latin typeface="Calibri Light" panose="020F0302020204030204" pitchFamily="34" charset="0"/>
              </a:rPr>
              <a:t>*Certification does not guarantee any business enterprise the right to bid or receive a contract.</a:t>
            </a:r>
          </a:p>
        </p:txBody>
      </p:sp>
    </p:spTree>
    <p:extLst>
      <p:ext uri="{BB962C8B-B14F-4D97-AF65-F5344CB8AC3E}">
        <p14:creationId xmlns:p14="http://schemas.microsoft.com/office/powerpoint/2010/main" val="1674663492"/>
      </p:ext>
    </p:extLst>
  </p:cSld>
  <p:clrMapOvr>
    <a:masterClrMapping/>
  </p:clrMapOvr>
  <p:transition spd="med">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5791200" cy="762000"/>
          </a:xfrm>
        </p:spPr>
        <p:txBody>
          <a:bodyPr/>
          <a:lstStyle/>
          <a:p>
            <a:r>
              <a:rPr lang="en-US" sz="2200" dirty="0">
                <a:solidFill>
                  <a:srgbClr val="3D841A"/>
                </a:solidFill>
                <a:latin typeface="Book Antiqua" pitchFamily="18" charset="0"/>
                <a:ea typeface="+mn-ea"/>
                <a:cs typeface="+mn-cs"/>
              </a:rPr>
              <a:t>Supplier Diversity Contact Information</a:t>
            </a:r>
          </a:p>
        </p:txBody>
      </p:sp>
      <p:sp>
        <p:nvSpPr>
          <p:cNvPr id="3" name="Content Placeholder 2"/>
          <p:cNvSpPr>
            <a:spLocks noGrp="1"/>
          </p:cNvSpPr>
          <p:nvPr>
            <p:ph idx="1"/>
          </p:nvPr>
        </p:nvSpPr>
        <p:spPr>
          <a:xfrm>
            <a:off x="381000" y="1219200"/>
            <a:ext cx="8305800" cy="4648200"/>
          </a:xfrm>
        </p:spPr>
        <p:txBody>
          <a:bodyPr/>
          <a:lstStyle/>
          <a:p>
            <a:pPr marL="0" indent="0" algn="ctr"/>
            <a:r>
              <a:rPr lang="en-US" sz="2000" b="1" dirty="0">
                <a:solidFill>
                  <a:prstClr val="black"/>
                </a:solidFill>
              </a:rPr>
              <a:t>SDG&amp;E Supplier Diversity Team Websites</a:t>
            </a:r>
            <a:endParaRPr lang="en-US" sz="2000" dirty="0">
              <a:solidFill>
                <a:prstClr val="black"/>
              </a:solidFill>
            </a:endParaRPr>
          </a:p>
          <a:p>
            <a:pPr marL="0" lvl="1" indent="0" algn="ctr">
              <a:buNone/>
            </a:pPr>
            <a:r>
              <a:rPr lang="en-US" sz="1800" i="1" dirty="0">
                <a:solidFill>
                  <a:prstClr val="black"/>
                </a:solidFill>
                <a:latin typeface="Book Antiqua" pitchFamily="18" charset="0"/>
              </a:rPr>
              <a:t>http://www.sempra.com/about/supplier-diversity/</a:t>
            </a:r>
          </a:p>
          <a:p>
            <a:pPr marL="0" lvl="1" indent="0" algn="ctr">
              <a:buNone/>
            </a:pPr>
            <a:r>
              <a:rPr lang="en-US" sz="1800" i="1" dirty="0">
                <a:solidFill>
                  <a:prstClr val="black"/>
                </a:solidFill>
                <a:latin typeface="Book Antiqua" pitchFamily="18" charset="0"/>
              </a:rPr>
              <a:t>http://www.cpuc.ca.gov/puc/supplierdiversity/</a:t>
            </a:r>
            <a:endParaRPr lang="en-US" sz="1800" b="1" i="1" dirty="0">
              <a:solidFill>
                <a:prstClr val="black"/>
              </a:solidFill>
            </a:endParaRPr>
          </a:p>
          <a:p>
            <a:pPr algn="ctr"/>
            <a:endParaRPr lang="en-US" sz="2000" b="1" dirty="0"/>
          </a:p>
          <a:p>
            <a:pPr algn="ctr"/>
            <a:r>
              <a:rPr lang="en-US" sz="2000" b="1" dirty="0"/>
              <a:t>Erica Beal</a:t>
            </a:r>
          </a:p>
          <a:p>
            <a:pPr algn="ctr"/>
            <a:r>
              <a:rPr lang="en-US" sz="2000" b="1" dirty="0"/>
              <a:t>Diverse Business Enterprise Program Manager</a:t>
            </a:r>
          </a:p>
          <a:p>
            <a:pPr algn="ctr"/>
            <a:r>
              <a:rPr lang="en-US" sz="2000" b="1" dirty="0">
                <a:solidFill>
                  <a:schemeClr val="accent3"/>
                </a:solidFill>
                <a:hlinkClick r:id="rId3"/>
              </a:rPr>
              <a:t>EBeal@semprautilities.com</a:t>
            </a:r>
            <a:endParaRPr lang="en-US" sz="2000" b="1" dirty="0">
              <a:solidFill>
                <a:schemeClr val="accent3"/>
              </a:solidFill>
            </a:endParaRPr>
          </a:p>
          <a:p>
            <a:pPr algn="ctr"/>
            <a:r>
              <a:rPr lang="en-US" sz="2000" b="1" dirty="0"/>
              <a:t>858-636-5538</a:t>
            </a:r>
          </a:p>
          <a:p>
            <a:pPr algn="ctr"/>
            <a:endParaRPr lang="en-US" sz="2000" b="1" dirty="0"/>
          </a:p>
          <a:p>
            <a:pPr algn="ctr"/>
            <a:r>
              <a:rPr lang="en-US" sz="2000" b="1" dirty="0"/>
              <a:t>Steve Taylor</a:t>
            </a:r>
          </a:p>
          <a:p>
            <a:pPr algn="ctr"/>
            <a:r>
              <a:rPr lang="en-US" sz="2000" b="1" dirty="0"/>
              <a:t>E&amp;FP DBE Champion / Generation &amp; Supply Manager</a:t>
            </a:r>
          </a:p>
          <a:p>
            <a:pPr algn="ctr"/>
            <a:r>
              <a:rPr lang="en-US" sz="2000" b="1" dirty="0">
                <a:hlinkClick r:id="rId4"/>
              </a:rPr>
              <a:t>SRTaylor@semprautilities.com</a:t>
            </a:r>
            <a:endParaRPr lang="en-US" sz="2000" b="1" dirty="0"/>
          </a:p>
          <a:p>
            <a:pPr algn="ctr"/>
            <a:r>
              <a:rPr lang="en-US" sz="2000" b="1" dirty="0"/>
              <a:t>858-654-6361</a:t>
            </a:r>
          </a:p>
        </p:txBody>
      </p:sp>
      <p:sp>
        <p:nvSpPr>
          <p:cNvPr id="6" name="Slide Number Placeholder 3"/>
          <p:cNvSpPr txBox="1">
            <a:spLocks/>
          </p:cNvSpPr>
          <p:nvPr/>
        </p:nvSpPr>
        <p:spPr>
          <a:xfrm>
            <a:off x="7010400" y="6400801"/>
            <a:ext cx="1981200" cy="457200"/>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3E5460-3054-4924-B63F-B7352C0A15A7}" type="slidenum">
              <a:rPr kumimoji="0" lang="en-US" sz="1200" b="0" i="0" u="none" strike="noStrike" kern="1200" cap="none" spc="0" normalizeH="0" baseline="0" noProof="0" smtClean="0">
                <a:ln>
                  <a:noFill/>
                </a:ln>
                <a:solidFill>
                  <a:schemeClr val="bg1">
                    <a:lumMod val="50000"/>
                  </a:schemeClr>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Tree>
    <p:extLst>
      <p:ext uri="{BB962C8B-B14F-4D97-AF65-F5344CB8AC3E}">
        <p14:creationId xmlns:p14="http://schemas.microsoft.com/office/powerpoint/2010/main" val="75550308"/>
      </p:ext>
    </p:extLst>
  </p:cSld>
  <p:clrMapOvr>
    <a:masterClrMapping/>
  </p:clrMapOvr>
  <p:transition spd="med">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885522"/>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936899" y="2190322"/>
            <a:ext cx="5257800" cy="1698625"/>
          </a:xfrm>
          <a:prstGeom prst="rect">
            <a:avLst/>
          </a:prstGeom>
        </p:spPr>
        <p:txBody>
          <a:bodyPr anchor="ctr">
            <a:normAutofit/>
          </a:bodyPr>
          <a:lstStyle/>
          <a:p>
            <a:r>
              <a:rPr lang="en-US" altLang="en-US" sz="2800" dirty="0">
                <a:latin typeface="Book Antiqua" pitchFamily="18" charset="0"/>
                <a:cs typeface="Arial" pitchFamily="34" charset="0"/>
              </a:rPr>
              <a:t>Role of the Independent Evaluator</a:t>
            </a:r>
            <a:endParaRPr lang="en-US" sz="2500" b="1" dirty="0">
              <a:latin typeface="Book Antiqua" pitchFamily="18" charset="0"/>
              <a:cs typeface="Arial" pitchFamily="34" charset="0"/>
            </a:endParaRPr>
          </a:p>
        </p:txBody>
      </p:sp>
      <p:sp>
        <p:nvSpPr>
          <p:cNvPr id="6" name="Slide Number Placeholder 5"/>
          <p:cNvSpPr>
            <a:spLocks noGrp="1"/>
          </p:cNvSpPr>
          <p:nvPr>
            <p:ph type="sldNum" sz="quarter" idx="12"/>
          </p:nvPr>
        </p:nvSpPr>
        <p:spPr/>
        <p:txBody>
          <a:bodyPr/>
          <a:lstStyle/>
          <a:p>
            <a:pPr>
              <a:defRPr/>
            </a:pPr>
            <a:fld id="{F8193F1F-6195-4AD1-A94D-54F560E57046}" type="slidenum">
              <a:rPr lang="en-US" smtClean="0"/>
              <a:pPr>
                <a:defRPr/>
              </a:pPr>
              <a:t>13</a:t>
            </a:fld>
            <a:endParaRPr lang="en-US" dirty="0"/>
          </a:p>
        </p:txBody>
      </p:sp>
      <p:sp>
        <p:nvSpPr>
          <p:cNvPr id="7" name="Rectangle 3"/>
          <p:cNvSpPr txBox="1">
            <a:spLocks noChangeArrowheads="1"/>
          </p:cNvSpPr>
          <p:nvPr/>
        </p:nvSpPr>
        <p:spPr bwMode="auto">
          <a:xfrm>
            <a:off x="2317899" y="45339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r>
              <a:rPr lang="en-US" sz="1600" dirty="0">
                <a:solidFill>
                  <a:prstClr val="black"/>
                </a:solidFill>
                <a:latin typeface="Book Antiqua" pitchFamily="18" charset="0"/>
                <a:cs typeface="Arial" pitchFamily="34" charset="0"/>
              </a:rPr>
              <a:t>Harold Judd | Accion Group</a:t>
            </a:r>
          </a:p>
        </p:txBody>
      </p:sp>
    </p:spTree>
    <p:extLst>
      <p:ext uri="{BB962C8B-B14F-4D97-AF65-F5344CB8AC3E}">
        <p14:creationId xmlns:p14="http://schemas.microsoft.com/office/powerpoint/2010/main" val="581682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543800" cy="533400"/>
          </a:xfrm>
        </p:spPr>
        <p:txBody>
          <a:bodyPr/>
          <a:lstStyle/>
          <a:p>
            <a:pPr algn="l"/>
            <a:r>
              <a:rPr lang="en-US" sz="2200" dirty="0">
                <a:solidFill>
                  <a:srgbClr val="3D841A"/>
                </a:solidFill>
                <a:latin typeface="Book Antiqua" pitchFamily="18" charset="0"/>
                <a:ea typeface="+mn-ea"/>
                <a:cs typeface="Arial" pitchFamily="34" charset="0"/>
              </a:rPr>
              <a:t>Overview Independent Evaluator</a:t>
            </a:r>
          </a:p>
        </p:txBody>
      </p:sp>
      <p:sp>
        <p:nvSpPr>
          <p:cNvPr id="3" name="Content Placeholder 2"/>
          <p:cNvSpPr>
            <a:spLocks noGrp="1"/>
          </p:cNvSpPr>
          <p:nvPr>
            <p:ph idx="1"/>
          </p:nvPr>
        </p:nvSpPr>
        <p:spPr>
          <a:xfrm>
            <a:off x="304801" y="838200"/>
            <a:ext cx="8587154" cy="5333999"/>
          </a:xfrm>
        </p:spPr>
        <p:txBody>
          <a:bodyPr/>
          <a:lstStyle/>
          <a:p>
            <a:pPr marL="0" indent="0"/>
            <a:r>
              <a:rPr lang="en-US" sz="2000" dirty="0"/>
              <a:t>ACCION GROUP (ACCION) is approved by the CPUC as the Independent Evaluator for the RFO.</a:t>
            </a:r>
          </a:p>
          <a:p>
            <a:pPr marL="0" indent="0">
              <a:spcBef>
                <a:spcPts val="1200"/>
              </a:spcBef>
            </a:pPr>
            <a:r>
              <a:rPr lang="en-US" sz="2000" dirty="0"/>
              <a:t>ACCION was founded in 2001 and has experienced professionals with extensive industry experience in the areas of: </a:t>
            </a:r>
          </a:p>
          <a:p>
            <a:pPr marL="685800" lvl="1" indent="-342900">
              <a:spcBef>
                <a:spcPts val="300"/>
              </a:spcBef>
              <a:buFont typeface="Symbol"/>
              <a:buChar char="·"/>
              <a:tabLst>
                <a:tab pos="3429000" algn="l"/>
                <a:tab pos="6858000" algn="l"/>
              </a:tabLst>
            </a:pPr>
            <a:r>
              <a:rPr lang="en-US" sz="1800" dirty="0">
                <a:latin typeface="Book Antiqua" pitchFamily="18" charset="0"/>
              </a:rPr>
              <a:t>Evaluation &amp; Dispatch Modeling	</a:t>
            </a:r>
          </a:p>
          <a:p>
            <a:pPr marL="685800" lvl="1" indent="-342900">
              <a:spcBef>
                <a:spcPts val="300"/>
              </a:spcBef>
              <a:buFont typeface="Symbol"/>
              <a:buChar char="·"/>
              <a:tabLst>
                <a:tab pos="3429000" algn="l"/>
                <a:tab pos="6858000" algn="l"/>
              </a:tabLst>
            </a:pPr>
            <a:r>
              <a:rPr lang="en-US" sz="1800" dirty="0">
                <a:latin typeface="Book Antiqua" pitchFamily="18" charset="0"/>
              </a:rPr>
              <a:t>Transmission &amp; Distribution Systems	</a:t>
            </a:r>
            <a:endParaRPr lang="en-US" sz="1800" dirty="0">
              <a:latin typeface="Book Antiqua" pitchFamily="18" charset="0"/>
              <a:sym typeface="Symbol"/>
            </a:endParaRPr>
          </a:p>
          <a:p>
            <a:pPr marL="685800" lvl="1" indent="-342900">
              <a:spcBef>
                <a:spcPts val="300"/>
              </a:spcBef>
              <a:buFont typeface="Symbol"/>
              <a:buChar char="·"/>
              <a:tabLst>
                <a:tab pos="3429000" algn="l"/>
                <a:tab pos="6858000" algn="l"/>
              </a:tabLst>
            </a:pPr>
            <a:r>
              <a:rPr lang="en-US" sz="1800" dirty="0">
                <a:latin typeface="Book Antiqua" pitchFamily="18" charset="0"/>
              </a:rPr>
              <a:t>Power Plant Construction &amp; Operation</a:t>
            </a:r>
          </a:p>
          <a:p>
            <a:pPr marL="685800" lvl="1" indent="-342900">
              <a:spcBef>
                <a:spcPts val="300"/>
              </a:spcBef>
              <a:buFont typeface="Symbol"/>
              <a:buChar char="·"/>
              <a:tabLst>
                <a:tab pos="3429000" algn="l"/>
              </a:tabLst>
            </a:pPr>
            <a:r>
              <a:rPr lang="en-US" sz="1800" dirty="0">
                <a:latin typeface="Book Antiqua" pitchFamily="18" charset="0"/>
              </a:rPr>
              <a:t>Risk Analysis</a:t>
            </a:r>
          </a:p>
          <a:p>
            <a:pPr marL="685800" lvl="1" indent="-342900">
              <a:spcBef>
                <a:spcPts val="300"/>
              </a:spcBef>
              <a:buFont typeface="Symbol"/>
              <a:buChar char="·"/>
              <a:tabLst>
                <a:tab pos="3429000" algn="l"/>
              </a:tabLst>
            </a:pPr>
            <a:r>
              <a:rPr lang="en-US" sz="1800" dirty="0">
                <a:latin typeface="Book Antiqua" pitchFamily="18" charset="0"/>
              </a:rPr>
              <a:t>Legal Services (contracting &amp; contract review) </a:t>
            </a:r>
            <a:r>
              <a:rPr lang="en-US" sz="1400" dirty="0">
                <a:latin typeface="Book Antiqua" pitchFamily="18" charset="0"/>
              </a:rPr>
              <a:t>	</a:t>
            </a:r>
          </a:p>
          <a:p>
            <a:pPr marL="1085850" lvl="2" indent="-342900">
              <a:spcBef>
                <a:spcPts val="300"/>
              </a:spcBef>
              <a:buFont typeface="Courier New" panose="02070309020205020404" pitchFamily="49" charset="0"/>
              <a:buChar char="o"/>
              <a:tabLst>
                <a:tab pos="3429000" algn="l"/>
              </a:tabLst>
            </a:pPr>
            <a:r>
              <a:rPr lang="en-US" sz="1800" dirty="0">
                <a:latin typeface="Book Antiqua" pitchFamily="18" charset="0"/>
              </a:rPr>
              <a:t>PPA / APSA / Green Field Development / Turnkey Projects </a:t>
            </a:r>
          </a:p>
          <a:p>
            <a:pPr marL="0" indent="0">
              <a:spcBef>
                <a:spcPts val="1200"/>
              </a:spcBef>
            </a:pPr>
            <a:r>
              <a:rPr lang="en-US" sz="2000" dirty="0"/>
              <a:t>Harry Judd has more than thirty years of experience in regulated industries and emerging markets; </a:t>
            </a:r>
            <a:r>
              <a:rPr lang="en-GB" sz="2000" dirty="0"/>
              <a:t>His experience includes the following:</a:t>
            </a:r>
          </a:p>
          <a:p>
            <a:pPr marL="457200" lvl="1" indent="-171450">
              <a:buFont typeface="Arial" panose="020B0604020202020204" pitchFamily="34" charset="0"/>
              <a:buChar char="•"/>
            </a:pPr>
            <a:r>
              <a:rPr lang="en-GB" sz="1800" dirty="0">
                <a:latin typeface="Book Antiqua" pitchFamily="18" charset="0"/>
              </a:rPr>
              <a:t>85 Independent Evaluator engagements over the previous ten years</a:t>
            </a:r>
          </a:p>
          <a:p>
            <a:pPr marL="457200" lvl="1" indent="-171450">
              <a:spcBef>
                <a:spcPts val="0"/>
              </a:spcBef>
              <a:buFont typeface="Arial" panose="020B0604020202020204" pitchFamily="34" charset="0"/>
              <a:buChar char="•"/>
            </a:pPr>
            <a:r>
              <a:rPr lang="en-US" sz="1800" dirty="0">
                <a:latin typeface="Book Antiqua" pitchFamily="18" charset="0"/>
              </a:rPr>
              <a:t>Consultant providing crucial guidance to major clients including BPA, PGE, the Nuclear Decommissioning Finance Committee, the Georgia Public Service Commission, and the Hawaiian Electric Company </a:t>
            </a:r>
          </a:p>
          <a:p>
            <a:pPr marL="457200" lvl="1" indent="0">
              <a:buNone/>
            </a:pPr>
            <a:endParaRPr lang="en-US" dirty="0">
              <a:latin typeface="Book Antiqua" pitchFamily="18" charset="0"/>
            </a:endParaRPr>
          </a:p>
        </p:txBody>
      </p:sp>
      <p:sp>
        <p:nvSpPr>
          <p:cNvPr id="6" name="Slide Number Placeholder 3"/>
          <p:cNvSpPr txBox="1">
            <a:spLocks/>
          </p:cNvSpPr>
          <p:nvPr/>
        </p:nvSpPr>
        <p:spPr>
          <a:xfrm>
            <a:off x="7010400" y="6400801"/>
            <a:ext cx="1981200" cy="457200"/>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3E5460-3054-4924-B63F-B7352C0A15A7}" type="slidenum">
              <a:rPr kumimoji="0" lang="en-US" sz="1200" b="0" i="0" u="none" strike="noStrike" kern="1200" cap="none" spc="0" normalizeH="0" baseline="0" noProof="0" smtClean="0">
                <a:ln>
                  <a:noFill/>
                </a:ln>
                <a:solidFill>
                  <a:schemeClr val="bg1">
                    <a:lumMod val="50000"/>
                  </a:schemeClr>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Tree>
    <p:extLst>
      <p:ext uri="{BB962C8B-B14F-4D97-AF65-F5344CB8AC3E}">
        <p14:creationId xmlns:p14="http://schemas.microsoft.com/office/powerpoint/2010/main" val="2672184652"/>
      </p:ext>
    </p:extLst>
  </p:cSld>
  <p:clrMapOvr>
    <a:masterClrMapping/>
  </p:clrMapOvr>
  <p:transition spd="med">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noChangeArrowheads="1"/>
          </p:cNvSpPr>
          <p:nvPr>
            <p:ph type="title"/>
          </p:nvPr>
        </p:nvSpPr>
        <p:spPr bwMode="auto">
          <a:xfrm>
            <a:off x="152400" y="152400"/>
            <a:ext cx="7696200" cy="457200"/>
          </a:xfrm>
          <a:noFill/>
          <a:ln>
            <a:miter lim="800000"/>
            <a:headEnd/>
            <a:tailEnd/>
          </a:ln>
        </p:spPr>
        <p:txBody>
          <a:bodyPr vert="horz" wrap="square" lIns="91440" tIns="45720" rIns="91440" bIns="45720" numCol="1" anchor="t" anchorCtr="0" compatLnSpc="1">
            <a:prstTxWarp prst="textNoShape">
              <a:avLst/>
            </a:prstTxWarp>
          </a:bodyPr>
          <a:lstStyle/>
          <a:p>
            <a:pPr algn="l" eaLnBrk="1" hangingPunct="1"/>
            <a:r>
              <a:rPr lang="en-US" dirty="0">
                <a:solidFill>
                  <a:srgbClr val="44931D"/>
                </a:solidFill>
                <a:latin typeface="Book Antiqua" pitchFamily="18" charset="0"/>
              </a:rPr>
              <a:t>Bid Conformance</a:t>
            </a:r>
          </a:p>
        </p:txBody>
      </p:sp>
      <p:sp>
        <p:nvSpPr>
          <p:cNvPr id="125954" name="Rectangle 3"/>
          <p:cNvSpPr>
            <a:spLocks noGrp="1" noChangeArrowheads="1"/>
          </p:cNvSpPr>
          <p:nvPr>
            <p:ph type="body" idx="1"/>
          </p:nvPr>
        </p:nvSpPr>
        <p:spPr>
          <a:xfrm>
            <a:off x="304800" y="838200"/>
            <a:ext cx="8229600" cy="5257800"/>
          </a:xfrm>
        </p:spPr>
        <p:txBody>
          <a:bodyPr/>
          <a:lstStyle/>
          <a:p>
            <a:pPr>
              <a:spcBef>
                <a:spcPts val="1200"/>
              </a:spcBef>
              <a:spcAft>
                <a:spcPts val="0"/>
              </a:spcAft>
              <a:buFont typeface="Arial" panose="020B0604020202020204" pitchFamily="34" charset="0"/>
              <a:buChar char="•"/>
            </a:pPr>
            <a:r>
              <a:rPr lang="en-US" sz="2000" dirty="0"/>
              <a:t>IE’s role in the RAM RFO:</a:t>
            </a:r>
          </a:p>
          <a:p>
            <a:pPr marL="857250" lvl="1" indent="-228600">
              <a:spcBef>
                <a:spcPts val="0"/>
              </a:spcBef>
              <a:spcAft>
                <a:spcPts val="0"/>
              </a:spcAft>
              <a:buFont typeface="Arial" panose="020B0604020202020204" pitchFamily="34" charset="0"/>
              <a:buChar char="•"/>
            </a:pPr>
            <a:r>
              <a:rPr lang="en-US" sz="2000" dirty="0">
                <a:latin typeface="Book Antiqua" pitchFamily="18" charset="0"/>
              </a:rPr>
              <a:t>Monitor the Standards of Conduct to</a:t>
            </a:r>
          </a:p>
          <a:p>
            <a:pPr marL="1371600" lvl="1">
              <a:spcBef>
                <a:spcPts val="0"/>
              </a:spcBef>
              <a:spcAft>
                <a:spcPts val="0"/>
              </a:spcAft>
            </a:pPr>
            <a:r>
              <a:rPr lang="en-US" dirty="0">
                <a:latin typeface="Book Antiqua" pitchFamily="18" charset="0"/>
              </a:rPr>
              <a:t>Ensure equal treatment of all bids</a:t>
            </a:r>
          </a:p>
          <a:p>
            <a:pPr marL="1371600" lvl="1">
              <a:spcBef>
                <a:spcPts val="0"/>
              </a:spcBef>
              <a:spcAft>
                <a:spcPts val="0"/>
              </a:spcAft>
            </a:pPr>
            <a:r>
              <a:rPr lang="en-US" dirty="0">
                <a:latin typeface="Book Antiqua" pitchFamily="18" charset="0"/>
              </a:rPr>
              <a:t>Set separation of the Company’s Evaluation Team &amp; Bidders</a:t>
            </a:r>
          </a:p>
          <a:p>
            <a:pPr marL="1371600" lvl="1">
              <a:spcBef>
                <a:spcPts val="0"/>
              </a:spcBef>
              <a:spcAft>
                <a:spcPts val="0"/>
              </a:spcAft>
            </a:pPr>
            <a:r>
              <a:rPr lang="en-US" dirty="0">
                <a:latin typeface="Book Antiqua" pitchFamily="18" charset="0"/>
              </a:rPr>
              <a:t>Support clear &amp; consistent Communication &amp; Messaging</a:t>
            </a:r>
          </a:p>
          <a:p>
            <a:pPr marL="1371600" lvl="1">
              <a:spcBef>
                <a:spcPts val="0"/>
              </a:spcBef>
              <a:spcAft>
                <a:spcPts val="0"/>
              </a:spcAft>
            </a:pPr>
            <a:r>
              <a:rPr lang="en-US" dirty="0">
                <a:latin typeface="Book Antiqua" pitchFamily="18" charset="0"/>
              </a:rPr>
              <a:t>Create confidence in the Market regarding the Process</a:t>
            </a:r>
          </a:p>
          <a:p>
            <a:pPr marL="857250" indent="-228600">
              <a:buFont typeface="Arial" panose="020B0604020202020204" pitchFamily="34" charset="0"/>
              <a:buChar char="•"/>
            </a:pPr>
            <a:r>
              <a:rPr lang="en-US" sz="2000" i="0" dirty="0"/>
              <a:t>Review Draft Documents &amp; Process before PUC Filing </a:t>
            </a:r>
          </a:p>
          <a:p>
            <a:pPr marL="857250" indent="-228600">
              <a:buFont typeface="Arial" panose="020B0604020202020204" pitchFamily="34" charset="0"/>
              <a:buChar char="•"/>
            </a:pPr>
            <a:r>
              <a:rPr lang="en-US" sz="2000" i="0" dirty="0"/>
              <a:t>Provide Independent Contact for Bidders </a:t>
            </a:r>
          </a:p>
          <a:p>
            <a:pPr marL="857250" indent="-228600">
              <a:buFont typeface="Arial" panose="020B0604020202020204" pitchFamily="34" charset="0"/>
              <a:buChar char="•"/>
            </a:pPr>
            <a:r>
              <a:rPr lang="en-US" sz="2000" i="0" dirty="0"/>
              <a:t>Inform PUC of status, complaints &amp; issues</a:t>
            </a:r>
          </a:p>
          <a:p>
            <a:pPr>
              <a:spcBef>
                <a:spcPts val="1200"/>
              </a:spcBef>
              <a:buFont typeface="Arial" charset="0"/>
              <a:buChar char="•"/>
            </a:pPr>
            <a:r>
              <a:rPr lang="en-US" sz="2000" dirty="0"/>
              <a:t>Bids should comply with all the requirements of the RFO</a:t>
            </a:r>
          </a:p>
          <a:p>
            <a:pPr lvl="1" eaLnBrk="1" hangingPunct="1">
              <a:buFont typeface="Arial" panose="020B0604020202020204" pitchFamily="34" charset="0"/>
              <a:buChar char="•"/>
            </a:pPr>
            <a:r>
              <a:rPr lang="en-US" sz="2000" dirty="0">
                <a:latin typeface="Book Antiqua" pitchFamily="18" charset="0"/>
              </a:rPr>
              <a:t>Any bids that are rejected because of conformance issues will be discussed with the IE</a:t>
            </a:r>
          </a:p>
          <a:p>
            <a:pPr lvl="1" eaLnBrk="1" hangingPunct="1">
              <a:buFont typeface="Arial" panose="020B0604020202020204" pitchFamily="34" charset="0"/>
              <a:buChar char="•"/>
            </a:pPr>
            <a:r>
              <a:rPr lang="en-US" sz="2000" dirty="0">
                <a:latin typeface="Book Antiqua" pitchFamily="18" charset="0"/>
              </a:rPr>
              <a:t>Any bids that are accepted that may have minor conformance issues will also be discussed with the IE</a:t>
            </a:r>
          </a:p>
          <a:p>
            <a:pPr lvl="1" eaLnBrk="1" hangingPunct="1">
              <a:buFont typeface="Arial" panose="020B0604020202020204" pitchFamily="34" charset="0"/>
              <a:buChar char="•"/>
            </a:pPr>
            <a:r>
              <a:rPr lang="en-US" sz="2000" dirty="0">
                <a:latin typeface="Book Antiqua" pitchFamily="18" charset="0"/>
              </a:rPr>
              <a:t>The goal is to ensure all bidders are treated in a fair manner</a:t>
            </a:r>
            <a:endParaRPr lang="en-US" sz="2000" i="0" dirty="0"/>
          </a:p>
          <a:p>
            <a:pPr marL="0" indent="0" eaLnBrk="1" hangingPunct="1"/>
            <a:endParaRPr lang="en-US" sz="2000" dirty="0"/>
          </a:p>
        </p:txBody>
      </p:sp>
      <p:sp>
        <p:nvSpPr>
          <p:cNvPr id="4" name="Slide Number Placeholder 3"/>
          <p:cNvSpPr txBox="1">
            <a:spLocks/>
          </p:cNvSpPr>
          <p:nvPr/>
        </p:nvSpPr>
        <p:spPr>
          <a:xfrm>
            <a:off x="6942160" y="6380328"/>
            <a:ext cx="2133600" cy="365125"/>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3E5460-3054-4924-B63F-B7352C0A15A7}" type="slidenum">
              <a:rPr kumimoji="0" lang="en-US" sz="1200" b="0" i="0" u="none" strike="noStrike" kern="1200" cap="none" spc="0" normalizeH="0" baseline="0" noProof="0" smtClean="0">
                <a:ln>
                  <a:noFill/>
                </a:ln>
                <a:solidFill>
                  <a:schemeClr val="tx1"/>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chemeClr val="tx1"/>
              </a:solidFill>
              <a:effectLst/>
              <a:uLnTx/>
              <a:uFillTx/>
              <a:latin typeface="Arial" charset="0"/>
              <a:ea typeface="+mn-ea"/>
              <a:cs typeface="+mn-cs"/>
            </a:endParaRPr>
          </a:p>
        </p:txBody>
      </p:sp>
      <p:sp>
        <p:nvSpPr>
          <p:cNvPr id="5" name="Text Placeholder 2"/>
          <p:cNvSpPr>
            <a:spLocks/>
          </p:cNvSpPr>
          <p:nvPr/>
        </p:nvSpPr>
        <p:spPr bwMode="auto">
          <a:xfrm>
            <a:off x="1558925" y="6407150"/>
            <a:ext cx="6007100" cy="457200"/>
          </a:xfrm>
          <a:prstGeom prst="rect">
            <a:avLst/>
          </a:prstGeom>
          <a:noFill/>
          <a:ln w="9525">
            <a:noFill/>
            <a:miter lim="800000"/>
            <a:headEnd/>
            <a:tailEnd/>
          </a:ln>
        </p:spPr>
        <p:txBody>
          <a:bodyPr/>
          <a:lstStyle/>
          <a:p>
            <a:pPr marL="342900" indent="-342900" algn="ctr">
              <a:spcBef>
                <a:spcPct val="20000"/>
              </a:spcBef>
              <a:buFont typeface="Arial" charset="0"/>
              <a:buNone/>
            </a:pPr>
            <a:endParaRPr lang="en-US" sz="1500" i="1" dirty="0">
              <a:latin typeface="Book Antiqua" pitchFamily="18" charset="0"/>
            </a:endParaRPr>
          </a:p>
        </p:txBody>
      </p:sp>
    </p:spTree>
    <p:extLst>
      <p:ext uri="{BB962C8B-B14F-4D97-AF65-F5344CB8AC3E}">
        <p14:creationId xmlns:p14="http://schemas.microsoft.com/office/powerpoint/2010/main" val="3906407200"/>
      </p:ext>
    </p:extLst>
  </p:cSld>
  <p:clrMapOvr>
    <a:masterClrMapping/>
  </p:clrMapOvr>
  <p:transition spd="med">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20574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936899" y="2209800"/>
            <a:ext cx="5257800" cy="2003425"/>
          </a:xfrm>
          <a:prstGeom prst="rect">
            <a:avLst/>
          </a:prstGeom>
        </p:spPr>
        <p:txBody>
          <a:bodyPr anchor="ctr">
            <a:normAutofit/>
          </a:bodyPr>
          <a:lstStyle/>
          <a:p>
            <a:r>
              <a:rPr lang="en-US" altLang="en-US" sz="2800" dirty="0">
                <a:latin typeface="Book Antiqua" pitchFamily="18" charset="0"/>
                <a:cs typeface="Arial" pitchFamily="34" charset="0"/>
              </a:rPr>
              <a:t>Overview of Schedule, Product, Procurement Targets and Eligibility Requirements</a:t>
            </a:r>
            <a:endParaRPr lang="en-US" sz="2500" b="1" dirty="0">
              <a:latin typeface="Book Antiqua" pitchFamily="18" charset="0"/>
              <a:cs typeface="Arial" pitchFamily="34" charset="0"/>
            </a:endParaRPr>
          </a:p>
        </p:txBody>
      </p:sp>
      <p:sp>
        <p:nvSpPr>
          <p:cNvPr id="6" name="Slide Number Placeholder 5"/>
          <p:cNvSpPr>
            <a:spLocks noGrp="1"/>
          </p:cNvSpPr>
          <p:nvPr>
            <p:ph type="sldNum" sz="quarter" idx="12"/>
          </p:nvPr>
        </p:nvSpPr>
        <p:spPr/>
        <p:txBody>
          <a:bodyPr/>
          <a:lstStyle/>
          <a:p>
            <a:pPr>
              <a:defRPr/>
            </a:pPr>
            <a:fld id="{F8193F1F-6195-4AD1-A94D-54F560E57046}" type="slidenum">
              <a:rPr lang="en-US" smtClean="0"/>
              <a:pPr>
                <a:defRPr/>
              </a:pPr>
              <a:t>16</a:t>
            </a:fld>
            <a:endParaRPr lang="en-US" dirty="0"/>
          </a:p>
        </p:txBody>
      </p:sp>
      <p:sp>
        <p:nvSpPr>
          <p:cNvPr id="5" name="Rectangle 3"/>
          <p:cNvSpPr txBox="1">
            <a:spLocks noChangeArrowheads="1"/>
          </p:cNvSpPr>
          <p:nvPr/>
        </p:nvSpPr>
        <p:spPr bwMode="auto">
          <a:xfrm>
            <a:off x="2209800" y="47244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lvl="0" indent="-342900" algn="ctr">
              <a:spcBef>
                <a:spcPct val="20000"/>
              </a:spcBef>
              <a:defRPr/>
            </a:pPr>
            <a:r>
              <a:rPr lang="en-US" sz="1600" dirty="0">
                <a:latin typeface="Book Antiqua" pitchFamily="18" charset="0"/>
                <a:cs typeface="Arial" pitchFamily="34" charset="0"/>
              </a:rPr>
              <a:t>Evan Bierman | Senior Origination Analyst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600200" y="2187575"/>
            <a:ext cx="5867400" cy="1470025"/>
          </a:xfrm>
          <a:prstGeom prst="rect">
            <a:avLst/>
          </a:prstGeom>
        </p:spPr>
        <p:txBody>
          <a:bodyPr>
            <a:normAutofit/>
          </a:bodyPr>
          <a:lstStyle/>
          <a:p>
            <a:pPr algn="ctr"/>
            <a:endParaRPr lang="en-US" sz="2800" b="1" dirty="0">
              <a:latin typeface="Book Antiqua" pitchFamily="18" charset="0"/>
              <a:cs typeface="Arial" pitchFamily="34" charset="0"/>
            </a:endParaRPr>
          </a:p>
        </p:txBody>
      </p:sp>
      <p:sp>
        <p:nvSpPr>
          <p:cNvPr id="8" name="Rectangle 5"/>
          <p:cNvSpPr>
            <a:spLocks noChangeArrowheads="1"/>
          </p:cNvSpPr>
          <p:nvPr/>
        </p:nvSpPr>
        <p:spPr bwMode="auto">
          <a:xfrm>
            <a:off x="152400" y="152400"/>
            <a:ext cx="8991600" cy="400110"/>
          </a:xfrm>
          <a:prstGeom prst="rect">
            <a:avLst/>
          </a:prstGeom>
          <a:noFill/>
          <a:ln w="9525">
            <a:noFill/>
            <a:miter lim="800000"/>
            <a:headEnd/>
            <a:tailEnd/>
          </a:ln>
          <a:effectLst/>
        </p:spPr>
        <p:txBody>
          <a:bodyPr wrap="square">
            <a:spAutoFit/>
          </a:bodyPr>
          <a:lstStyle/>
          <a:p>
            <a:pPr>
              <a:defRPr/>
            </a:pPr>
            <a:r>
              <a:rPr lang="en-US" sz="2000" b="1" dirty="0">
                <a:solidFill>
                  <a:srgbClr val="44931D"/>
                </a:solidFill>
                <a:latin typeface="Book Antiqua" pitchFamily="18" charset="0"/>
                <a:cs typeface="Arial" pitchFamily="34" charset="0"/>
              </a:rPr>
              <a:t>RAM  Program Overview &amp; Procurement Targets</a:t>
            </a:r>
          </a:p>
        </p:txBody>
      </p:sp>
      <p:sp>
        <p:nvSpPr>
          <p:cNvPr id="12" name="Rectangle 5"/>
          <p:cNvSpPr>
            <a:spLocks noChangeArrowheads="1"/>
          </p:cNvSpPr>
          <p:nvPr/>
        </p:nvSpPr>
        <p:spPr bwMode="auto">
          <a:xfrm>
            <a:off x="304800" y="914400"/>
            <a:ext cx="8610600" cy="4985980"/>
          </a:xfrm>
          <a:prstGeom prst="rect">
            <a:avLst/>
          </a:prstGeom>
          <a:noFill/>
          <a:ln w="9525">
            <a:noFill/>
            <a:miter lim="800000"/>
            <a:headEnd/>
            <a:tailEnd/>
          </a:ln>
          <a:effectLst/>
        </p:spPr>
        <p:txBody>
          <a:bodyPr wrap="square">
            <a:spAutoFit/>
          </a:bodyPr>
          <a:lstStyle/>
          <a:p>
            <a:pPr>
              <a:defRPr/>
            </a:pPr>
            <a:r>
              <a:rPr lang="en-US" sz="2000" b="1" dirty="0">
                <a:latin typeface="Book Antiqua" panose="02040602050305030304" pitchFamily="18" charset="0"/>
                <a:ea typeface="+mj-ea"/>
                <a:cs typeface="Arial" panose="020B0604020202020204" pitchFamily="34" charset="0"/>
              </a:rPr>
              <a:t>Renewable Auction Mechanism (RAM)</a:t>
            </a:r>
          </a:p>
          <a:p>
            <a:pPr marL="342900" indent="-342900">
              <a:buFont typeface="Arial" panose="020B0604020202020204" pitchFamily="34" charset="0"/>
              <a:buChar char="•"/>
              <a:defRPr/>
            </a:pPr>
            <a:r>
              <a:rPr lang="en-US" dirty="0">
                <a:latin typeface="Book Antiqua" panose="02040602050305030304" pitchFamily="18" charset="0"/>
                <a:cs typeface="Arial" panose="020B0604020202020204" pitchFamily="34" charset="0"/>
              </a:rPr>
              <a:t>The RAM calls for SDG&amp;E to procure renewable energy capacity pursuant to 10, 15, and 20-year RAM Power Purchase Agreements (PPAs) with Independent Power Producers.  </a:t>
            </a:r>
          </a:p>
          <a:p>
            <a:pPr marL="342900" indent="-342900">
              <a:buFont typeface="Arial" panose="020B0604020202020204" pitchFamily="34" charset="0"/>
              <a:buChar char="•"/>
              <a:defRPr/>
            </a:pPr>
            <a:r>
              <a:rPr lang="en-US" dirty="0">
                <a:latin typeface="Book Antiqua" panose="02040602050305030304" pitchFamily="18" charset="0"/>
                <a:cs typeface="Arial" panose="020B0604020202020204" pitchFamily="34" charset="0"/>
              </a:rPr>
              <a:t>SDG&amp;E favors shorter term PPAs (i.e., 10 years).</a:t>
            </a:r>
          </a:p>
          <a:p>
            <a:pPr>
              <a:defRPr/>
            </a:pPr>
            <a:endParaRPr lang="en-US" sz="2000" b="1" dirty="0">
              <a:latin typeface="Book Antiqua" panose="02040602050305030304" pitchFamily="18" charset="0"/>
              <a:ea typeface="+mj-ea"/>
              <a:cs typeface="Arial" panose="020B0604020202020204" pitchFamily="34" charset="0"/>
            </a:endParaRPr>
          </a:p>
          <a:p>
            <a:pPr>
              <a:defRPr/>
            </a:pPr>
            <a:r>
              <a:rPr lang="en-US" sz="2000" b="1" dirty="0">
                <a:latin typeface="Book Antiqua" panose="02040602050305030304" pitchFamily="18" charset="0"/>
                <a:ea typeface="+mj-ea"/>
                <a:cs typeface="Arial" panose="020B0604020202020204" pitchFamily="34" charset="0"/>
              </a:rPr>
              <a:t>RAM program is intended:  </a:t>
            </a:r>
          </a:p>
          <a:p>
            <a:pPr marL="342900" indent="-342900">
              <a:buFont typeface="Arial" panose="020B0604020202020204" pitchFamily="34" charset="0"/>
              <a:buChar char="•"/>
              <a:defRPr/>
            </a:pPr>
            <a:r>
              <a:rPr lang="en-US" dirty="0">
                <a:latin typeface="Book Antiqua" panose="02040602050305030304" pitchFamily="18" charset="0"/>
                <a:ea typeface="+mj-ea"/>
                <a:cs typeface="Arial" panose="020B0604020202020204" pitchFamily="34" charset="0"/>
              </a:rPr>
              <a:t>For the IOUs to procure RPS eligible generation through a simple transaction process.  </a:t>
            </a:r>
          </a:p>
          <a:p>
            <a:pPr>
              <a:defRPr/>
            </a:pPr>
            <a:endParaRPr lang="en-US" sz="2000" dirty="0">
              <a:latin typeface="Book Antiqua" panose="02040602050305030304" pitchFamily="18" charset="0"/>
              <a:ea typeface="+mj-ea"/>
              <a:cs typeface="Arial" panose="020B0604020202020204" pitchFamily="34" charset="0"/>
            </a:endParaRPr>
          </a:p>
          <a:p>
            <a:pPr>
              <a:defRPr/>
            </a:pPr>
            <a:r>
              <a:rPr lang="en-US" sz="2000" b="1" dirty="0">
                <a:latin typeface="Book Antiqua" panose="02040602050305030304" pitchFamily="18" charset="0"/>
                <a:cs typeface="Arial" panose="020B0604020202020204" pitchFamily="34" charset="0"/>
              </a:rPr>
              <a:t>Solicitation Targets</a:t>
            </a:r>
          </a:p>
          <a:p>
            <a:pPr marL="342900" indent="-342900">
              <a:buFont typeface="Arial" panose="020B0604020202020204" pitchFamily="34" charset="0"/>
              <a:buChar char="•"/>
              <a:defRPr/>
            </a:pPr>
            <a:r>
              <a:rPr lang="en-US" dirty="0">
                <a:latin typeface="Book Antiqua" panose="02040602050305030304" pitchFamily="18" charset="0"/>
                <a:cs typeface="Arial" panose="020B0604020202020204" pitchFamily="34" charset="0"/>
              </a:rPr>
              <a:t>SDG&amp;E invites projects of all sizes above 0.5 MW ac to participate</a:t>
            </a:r>
          </a:p>
          <a:p>
            <a:pPr marL="342900" indent="-342900">
              <a:buFont typeface="Arial" panose="020B0604020202020204" pitchFamily="34" charset="0"/>
              <a:buChar char="•"/>
              <a:defRPr/>
            </a:pPr>
            <a:r>
              <a:rPr lang="en-US" dirty="0">
                <a:latin typeface="Book Antiqua" panose="02040602050305030304" pitchFamily="18" charset="0"/>
                <a:cs typeface="Arial" panose="020B0604020202020204" pitchFamily="34" charset="0"/>
              </a:rPr>
              <a:t>Note SDG&amp;E’s RAM program capacity target of 107.3 MW</a:t>
            </a:r>
          </a:p>
          <a:p>
            <a:pPr marL="342900" indent="-342900">
              <a:buFont typeface="Arial" panose="020B0604020202020204" pitchFamily="34" charset="0"/>
              <a:buChar char="•"/>
              <a:defRPr/>
            </a:pPr>
            <a:r>
              <a:rPr lang="en-US" dirty="0">
                <a:latin typeface="Book Antiqua" panose="02040602050305030304" pitchFamily="18" charset="0"/>
                <a:cs typeface="Arial" panose="020B0604020202020204" pitchFamily="34" charset="0"/>
              </a:rPr>
              <a:t>SDG&amp;E will solicit projects from three product categories that best meet both the State’s renewable energy goals and the purpose of the RAM Program: 1) Baseload products; 2) Peaking As-Available products; and 3) Non-Peaking As-Available products.  </a:t>
            </a:r>
            <a:endParaRPr lang="en-US" sz="2000" dirty="0">
              <a:latin typeface="Book Antiqua" panose="02040602050305030304" pitchFamily="18" charset="0"/>
              <a:cs typeface="Arial" pitchFamily="34" charset="0"/>
            </a:endParaRP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17</a:t>
            </a:fld>
            <a:endParaRPr lang="en-US" dirty="0"/>
          </a:p>
        </p:txBody>
      </p:sp>
    </p:spTree>
    <p:extLst>
      <p:ext uri="{BB962C8B-B14F-4D97-AF65-F5344CB8AC3E}">
        <p14:creationId xmlns:p14="http://schemas.microsoft.com/office/powerpoint/2010/main" val="4227654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idx="4294967295"/>
          </p:nvPr>
        </p:nvSpPr>
        <p:spPr>
          <a:xfrm>
            <a:off x="457200" y="152400"/>
            <a:ext cx="8229600" cy="457200"/>
          </a:xfrm>
          <a:prstGeom prst="rect">
            <a:avLst/>
          </a:prstGeom>
        </p:spPr>
        <p:txBody>
          <a:bodyPr>
            <a:noAutofit/>
          </a:bodyPr>
          <a:lstStyle/>
          <a:p>
            <a:pPr lvl="0" algn="l"/>
            <a:r>
              <a:rPr lang="en-US" sz="2200" dirty="0">
                <a:solidFill>
                  <a:srgbClr val="3D841A"/>
                </a:solidFill>
                <a:latin typeface="Book Antiqua" pitchFamily="18" charset="0"/>
                <a:ea typeface="+mn-ea"/>
                <a:cs typeface="+mn-cs"/>
              </a:rPr>
              <a:t>RFO Schedule / PPA Execution and Approval</a:t>
            </a:r>
            <a:endParaRPr lang="en-US" sz="2200" dirty="0">
              <a:solidFill>
                <a:srgbClr val="FF0000"/>
              </a:solidFill>
              <a:latin typeface="Book Antiqua" pitchFamily="18" charset="0"/>
              <a:ea typeface="+mn-ea"/>
              <a:cs typeface="+mn-cs"/>
            </a:endParaRP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18</a:t>
            </a:fld>
            <a:endParaRPr lang="en-US" dirty="0"/>
          </a:p>
        </p:txBody>
      </p:sp>
      <p:sp>
        <p:nvSpPr>
          <p:cNvPr id="6" name="TextBox 5"/>
          <p:cNvSpPr txBox="1"/>
          <p:nvPr/>
        </p:nvSpPr>
        <p:spPr>
          <a:xfrm>
            <a:off x="4339039" y="5943600"/>
            <a:ext cx="4249272" cy="230832"/>
          </a:xfrm>
          <a:prstGeom prst="rect">
            <a:avLst/>
          </a:prstGeom>
          <a:noFill/>
        </p:spPr>
        <p:txBody>
          <a:bodyPr wrap="square" rtlCol="0">
            <a:spAutoFit/>
          </a:bodyPr>
          <a:lstStyle/>
          <a:p>
            <a:r>
              <a:rPr lang="en-US" sz="900" dirty="0"/>
              <a:t>*Note: SDG&amp;E has no control over CPUC approval, these date are approximate</a:t>
            </a:r>
          </a:p>
        </p:txBody>
      </p:sp>
      <p:sp>
        <p:nvSpPr>
          <p:cNvPr id="9" name="TextBox 8"/>
          <p:cNvSpPr txBox="1"/>
          <p:nvPr/>
        </p:nvSpPr>
        <p:spPr>
          <a:xfrm>
            <a:off x="533400" y="762000"/>
            <a:ext cx="8077200" cy="646331"/>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Book Antiqua" panose="02040602050305030304" pitchFamily="18" charset="0"/>
              </a:rPr>
              <a:t>SDG&amp;E reserves the right to revise this schedule at any time and in SDG&amp;E’s sole discretion.  </a:t>
            </a:r>
          </a:p>
          <a:p>
            <a:pPr marL="285750" indent="-285750">
              <a:buFont typeface="Arial" panose="020B0604020202020204" pitchFamily="34" charset="0"/>
              <a:buChar char="•"/>
            </a:pPr>
            <a:r>
              <a:rPr lang="en-US" sz="1200" dirty="0">
                <a:latin typeface="Book Antiqua" panose="02040602050305030304" pitchFamily="18" charset="0"/>
              </a:rPr>
              <a:t>SDG&amp;E will not shortlist any bids until the CPUC rules on SDG&amp;E’s pending legal challenges to terminate further procurement obligations under the RAM program. </a:t>
            </a:r>
          </a:p>
        </p:txBody>
      </p:sp>
      <p:graphicFrame>
        <p:nvGraphicFramePr>
          <p:cNvPr id="10" name="Table 9"/>
          <p:cNvGraphicFramePr>
            <a:graphicFrameLocks noGrp="1"/>
          </p:cNvGraphicFramePr>
          <p:nvPr>
            <p:extLst>
              <p:ext uri="{D42A27DB-BD31-4B8C-83A1-F6EECF244321}">
                <p14:modId xmlns:p14="http://schemas.microsoft.com/office/powerpoint/2010/main" val="2346095871"/>
              </p:ext>
            </p:extLst>
          </p:nvPr>
        </p:nvGraphicFramePr>
        <p:xfrm>
          <a:off x="456247" y="1363695"/>
          <a:ext cx="8153400" cy="4579905"/>
        </p:xfrm>
        <a:graphic>
          <a:graphicData uri="http://schemas.openxmlformats.org/drawingml/2006/table">
            <a:tbl>
              <a:tblPr firstRow="1" bandRow="1">
                <a:tableStyleId>{5C22544A-7EE6-4342-B048-85BDC9FD1C3A}</a:tableStyleId>
              </a:tblPr>
              <a:tblGrid>
                <a:gridCol w="534353">
                  <a:extLst>
                    <a:ext uri="{9D8B030D-6E8A-4147-A177-3AD203B41FA5}">
                      <a16:colId xmlns:a16="http://schemas.microsoft.com/office/drawing/2014/main" val="2601313334"/>
                    </a:ext>
                  </a:extLst>
                </a:gridCol>
                <a:gridCol w="4901247">
                  <a:extLst>
                    <a:ext uri="{9D8B030D-6E8A-4147-A177-3AD203B41FA5}">
                      <a16:colId xmlns:a16="http://schemas.microsoft.com/office/drawing/2014/main" val="1897490458"/>
                    </a:ext>
                  </a:extLst>
                </a:gridCol>
                <a:gridCol w="2717800">
                  <a:extLst>
                    <a:ext uri="{9D8B030D-6E8A-4147-A177-3AD203B41FA5}">
                      <a16:colId xmlns:a16="http://schemas.microsoft.com/office/drawing/2014/main" val="1757923722"/>
                    </a:ext>
                  </a:extLst>
                </a:gridCol>
              </a:tblGrid>
              <a:tr h="351635">
                <a:tc>
                  <a:txBody>
                    <a:bodyPr/>
                    <a:lstStyle/>
                    <a:p>
                      <a:r>
                        <a:rPr lang="en-US" dirty="0"/>
                        <a:t>No.</a:t>
                      </a:r>
                    </a:p>
                  </a:txBody>
                  <a:tcPr/>
                </a:tc>
                <a:tc>
                  <a:txBody>
                    <a:bodyPr/>
                    <a:lstStyle/>
                    <a:p>
                      <a:r>
                        <a:rPr lang="en-US" dirty="0"/>
                        <a:t>ITEM</a:t>
                      </a:r>
                    </a:p>
                  </a:txBody>
                  <a:tcPr/>
                </a:tc>
                <a:tc>
                  <a:txBody>
                    <a:bodyPr/>
                    <a:lstStyle/>
                    <a:p>
                      <a:r>
                        <a:rPr lang="en-US" dirty="0"/>
                        <a:t>DATE</a:t>
                      </a:r>
                    </a:p>
                  </a:txBody>
                  <a:tcPr/>
                </a:tc>
                <a:extLst>
                  <a:ext uri="{0D108BD9-81ED-4DB2-BD59-A6C34878D82A}">
                    <a16:rowId xmlns:a16="http://schemas.microsoft.com/office/drawing/2014/main" val="3023336891"/>
                  </a:ext>
                </a:extLst>
              </a:tr>
              <a:tr h="297237">
                <a:tc>
                  <a:txBody>
                    <a:bodyPr/>
                    <a:lstStyle/>
                    <a:p>
                      <a:r>
                        <a:rPr lang="en-US" sz="1100" dirty="0"/>
                        <a:t>1</a:t>
                      </a:r>
                    </a:p>
                  </a:txBody>
                  <a:tcPr/>
                </a:tc>
                <a:tc>
                  <a:txBody>
                    <a:bodyPr/>
                    <a:lstStyle/>
                    <a:p>
                      <a:r>
                        <a:rPr lang="en-US" sz="1100" dirty="0"/>
                        <a:t>RFO Issued</a:t>
                      </a:r>
                    </a:p>
                  </a:txBody>
                  <a:tcPr/>
                </a:tc>
                <a:tc>
                  <a:txBody>
                    <a:bodyPr/>
                    <a:lstStyle/>
                    <a:p>
                      <a:r>
                        <a:rPr lang="en-US" sz="1100" dirty="0"/>
                        <a:t>June 2, 2017</a:t>
                      </a:r>
                    </a:p>
                  </a:txBody>
                  <a:tcPr/>
                </a:tc>
                <a:extLst>
                  <a:ext uri="{0D108BD9-81ED-4DB2-BD59-A6C34878D82A}">
                    <a16:rowId xmlns:a16="http://schemas.microsoft.com/office/drawing/2014/main" val="2691671210"/>
                  </a:ext>
                </a:extLst>
              </a:tr>
              <a:tr h="297237">
                <a:tc>
                  <a:txBody>
                    <a:bodyPr/>
                    <a:lstStyle/>
                    <a:p>
                      <a:r>
                        <a:rPr lang="en-US" sz="1100" dirty="0"/>
                        <a:t>2</a:t>
                      </a:r>
                    </a:p>
                  </a:txBody>
                  <a:tcPr/>
                </a:tc>
                <a:tc>
                  <a:txBody>
                    <a:bodyPr/>
                    <a:lstStyle/>
                    <a:p>
                      <a:r>
                        <a:rPr lang="en-US" sz="1100" dirty="0"/>
                        <a:t>Bidder’s Conference</a:t>
                      </a:r>
                    </a:p>
                  </a:txBody>
                  <a:tcPr/>
                </a:tc>
                <a:tc>
                  <a:txBody>
                    <a:bodyPr/>
                    <a:lstStyle/>
                    <a:p>
                      <a:r>
                        <a:rPr lang="en-US" sz="1100" dirty="0"/>
                        <a:t>June 13, 2017</a:t>
                      </a:r>
                    </a:p>
                  </a:txBody>
                  <a:tcPr/>
                </a:tc>
                <a:extLst>
                  <a:ext uri="{0D108BD9-81ED-4DB2-BD59-A6C34878D82A}">
                    <a16:rowId xmlns:a16="http://schemas.microsoft.com/office/drawing/2014/main" val="1838714844"/>
                  </a:ext>
                </a:extLst>
              </a:tr>
              <a:tr h="297237">
                <a:tc>
                  <a:txBody>
                    <a:bodyPr/>
                    <a:lstStyle/>
                    <a:p>
                      <a:r>
                        <a:rPr lang="en-US" sz="1100" dirty="0"/>
                        <a:t>3</a:t>
                      </a:r>
                    </a:p>
                  </a:txBody>
                  <a:tcPr/>
                </a:tc>
                <a:tc>
                  <a:txBody>
                    <a:bodyPr/>
                    <a:lstStyle/>
                    <a:p>
                      <a:r>
                        <a:rPr lang="en-US" sz="1100" dirty="0"/>
                        <a:t>DEADLINE TO SUBMIT QUESTIONS</a:t>
                      </a:r>
                    </a:p>
                  </a:txBody>
                  <a:tcPr/>
                </a:tc>
                <a:tc>
                  <a:txBody>
                    <a:bodyPr/>
                    <a:lstStyle/>
                    <a:p>
                      <a:r>
                        <a:rPr lang="en-US" sz="1100" dirty="0"/>
                        <a:t>June 22, 2017</a:t>
                      </a:r>
                    </a:p>
                  </a:txBody>
                  <a:tcPr/>
                </a:tc>
                <a:extLst>
                  <a:ext uri="{0D108BD9-81ED-4DB2-BD59-A6C34878D82A}">
                    <a16:rowId xmlns:a16="http://schemas.microsoft.com/office/drawing/2014/main" val="727337787"/>
                  </a:ext>
                </a:extLst>
              </a:tr>
              <a:tr h="297237">
                <a:tc>
                  <a:txBody>
                    <a:bodyPr/>
                    <a:lstStyle/>
                    <a:p>
                      <a:r>
                        <a:rPr lang="en-US" sz="1100" dirty="0"/>
                        <a:t>4</a:t>
                      </a:r>
                    </a:p>
                  </a:txBody>
                  <a:tcPr/>
                </a:tc>
                <a:tc>
                  <a:txBody>
                    <a:bodyPr/>
                    <a:lstStyle/>
                    <a:p>
                      <a:r>
                        <a:rPr lang="en-US" sz="1100" dirty="0"/>
                        <a:t>Answers to all questions posted on SDG&amp;E’s website</a:t>
                      </a:r>
                    </a:p>
                  </a:txBody>
                  <a:tcPr/>
                </a:tc>
                <a:tc>
                  <a:txBody>
                    <a:bodyPr/>
                    <a:lstStyle/>
                    <a:p>
                      <a:r>
                        <a:rPr lang="en-US" sz="1100" dirty="0"/>
                        <a:t>June 26, 2017</a:t>
                      </a:r>
                    </a:p>
                  </a:txBody>
                  <a:tcPr/>
                </a:tc>
                <a:extLst>
                  <a:ext uri="{0D108BD9-81ED-4DB2-BD59-A6C34878D82A}">
                    <a16:rowId xmlns:a16="http://schemas.microsoft.com/office/drawing/2014/main" val="2410177089"/>
                  </a:ext>
                </a:extLst>
              </a:tr>
              <a:tr h="410241">
                <a:tc>
                  <a:txBody>
                    <a:bodyPr/>
                    <a:lstStyle/>
                    <a:p>
                      <a:r>
                        <a:rPr lang="en-US" sz="1100" dirty="0"/>
                        <a:t>5</a:t>
                      </a:r>
                    </a:p>
                  </a:txBody>
                  <a:tcPr/>
                </a:tc>
                <a:tc>
                  <a:txBody>
                    <a:bodyPr/>
                    <a:lstStyle/>
                    <a:p>
                      <a:r>
                        <a:rPr lang="en-US" sz="1100" dirty="0"/>
                        <a:t>DEADLINE TO SUBMIT OFFERS/CLOSING</a:t>
                      </a:r>
                      <a:r>
                        <a:rPr lang="en-US" sz="1100" baseline="0" dirty="0"/>
                        <a:t> DATE Offers must be uploaded to PowerAdvocate by no later than 12 P.M. (NOON PPT)</a:t>
                      </a:r>
                      <a:endParaRPr lang="en-US" sz="1100" dirty="0"/>
                    </a:p>
                  </a:txBody>
                  <a:tcPr/>
                </a:tc>
                <a:tc>
                  <a:txBody>
                    <a:bodyPr/>
                    <a:lstStyle/>
                    <a:p>
                      <a:r>
                        <a:rPr lang="en-US" sz="1100" dirty="0"/>
                        <a:t>June 30, 2017</a:t>
                      </a:r>
                    </a:p>
                  </a:txBody>
                  <a:tcPr/>
                </a:tc>
                <a:extLst>
                  <a:ext uri="{0D108BD9-81ED-4DB2-BD59-A6C34878D82A}">
                    <a16:rowId xmlns:a16="http://schemas.microsoft.com/office/drawing/2014/main" val="2752302622"/>
                  </a:ext>
                </a:extLst>
              </a:tr>
              <a:tr h="410241">
                <a:tc>
                  <a:txBody>
                    <a:bodyPr/>
                    <a:lstStyle/>
                    <a:p>
                      <a:r>
                        <a:rPr lang="en-US" sz="1100" dirty="0"/>
                        <a:t>6</a:t>
                      </a:r>
                    </a:p>
                  </a:txBody>
                  <a:tcPr/>
                </a:tc>
                <a:tc>
                  <a:txBody>
                    <a:bodyPr/>
                    <a:lstStyle/>
                    <a:p>
                      <a:r>
                        <a:rPr lang="en-US" sz="1100" dirty="0"/>
                        <a:t>NOTIFICATION</a:t>
                      </a:r>
                      <a:r>
                        <a:rPr lang="en-US" sz="1100" baseline="0" dirty="0"/>
                        <a:t> TO WINNING AND CONTINGENT BIDDERS</a:t>
                      </a:r>
                      <a:endParaRPr lang="en-US" sz="1100" dirty="0"/>
                    </a:p>
                  </a:txBody>
                  <a:tcPr/>
                </a:tc>
                <a:tc>
                  <a:txBody>
                    <a:bodyPr/>
                    <a:lstStyle/>
                    <a:p>
                      <a:r>
                        <a:rPr lang="en-US" sz="1100" dirty="0"/>
                        <a:t>The</a:t>
                      </a:r>
                      <a:r>
                        <a:rPr lang="en-US" sz="1100" baseline="0" dirty="0"/>
                        <a:t> later of August 25, 2017, or 21 days’ post resolution of SDG&amp;E’s legal challenge</a:t>
                      </a:r>
                      <a:endParaRPr lang="en-US" sz="1100" dirty="0"/>
                    </a:p>
                  </a:txBody>
                  <a:tcPr/>
                </a:tc>
                <a:extLst>
                  <a:ext uri="{0D108BD9-81ED-4DB2-BD59-A6C34878D82A}">
                    <a16:rowId xmlns:a16="http://schemas.microsoft.com/office/drawing/2014/main" val="3677473231"/>
                  </a:ext>
                </a:extLst>
              </a:tr>
              <a:tr h="732573">
                <a:tc>
                  <a:txBody>
                    <a:bodyPr/>
                    <a:lstStyle/>
                    <a:p>
                      <a:r>
                        <a:rPr lang="en-US" sz="1100" dirty="0"/>
                        <a:t>7</a:t>
                      </a:r>
                    </a:p>
                  </a:txBody>
                  <a:tcPr/>
                </a:tc>
                <a:tc>
                  <a:txBody>
                    <a:bodyPr/>
                    <a:lstStyle/>
                    <a:p>
                      <a:r>
                        <a:rPr lang="en-US" sz="1100" dirty="0"/>
                        <a:t>WINNING BIDDERS ACCEPANCE/WITHDRAWAL LETTER due from winning</a:t>
                      </a:r>
                      <a:r>
                        <a:rPr lang="en-US" sz="1100" baseline="0" dirty="0"/>
                        <a:t> bidders indicating: a) Withdrawal from SDG&amp;E’s solicitation; OR b) Acceptance of standing as a winning bid; withdrawal from participating in any other solicitation and evidence of withdrawal notice to all other solicitors </a:t>
                      </a:r>
                      <a:endParaRPr lang="en-US" sz="1100" dirty="0"/>
                    </a:p>
                  </a:txBody>
                  <a:tcPr/>
                </a:tc>
                <a:tc>
                  <a:txBody>
                    <a:bodyPr/>
                    <a:lstStyle/>
                    <a:p>
                      <a:r>
                        <a:rPr lang="en-US" sz="1100" dirty="0"/>
                        <a:t>The later of September</a:t>
                      </a:r>
                      <a:r>
                        <a:rPr lang="en-US" sz="1100" baseline="0" dirty="0"/>
                        <a:t> 1, 2017, or 7 days after step 6</a:t>
                      </a:r>
                      <a:endParaRPr lang="en-US" sz="1100" dirty="0"/>
                    </a:p>
                  </a:txBody>
                  <a:tcPr/>
                </a:tc>
                <a:extLst>
                  <a:ext uri="{0D108BD9-81ED-4DB2-BD59-A6C34878D82A}">
                    <a16:rowId xmlns:a16="http://schemas.microsoft.com/office/drawing/2014/main" val="2815498620"/>
                  </a:ext>
                </a:extLst>
              </a:tr>
              <a:tr h="410241">
                <a:tc>
                  <a:txBody>
                    <a:bodyPr/>
                    <a:lstStyle/>
                    <a:p>
                      <a:r>
                        <a:rPr lang="en-US" sz="1100" dirty="0"/>
                        <a:t>8</a:t>
                      </a:r>
                    </a:p>
                  </a:txBody>
                  <a:tcPr/>
                </a:tc>
                <a:tc>
                  <a:txBody>
                    <a:bodyPr/>
                    <a:lstStyle/>
                    <a:p>
                      <a:r>
                        <a:rPr lang="en-US" sz="1100" dirty="0"/>
                        <a:t>SDG&amp;E issues appreciation notices to unsuccessful Respondents</a:t>
                      </a:r>
                    </a:p>
                  </a:txBody>
                  <a:tcPr/>
                </a:tc>
                <a:tc>
                  <a:txBody>
                    <a:bodyPr/>
                    <a:lstStyle/>
                    <a:p>
                      <a:r>
                        <a:rPr lang="en-US" sz="1100" dirty="0"/>
                        <a:t>The later of September 22, 2017, or 21 days after step 7</a:t>
                      </a:r>
                    </a:p>
                  </a:txBody>
                  <a:tcPr/>
                </a:tc>
                <a:extLst>
                  <a:ext uri="{0D108BD9-81ED-4DB2-BD59-A6C34878D82A}">
                    <a16:rowId xmlns:a16="http://schemas.microsoft.com/office/drawing/2014/main" val="1838481563"/>
                  </a:ext>
                </a:extLst>
              </a:tr>
              <a:tr h="410241">
                <a:tc>
                  <a:txBody>
                    <a:bodyPr/>
                    <a:lstStyle/>
                    <a:p>
                      <a:r>
                        <a:rPr lang="en-US" sz="1100" dirty="0"/>
                        <a:t>9</a:t>
                      </a:r>
                    </a:p>
                  </a:txBody>
                  <a:tcPr/>
                </a:tc>
                <a:tc>
                  <a:txBody>
                    <a:bodyPr/>
                    <a:lstStyle/>
                    <a:p>
                      <a:r>
                        <a:rPr lang="en-US" sz="1100" dirty="0"/>
                        <a:t>Execute PPA(s)</a:t>
                      </a:r>
                    </a:p>
                  </a:txBody>
                  <a:tcPr/>
                </a:tc>
                <a:tc>
                  <a:txBody>
                    <a:bodyPr/>
                    <a:lstStyle/>
                    <a:p>
                      <a:r>
                        <a:rPr lang="en-US" sz="1100" dirty="0"/>
                        <a:t>The later of September 22, 2017, or 21 days after step 7</a:t>
                      </a:r>
                    </a:p>
                  </a:txBody>
                  <a:tcPr/>
                </a:tc>
                <a:extLst>
                  <a:ext uri="{0D108BD9-81ED-4DB2-BD59-A6C34878D82A}">
                    <a16:rowId xmlns:a16="http://schemas.microsoft.com/office/drawing/2014/main" val="664005274"/>
                  </a:ext>
                </a:extLst>
              </a:tr>
              <a:tr h="297237">
                <a:tc>
                  <a:txBody>
                    <a:bodyPr/>
                    <a:lstStyle/>
                    <a:p>
                      <a:r>
                        <a:rPr lang="en-US" sz="1100" dirty="0"/>
                        <a:t>10</a:t>
                      </a:r>
                    </a:p>
                  </a:txBody>
                  <a:tcPr/>
                </a:tc>
                <a:tc>
                  <a:txBody>
                    <a:bodyPr/>
                    <a:lstStyle/>
                    <a:p>
                      <a:r>
                        <a:rPr lang="en-US" sz="1100" dirty="0"/>
                        <a:t>SDG&amp;E submits Tier 2 Advice Letter with PPA(s) to CPUC for approval*</a:t>
                      </a:r>
                    </a:p>
                  </a:txBody>
                  <a:tcPr/>
                </a:tc>
                <a:tc>
                  <a:txBody>
                    <a:bodyPr/>
                    <a:lstStyle/>
                    <a:p>
                      <a:r>
                        <a:rPr lang="en-US" sz="1100" dirty="0"/>
                        <a:t>Approximately October</a:t>
                      </a:r>
                      <a:r>
                        <a:rPr lang="en-US" sz="1100" baseline="0" dirty="0"/>
                        <a:t> 20, 2017</a:t>
                      </a:r>
                      <a:endParaRPr lang="en-US" sz="1100" dirty="0"/>
                    </a:p>
                  </a:txBody>
                  <a:tcPr/>
                </a:tc>
                <a:extLst>
                  <a:ext uri="{0D108BD9-81ED-4DB2-BD59-A6C34878D82A}">
                    <a16:rowId xmlns:a16="http://schemas.microsoft.com/office/drawing/2014/main" val="3307488501"/>
                  </a:ext>
                </a:extLst>
              </a:tr>
              <a:tr h="249075">
                <a:tc>
                  <a:txBody>
                    <a:bodyPr/>
                    <a:lstStyle/>
                    <a:p>
                      <a:r>
                        <a:rPr lang="en-US" sz="1100" dirty="0"/>
                        <a:t>11</a:t>
                      </a:r>
                    </a:p>
                  </a:txBody>
                  <a:tcPr/>
                </a:tc>
                <a:tc>
                  <a:txBody>
                    <a:bodyPr/>
                    <a:lstStyle/>
                    <a:p>
                      <a:r>
                        <a:rPr lang="en-US" sz="1100" dirty="0"/>
                        <a:t>Anticipated CPUC approval (prior to any appeal and/or suspension)*</a:t>
                      </a:r>
                    </a:p>
                  </a:txBody>
                  <a:tcPr/>
                </a:tc>
                <a:tc>
                  <a:txBody>
                    <a:bodyPr/>
                    <a:lstStyle/>
                    <a:p>
                      <a:r>
                        <a:rPr lang="en-US" sz="1100" dirty="0"/>
                        <a:t>Approximately December 14, 2017</a:t>
                      </a:r>
                    </a:p>
                  </a:txBody>
                  <a:tcPr/>
                </a:tc>
                <a:extLst>
                  <a:ext uri="{0D108BD9-81ED-4DB2-BD59-A6C34878D82A}">
                    <a16:rowId xmlns:a16="http://schemas.microsoft.com/office/drawing/2014/main" val="374242205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52400"/>
            <a:ext cx="8229600" cy="381000"/>
          </a:xfrm>
          <a:prstGeom prst="rect">
            <a:avLst/>
          </a:prstGeom>
        </p:spPr>
        <p:txBody>
          <a:bodyPr>
            <a:normAutofit fontScale="900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3D841A"/>
                </a:solidFill>
                <a:effectLst/>
                <a:uLnTx/>
                <a:uFillTx/>
                <a:latin typeface="Book Antiqua" pitchFamily="18" charset="0"/>
                <a:ea typeface="+mn-ea"/>
                <a:cs typeface="+mn-cs"/>
              </a:rPr>
              <a:t>Eligibility</a:t>
            </a:r>
            <a:r>
              <a:rPr kumimoji="0" lang="en-US" sz="2400" b="1" i="0" u="none" strike="noStrike" kern="1200" cap="none" spc="0" normalizeH="0" noProof="0" dirty="0">
                <a:ln>
                  <a:noFill/>
                </a:ln>
                <a:solidFill>
                  <a:srgbClr val="3D841A"/>
                </a:solidFill>
                <a:effectLst/>
                <a:uLnTx/>
                <a:uFillTx/>
                <a:latin typeface="Book Antiqua" pitchFamily="18" charset="0"/>
                <a:ea typeface="+mn-ea"/>
                <a:cs typeface="+mn-cs"/>
              </a:rPr>
              <a:t> Requirements</a:t>
            </a:r>
            <a:endParaRPr kumimoji="0" lang="en-US" sz="2400" b="1" i="0" u="none" strike="noStrike" kern="1200" cap="none" spc="0" normalizeH="0" baseline="0" noProof="0" dirty="0">
              <a:ln>
                <a:noFill/>
              </a:ln>
              <a:solidFill>
                <a:srgbClr val="FF0000"/>
              </a:solidFill>
              <a:effectLst/>
              <a:uLnTx/>
              <a:uFillTx/>
              <a:latin typeface="+mj-lt"/>
              <a:ea typeface="+mj-ea"/>
              <a:cs typeface="+mj-cs"/>
            </a:endParaRPr>
          </a:p>
        </p:txBody>
      </p:sp>
      <p:sp>
        <p:nvSpPr>
          <p:cNvPr id="5" name="Content Placeholder 7"/>
          <p:cNvSpPr txBox="1">
            <a:spLocks/>
          </p:cNvSpPr>
          <p:nvPr/>
        </p:nvSpPr>
        <p:spPr>
          <a:xfrm>
            <a:off x="336699" y="762000"/>
            <a:ext cx="8458200" cy="5410200"/>
          </a:xfrm>
          <a:prstGeom prst="rect">
            <a:avLst/>
          </a:prstGeom>
        </p:spPr>
        <p:txBody>
          <a:bodyPr/>
          <a:lstStyle/>
          <a:p>
            <a:pPr marL="342900" lvl="0" indent="-342900">
              <a:spcBef>
                <a:spcPct val="20000"/>
              </a:spcBef>
              <a:defRPr/>
            </a:pPr>
            <a:r>
              <a:rPr lang="en-US" sz="2000" b="1" dirty="0">
                <a:latin typeface="Book Antiqua" pitchFamily="18" charset="0"/>
              </a:rPr>
              <a:t>Resource:</a:t>
            </a:r>
          </a:p>
          <a:p>
            <a:pPr marL="342900" lvl="0" indent="-342900">
              <a:spcBef>
                <a:spcPts val="0"/>
              </a:spcBef>
              <a:buFont typeface="Arial" panose="020B0604020202020204" pitchFamily="34" charset="0"/>
              <a:buChar char="•"/>
              <a:defRPr/>
            </a:pPr>
            <a:r>
              <a:rPr lang="en-US" sz="1500" dirty="0">
                <a:latin typeface="Book Antiqua" pitchFamily="18" charset="0"/>
              </a:rPr>
              <a:t>Resources must be CEC-certifiable as an eligible renewable resource;</a:t>
            </a:r>
          </a:p>
          <a:p>
            <a:pPr marL="342900" lvl="0" indent="-342900">
              <a:spcBef>
                <a:spcPts val="0"/>
              </a:spcBef>
              <a:buFont typeface="Arial" panose="020B0604020202020204" pitchFamily="34" charset="0"/>
              <a:buChar char="•"/>
              <a:defRPr/>
            </a:pPr>
            <a:r>
              <a:rPr lang="en-US" sz="1500" dirty="0">
                <a:latin typeface="Book Antiqua" pitchFamily="18" charset="0"/>
              </a:rPr>
              <a:t>Resources must utilize a commercially proven technology;</a:t>
            </a:r>
          </a:p>
          <a:p>
            <a:pPr marL="342900" lvl="0" indent="-342900">
              <a:spcBef>
                <a:spcPts val="0"/>
              </a:spcBef>
              <a:buFont typeface="Arial" panose="020B0604020202020204" pitchFamily="34" charset="0"/>
              <a:buChar char="•"/>
              <a:defRPr/>
            </a:pPr>
            <a:r>
              <a:rPr lang="en-US" sz="1500" dirty="0">
                <a:latin typeface="Book Antiqua" pitchFamily="18" charset="0"/>
              </a:rPr>
              <a:t>Resources may be new or existing facilities;</a:t>
            </a:r>
          </a:p>
          <a:p>
            <a:pPr marL="342900" lvl="0" indent="-342900">
              <a:spcBef>
                <a:spcPts val="0"/>
              </a:spcBef>
              <a:buFont typeface="Arial" panose="020B0604020202020204" pitchFamily="34" charset="0"/>
              <a:buChar char="•"/>
              <a:defRPr/>
            </a:pPr>
            <a:r>
              <a:rPr lang="en-US" sz="1500" dirty="0">
                <a:latin typeface="Book Antiqua" panose="02040602050305030304" pitchFamily="18" charset="0"/>
                <a:ea typeface="Times New Roman" panose="02020603050405020304" pitchFamily="18" charset="0"/>
                <a:cs typeface="Times New Roman" panose="02020603050405020304" pitchFamily="18" charset="0"/>
              </a:rPr>
              <a:t>Respondents must have completed a Phase II interconnection study, or equivalent, at the time of bidding</a:t>
            </a:r>
            <a:endParaRPr lang="en-US" sz="1500" dirty="0">
              <a:latin typeface="Book Antiqua" pitchFamily="18" charset="0"/>
            </a:endParaRPr>
          </a:p>
          <a:p>
            <a:pPr marL="342900" lvl="0" indent="-342900">
              <a:spcBef>
                <a:spcPts val="0"/>
              </a:spcBef>
              <a:buFont typeface="Arial" panose="020B0604020202020204" pitchFamily="34" charset="0"/>
              <a:buChar char="•"/>
              <a:defRPr/>
            </a:pPr>
            <a:endParaRPr lang="en-US" sz="1500" dirty="0">
              <a:latin typeface="Book Antiqua" pitchFamily="18" charset="0"/>
            </a:endParaRPr>
          </a:p>
          <a:p>
            <a:pPr marL="342900" lvl="0" indent="-342900">
              <a:spcBef>
                <a:spcPct val="20000"/>
              </a:spcBef>
              <a:defRPr/>
            </a:pPr>
            <a:r>
              <a:rPr lang="en-US" sz="2000" b="1" dirty="0">
                <a:latin typeface="Book Antiqua" pitchFamily="18" charset="0"/>
              </a:rPr>
              <a:t>Project Capacity:	</a:t>
            </a:r>
          </a:p>
          <a:p>
            <a:pPr marL="342900" lvl="0" indent="-342900">
              <a:spcBef>
                <a:spcPts val="0"/>
              </a:spcBef>
              <a:buFont typeface="Arial" panose="020B0604020202020204" pitchFamily="34" charset="0"/>
              <a:buChar char="•"/>
              <a:defRPr/>
            </a:pPr>
            <a:r>
              <a:rPr lang="en-US" sz="1500" dirty="0">
                <a:latin typeface="Book Antiqua" pitchFamily="18" charset="0"/>
              </a:rPr>
              <a:t>Resources must be a minimum of 500 kW installed nameplate capacity </a:t>
            </a:r>
          </a:p>
          <a:p>
            <a:pPr marL="342900" indent="-342900">
              <a:spcBef>
                <a:spcPts val="0"/>
              </a:spcBef>
              <a:buFont typeface="Arial" panose="020B0604020202020204" pitchFamily="34" charset="0"/>
              <a:buChar char="•"/>
              <a:defRPr/>
            </a:pPr>
            <a:r>
              <a:rPr lang="en-US" sz="1500" dirty="0">
                <a:latin typeface="Book Antiqua" pitchFamily="18" charset="0"/>
              </a:rPr>
              <a:t>All capacity ratings specified in this RFO must be nameplate capacities for </a:t>
            </a:r>
            <a:r>
              <a:rPr lang="en-US" sz="1500" b="1" dirty="0">
                <a:latin typeface="Book Antiqua" pitchFamily="18" charset="0"/>
              </a:rPr>
              <a:t>alternating current (“ac”)</a:t>
            </a:r>
            <a:r>
              <a:rPr lang="en-US" sz="1500" dirty="0">
                <a:latin typeface="Book Antiqua" pitchFamily="18" charset="0"/>
              </a:rPr>
              <a:t> generation as provided to the bulk power transmission or distribution system unless otherwise noted.</a:t>
            </a:r>
          </a:p>
        </p:txBody>
      </p:sp>
      <p:sp>
        <p:nvSpPr>
          <p:cNvPr id="7" name="Slide Number Placeholder 6"/>
          <p:cNvSpPr>
            <a:spLocks noGrp="1"/>
          </p:cNvSpPr>
          <p:nvPr>
            <p:ph type="sldNum" sz="quarter" idx="12"/>
          </p:nvPr>
        </p:nvSpPr>
        <p:spPr/>
        <p:txBody>
          <a:bodyPr/>
          <a:lstStyle/>
          <a:p>
            <a:pPr>
              <a:defRPr/>
            </a:pPr>
            <a:fld id="{3556033C-B10C-4770-A417-B5D46898C106}"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0" y="19812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676400" y="2416175"/>
            <a:ext cx="5715000" cy="1470025"/>
          </a:xfrm>
          <a:prstGeom prst="rect">
            <a:avLst/>
          </a:prstGeom>
        </p:spPr>
        <p:txBody>
          <a:bodyPr>
            <a:normAutofit/>
          </a:bodyPr>
          <a:lstStyle/>
          <a:p>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Safety Moment</a:t>
            </a:r>
            <a:endParaRPr lang="en-US" sz="2500" b="1" dirty="0">
              <a:latin typeface="Book Antiqua" pitchFamily="18" charset="0"/>
              <a:cs typeface="Arial" pitchFamily="34" charset="0"/>
            </a:endParaRPr>
          </a:p>
        </p:txBody>
      </p:sp>
      <p:sp>
        <p:nvSpPr>
          <p:cNvPr id="5" name="Slide Number Placeholder 4"/>
          <p:cNvSpPr>
            <a:spLocks noGrp="1"/>
          </p:cNvSpPr>
          <p:nvPr>
            <p:ph type="sldNum" sz="quarter" idx="12"/>
          </p:nvPr>
        </p:nvSpPr>
        <p:spPr/>
        <p:txBody>
          <a:bodyPr/>
          <a:lstStyle/>
          <a:p>
            <a:pPr>
              <a:defRPr/>
            </a:pPr>
            <a:fld id="{F8193F1F-6195-4AD1-A94D-54F560E57046}" type="slidenum">
              <a:rPr lang="en-US" smtClean="0"/>
              <a:pPr>
                <a:defRPr/>
              </a:pPr>
              <a:t>2</a:t>
            </a:fld>
            <a:endParaRPr lang="en-US" dirty="0"/>
          </a:p>
        </p:txBody>
      </p:sp>
      <p:sp>
        <p:nvSpPr>
          <p:cNvPr id="6" name="Rectangle 3"/>
          <p:cNvSpPr txBox="1">
            <a:spLocks noChangeArrowheads="1"/>
          </p:cNvSpPr>
          <p:nvPr/>
        </p:nvSpPr>
        <p:spPr bwMode="auto">
          <a:xfrm>
            <a:off x="1752600" y="4648200"/>
            <a:ext cx="5715000" cy="4572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r>
              <a:rPr lang="en-US" sz="1600" dirty="0">
                <a:solidFill>
                  <a:prstClr val="black"/>
                </a:solidFill>
                <a:latin typeface="Book Antiqua" pitchFamily="18" charset="0"/>
                <a:cs typeface="Arial" pitchFamily="34" charset="0"/>
              </a:rPr>
              <a:t>Jennifer Summers| Commercial Energy Policy Advisor</a:t>
            </a:r>
          </a:p>
        </p:txBody>
      </p:sp>
    </p:spTree>
    <p:extLst>
      <p:ext uri="{BB962C8B-B14F-4D97-AF65-F5344CB8AC3E}">
        <p14:creationId xmlns:p14="http://schemas.microsoft.com/office/powerpoint/2010/main" val="1214564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52400"/>
            <a:ext cx="8229600" cy="381000"/>
          </a:xfrm>
          <a:prstGeom prst="rect">
            <a:avLst/>
          </a:prstGeom>
        </p:spPr>
        <p:txBody>
          <a:bodyPr>
            <a:normAutofit fontScale="900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3D841A"/>
                </a:solidFill>
                <a:effectLst/>
                <a:uLnTx/>
                <a:uFillTx/>
                <a:latin typeface="Book Antiqua" pitchFamily="18" charset="0"/>
                <a:ea typeface="+mn-ea"/>
                <a:cs typeface="+mn-cs"/>
              </a:rPr>
              <a:t>Eligibility</a:t>
            </a:r>
            <a:r>
              <a:rPr kumimoji="0" lang="en-US" sz="2400" b="1" i="0" u="none" strike="noStrike" kern="1200" cap="none" spc="0" normalizeH="0" noProof="0" dirty="0">
                <a:ln>
                  <a:noFill/>
                </a:ln>
                <a:solidFill>
                  <a:srgbClr val="3D841A"/>
                </a:solidFill>
                <a:effectLst/>
                <a:uLnTx/>
                <a:uFillTx/>
                <a:latin typeface="Book Antiqua" pitchFamily="18" charset="0"/>
                <a:ea typeface="+mn-ea"/>
                <a:cs typeface="+mn-cs"/>
              </a:rPr>
              <a:t> Requirements</a:t>
            </a:r>
            <a:endParaRPr kumimoji="0" lang="en-US" sz="2400" b="1" i="0" u="none" strike="noStrike" kern="1200" cap="none" spc="0" normalizeH="0" baseline="0" noProof="0" dirty="0">
              <a:ln>
                <a:noFill/>
              </a:ln>
              <a:solidFill>
                <a:srgbClr val="FF0000"/>
              </a:solidFill>
              <a:effectLst/>
              <a:uLnTx/>
              <a:uFillTx/>
              <a:latin typeface="+mj-lt"/>
              <a:ea typeface="+mj-ea"/>
              <a:cs typeface="+mj-cs"/>
            </a:endParaRPr>
          </a:p>
        </p:txBody>
      </p:sp>
      <p:sp>
        <p:nvSpPr>
          <p:cNvPr id="67585" name="Rectangle 1"/>
          <p:cNvSpPr>
            <a:spLocks noChangeArrowheads="1"/>
          </p:cNvSpPr>
          <p:nvPr/>
        </p:nvSpPr>
        <p:spPr bwMode="auto">
          <a:xfrm rot="10800000" flipV="1">
            <a:off x="228600" y="1105271"/>
            <a:ext cx="8447566" cy="27699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n-US" sz="2000" b="1"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Location/Site Control:</a:t>
            </a:r>
          </a:p>
          <a:p>
            <a:pPr marL="342900" lvl="0" indent="-342900">
              <a:spcBef>
                <a:spcPts val="0"/>
              </a:spcBef>
              <a:buFont typeface="Arial" panose="020B0604020202020204" pitchFamily="34" charset="0"/>
              <a:buChar char="•"/>
              <a:defRPr/>
            </a:pPr>
            <a:r>
              <a:rPr lang="en-US" sz="1600" dirty="0">
                <a:latin typeface="Book Antiqua" pitchFamily="18" charset="0"/>
              </a:rPr>
              <a:t>Resources must be located within the CAISO balancing area including dynamically scheduled resources</a:t>
            </a:r>
          </a:p>
          <a:p>
            <a:pPr marL="342900" indent="-342900" algn="just" eaLnBrk="0" hangingPunct="0">
              <a:spcAft>
                <a:spcPts val="600"/>
              </a:spcAft>
              <a:buFont typeface="Arial" panose="020B0604020202020204" pitchFamily="34" charset="0"/>
              <a:buChar char="•"/>
            </a:pPr>
            <a:r>
              <a:rPr lang="en-US" sz="1600" dirty="0">
                <a:latin typeface="Book Antiqua" pitchFamily="18" charset="0"/>
                <a:ea typeface="Times New Roman" pitchFamily="18" charset="0"/>
                <a:cs typeface="Times New Roman" pitchFamily="18" charset="0"/>
              </a:rPr>
              <a:t>The </a:t>
            </a:r>
            <a:r>
              <a:rPr kumimoji="0" lang="en-US" sz="1600" b="0"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Respondent must have, at time of bidding, full site control for the duration of the  10, 15, or 20-year power purchase agreement, as applicable, evidenced by documentation of:</a:t>
            </a:r>
            <a:endParaRPr kumimoji="0" lang="en-US" sz="1600" b="0" i="0" u="none" strike="noStrike" cap="none" normalizeH="0" baseline="0" dirty="0">
              <a:ln>
                <a:noFill/>
              </a:ln>
              <a:solidFill>
                <a:schemeClr val="tx1"/>
              </a:solidFill>
              <a:effectLst/>
              <a:latin typeface="Book Antiqua" pitchFamily="18" charset="0"/>
            </a:endParaRPr>
          </a:p>
          <a:p>
            <a:pPr marL="800100" marR="0" lvl="1" indent="-34290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sz="1600" b="0"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Direct ownership</a:t>
            </a:r>
            <a:endParaRPr kumimoji="0" lang="en-US" sz="1600" b="0" i="0" u="none" strike="noStrike" cap="none" normalizeH="0" baseline="0" dirty="0">
              <a:ln>
                <a:noFill/>
              </a:ln>
              <a:solidFill>
                <a:schemeClr val="tx1"/>
              </a:solidFill>
              <a:effectLst/>
              <a:latin typeface="Book Antiqua" pitchFamily="18" charset="0"/>
            </a:endParaRPr>
          </a:p>
          <a:p>
            <a:pPr marL="800100" marR="0" lvl="1" indent="-34290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sz="1600" b="0"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Lease</a:t>
            </a:r>
          </a:p>
          <a:p>
            <a:pPr marL="800100" marR="0" lvl="1" indent="-342900" algn="just" defTabSz="914400" rtl="0" eaLnBrk="0" fontAlgn="base" latinLnBrk="0" hangingPunct="0">
              <a:lnSpc>
                <a:spcPct val="100000"/>
              </a:lnSpc>
              <a:spcBef>
                <a:spcPct val="0"/>
              </a:spcBef>
              <a:spcAft>
                <a:spcPct val="0"/>
              </a:spcAft>
              <a:buClrTx/>
              <a:buSzTx/>
              <a:buFont typeface="Courier New" panose="02070309020205020404" pitchFamily="49" charset="0"/>
              <a:buChar char="o"/>
              <a:tabLst/>
            </a:pPr>
            <a:r>
              <a:rPr kumimoji="0" lang="en-US" sz="1600" b="0"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Option to lease or purchase upon PPA approval.  The option must be an exclusive option to the Bidder effective until the completion of the RFO cycle.</a:t>
            </a:r>
            <a:endParaRPr lang="en-US" sz="1600" dirty="0">
              <a:latin typeface="Book Antiqua" pitchFamily="18" charset="0"/>
            </a:endParaRPr>
          </a:p>
        </p:txBody>
      </p:sp>
      <p:sp>
        <p:nvSpPr>
          <p:cNvPr id="8" name="Rectangle 7"/>
          <p:cNvSpPr/>
          <p:nvPr/>
        </p:nvSpPr>
        <p:spPr>
          <a:xfrm>
            <a:off x="344013" y="5410200"/>
            <a:ext cx="8455973" cy="784830"/>
          </a:xfrm>
          <a:prstGeom prst="rect">
            <a:avLst/>
          </a:prstGeom>
        </p:spPr>
        <p:txBody>
          <a:bodyPr wrap="square">
            <a:spAutoFit/>
          </a:bodyPr>
          <a:lstStyle/>
          <a:p>
            <a:pPr marL="0" marR="228600" indent="0" algn="just">
              <a:spcBef>
                <a:spcPts val="50"/>
              </a:spcBef>
              <a:spcAft>
                <a:spcPts val="0"/>
              </a:spcAft>
            </a:pPr>
            <a:r>
              <a:rPr lang="en-US" sz="1500" dirty="0">
                <a:latin typeface="Book Antiqua" pitchFamily="18" charset="0"/>
                <a:ea typeface="Times New Roman"/>
                <a:cs typeface="Times New Roman"/>
              </a:rPr>
              <a:t>Note: If shortlisted, Respondent’s interconnection documents must be: 1) in the name of the same entity that will execute the ECR PPA, or 2) shall have been assigned to such entity by the time Respondent accepts its position on the shortlist.</a:t>
            </a:r>
            <a:endParaRPr lang="en-US" sz="1500" dirty="0">
              <a:effectLst/>
              <a:latin typeface="Book Antiqua" pitchFamily="18" charset="0"/>
              <a:ea typeface="Times New Roman"/>
              <a:cs typeface="Times New Roman"/>
            </a:endParaRP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66048"/>
            <a:ext cx="8229600" cy="381000"/>
          </a:xfrm>
          <a:prstGeom prst="rect">
            <a:avLst/>
          </a:prstGeom>
        </p:spPr>
        <p:txBody>
          <a:bodyPr>
            <a:normAutofit fontScale="90000" lnSpcReduction="200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3D841A"/>
                </a:solidFill>
                <a:effectLst/>
                <a:uLnTx/>
                <a:uFillTx/>
                <a:latin typeface="Book Antiqua" pitchFamily="18" charset="0"/>
                <a:ea typeface="+mn-ea"/>
                <a:cs typeface="+mn-cs"/>
              </a:rPr>
              <a:t>Eligibility</a:t>
            </a:r>
            <a:r>
              <a:rPr kumimoji="0" lang="en-US" sz="2400" b="1" i="0" u="none" strike="noStrike" kern="1200" cap="none" spc="0" normalizeH="0" noProof="0" dirty="0">
                <a:ln>
                  <a:noFill/>
                </a:ln>
                <a:solidFill>
                  <a:srgbClr val="3D841A"/>
                </a:solidFill>
                <a:effectLst/>
                <a:uLnTx/>
                <a:uFillTx/>
                <a:latin typeface="Book Antiqua" pitchFamily="18" charset="0"/>
                <a:ea typeface="+mn-ea"/>
                <a:cs typeface="+mn-cs"/>
              </a:rPr>
              <a:t> Requirements</a:t>
            </a:r>
            <a:endParaRPr kumimoji="0" lang="en-US" sz="24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Rectangle 2"/>
          <p:cNvSpPr/>
          <p:nvPr/>
        </p:nvSpPr>
        <p:spPr>
          <a:xfrm>
            <a:off x="344012" y="5530558"/>
            <a:ext cx="8455973" cy="646331"/>
          </a:xfrm>
          <a:prstGeom prst="rect">
            <a:avLst/>
          </a:prstGeom>
        </p:spPr>
        <p:txBody>
          <a:bodyPr wrap="square">
            <a:spAutoFit/>
          </a:bodyPr>
          <a:lstStyle/>
          <a:p>
            <a:pPr marL="0" marR="228600" indent="0" algn="just">
              <a:spcBef>
                <a:spcPts val="50"/>
              </a:spcBef>
              <a:spcAft>
                <a:spcPts val="0"/>
              </a:spcAft>
            </a:pPr>
            <a:r>
              <a:rPr lang="en-US" sz="1200" dirty="0">
                <a:latin typeface="Book Antiqua" pitchFamily="18" charset="0"/>
                <a:ea typeface="Times New Roman"/>
                <a:cs typeface="Times New Roman"/>
              </a:rPr>
              <a:t>Note: If shortlisted, Respondent’s interconnection documents must be: 1) in the name of the same entity that will execute the ECR PPA, or 2) shall have been assigned to such entity by the time Respondent accepts its position on the shortlist.</a:t>
            </a:r>
            <a:endParaRPr lang="en-US" sz="1200" dirty="0">
              <a:effectLst/>
              <a:latin typeface="Book Antiqua" pitchFamily="18" charset="0"/>
              <a:ea typeface="Times New Roman"/>
              <a:cs typeface="Times New Roman"/>
            </a:endParaRPr>
          </a:p>
        </p:txBody>
      </p:sp>
      <p:sp>
        <p:nvSpPr>
          <p:cNvPr id="123" name="Rectangle 1"/>
          <p:cNvSpPr>
            <a:spLocks noChangeArrowheads="1"/>
          </p:cNvSpPr>
          <p:nvPr/>
        </p:nvSpPr>
        <p:spPr bwMode="auto">
          <a:xfrm rot="10800000" flipV="1">
            <a:off x="457198" y="652299"/>
            <a:ext cx="8229600" cy="48782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600"/>
              </a:spcAft>
              <a:buClrTx/>
              <a:buSzTx/>
              <a:buFontTx/>
              <a:buNone/>
              <a:tabLst/>
            </a:pPr>
            <a:r>
              <a:rPr kumimoji="0" lang="en-US" sz="2000" b="1" i="0" u="none" strike="noStrike" cap="none" normalizeH="0" baseline="0" dirty="0">
                <a:ln>
                  <a:noFill/>
                </a:ln>
                <a:solidFill>
                  <a:schemeClr val="tx1"/>
                </a:solidFill>
                <a:effectLst/>
                <a:latin typeface="Book Antiqua" pitchFamily="18" charset="0"/>
                <a:ea typeface="Times New Roman" pitchFamily="18" charset="0"/>
                <a:cs typeface="Times New Roman" pitchFamily="18" charset="0"/>
              </a:rPr>
              <a:t>Interconnection:</a:t>
            </a:r>
          </a:p>
          <a:p>
            <a:pPr marL="342900" lvl="0" indent="-342900" algn="just">
              <a:spcAft>
                <a:spcPts val="600"/>
              </a:spcAft>
              <a:buFont typeface="Arial" panose="020B0604020202020204" pitchFamily="34" charset="0"/>
              <a:buChar char="•"/>
            </a:pPr>
            <a:r>
              <a:rPr lang="en-US" sz="1500" dirty="0">
                <a:latin typeface="Book Antiqua" pitchFamily="18" charset="0"/>
              </a:rPr>
              <a:t>Respondents must have completed a Phase II interconnection study (or distribution level equivalent) or executed an interconnection agreement or have passed the Wholesale Distribution Access Tariff (WDAT) or CAISO Fast Track screens and provide:</a:t>
            </a:r>
          </a:p>
          <a:p>
            <a:pPr marL="800100" lvl="1" indent="-342900" algn="just">
              <a:spcAft>
                <a:spcPts val="600"/>
              </a:spcAft>
              <a:buFont typeface="Arial" panose="020B0604020202020204" pitchFamily="34" charset="0"/>
              <a:buChar char="•"/>
            </a:pPr>
            <a:r>
              <a:rPr lang="en-US" sz="1200" dirty="0">
                <a:latin typeface="Book Antiqua" pitchFamily="18" charset="0"/>
              </a:rPr>
              <a:t>A copy of the most recent completed interconnection agreement or Phase II interconnection study with their offer, or evidence of having passed the WDAT or CAISO Fast Track screen</a:t>
            </a:r>
          </a:p>
          <a:p>
            <a:pPr marL="800100" lvl="1" indent="-342900" algn="just">
              <a:spcAft>
                <a:spcPts val="600"/>
              </a:spcAft>
              <a:buFont typeface="Arial" panose="020B0604020202020204" pitchFamily="34" charset="0"/>
              <a:buChar char="•"/>
            </a:pPr>
            <a:r>
              <a:rPr lang="en-US" sz="1200" dirty="0">
                <a:latin typeface="Book Antiqua" pitchFamily="18" charset="0"/>
              </a:rPr>
              <a:t>Transmission level projects that that have a Phase II interconnection study but do not yet have a completed interconnection agreement are required to apply for interconnection through the CAISO process to obtain an interconnection agreement.</a:t>
            </a:r>
          </a:p>
          <a:p>
            <a:pPr marL="800100" lvl="1" indent="-342900" algn="just">
              <a:spcAft>
                <a:spcPts val="600"/>
              </a:spcAft>
              <a:buFont typeface="Arial" panose="020B0604020202020204" pitchFamily="34" charset="0"/>
              <a:buChar char="•"/>
            </a:pPr>
            <a:r>
              <a:rPr lang="en-US" sz="1200" dirty="0">
                <a:latin typeface="Book Antiqua" pitchFamily="18" charset="0"/>
              </a:rPr>
              <a:t>Distribution level projects that do not yet have a completed interconnection agreement will be required to apply through SDG&amp;E’s WDAT process.</a:t>
            </a:r>
          </a:p>
          <a:p>
            <a:pPr marL="800100" lvl="1" indent="-342900" algn="just">
              <a:spcAft>
                <a:spcPts val="600"/>
              </a:spcAft>
              <a:buFont typeface="Arial" panose="020B0604020202020204" pitchFamily="34" charset="0"/>
              <a:buChar char="•"/>
            </a:pPr>
            <a:r>
              <a:rPr lang="en-US" sz="1200" dirty="0">
                <a:latin typeface="Book Antiqua" pitchFamily="18" charset="0"/>
              </a:rPr>
              <a:t>If the project is an existing facility, Respondent must provide the facility’s interconnection agreement, and if a Qualifying Facility (“QF”), an affidavit that there will be no anticipated material modification to their facility and that Respondent may proceed to the completion of an interconnection agreement with the CAISO.</a:t>
            </a:r>
          </a:p>
          <a:p>
            <a:pPr marL="800100" lvl="1" indent="-342900" algn="just">
              <a:spcAft>
                <a:spcPts val="600"/>
              </a:spcAft>
              <a:buFont typeface="Arial" panose="020B0604020202020204" pitchFamily="34" charset="0"/>
              <a:buChar char="•"/>
            </a:pPr>
            <a:r>
              <a:rPr lang="en-US" sz="1200" dirty="0">
                <a:latin typeface="Book Antiqua" pitchFamily="18" charset="0"/>
              </a:rPr>
              <a:t>For projects located outside of the CAISO and/or outside of California, Respondents must provide documentation either certifying the existence of dynamic transfer arrangements, or that such documents are in process.  For projects outside of California documentation must have a sufficient level of detail for SDG&amp;E to determine conformance with Category 1 content specifications, RFO requirements, and to ensure that the dynamic transfer arrangement conforms with all other California state laws and decisions issued by the California Public Utilities Commission, the California Energy Commission, and any other regulatory authorities with jurisdiction over utility procurement in California.</a:t>
            </a:r>
          </a:p>
        </p:txBody>
      </p:sp>
      <p:sp>
        <p:nvSpPr>
          <p:cNvPr id="6" name="Slide Number Placeholder 5"/>
          <p:cNvSpPr>
            <a:spLocks noGrp="1"/>
          </p:cNvSpPr>
          <p:nvPr>
            <p:ph type="sldNum" sz="quarter" idx="12"/>
          </p:nvPr>
        </p:nvSpPr>
        <p:spPr/>
        <p:txBody>
          <a:bodyPr/>
          <a:lstStyle/>
          <a:p>
            <a:pPr>
              <a:defRPr/>
            </a:pPr>
            <a:fld id="{3556033C-B10C-4770-A417-B5D46898C106}"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152400"/>
            <a:ext cx="8229600" cy="533400"/>
          </a:xfrm>
          <a:prstGeom prst="rect">
            <a:avLst/>
          </a:prstGeom>
        </p:spPr>
        <p:txBody>
          <a:bodyPr>
            <a:normAutofit fontScale="97500"/>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1" i="0" u="none" strike="noStrike" kern="1200" cap="none" spc="0" normalizeH="0" baseline="0" noProof="0" dirty="0">
                <a:ln>
                  <a:noFill/>
                </a:ln>
                <a:solidFill>
                  <a:srgbClr val="3D841A"/>
                </a:solidFill>
                <a:effectLst/>
                <a:uLnTx/>
                <a:uFillTx/>
                <a:latin typeface="Book Antiqua" pitchFamily="18" charset="0"/>
              </a:rPr>
              <a:t>Eligibility</a:t>
            </a:r>
            <a:r>
              <a:rPr kumimoji="0" lang="en-US" sz="2200" b="1" i="0" u="none" strike="noStrike" kern="1200" cap="none" spc="0" normalizeH="0" noProof="0" dirty="0">
                <a:ln>
                  <a:noFill/>
                </a:ln>
                <a:solidFill>
                  <a:srgbClr val="3D841A"/>
                </a:solidFill>
                <a:effectLst/>
                <a:uLnTx/>
                <a:uFillTx/>
                <a:latin typeface="Book Antiqua" pitchFamily="18" charset="0"/>
              </a:rPr>
              <a:t> Requirements</a:t>
            </a:r>
            <a:endParaRPr kumimoji="0" lang="en-US" sz="2200" b="1" i="0" u="none" strike="noStrike" kern="1200" cap="none" spc="0" normalizeH="0" baseline="0" noProof="0" dirty="0">
              <a:ln>
                <a:noFill/>
              </a:ln>
              <a:solidFill>
                <a:srgbClr val="FF0000"/>
              </a:solidFill>
              <a:effectLst/>
              <a:uLnTx/>
              <a:uFillTx/>
              <a:latin typeface="+mj-lt"/>
              <a:ea typeface="+mj-ea"/>
              <a:cs typeface="+mj-cs"/>
            </a:endParaRPr>
          </a:p>
        </p:txBody>
      </p:sp>
      <p:sp>
        <p:nvSpPr>
          <p:cNvPr id="66561" name="Rectangle 1"/>
          <p:cNvSpPr>
            <a:spLocks noChangeArrowheads="1"/>
          </p:cNvSpPr>
          <p:nvPr/>
        </p:nvSpPr>
        <p:spPr bwMode="auto">
          <a:xfrm>
            <a:off x="457200" y="838200"/>
            <a:ext cx="8305800" cy="49090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600"/>
              </a:spcAft>
              <a:buClrTx/>
              <a:buSzTx/>
              <a:buFontTx/>
              <a:buNone/>
              <a:tabLst/>
            </a:pPr>
            <a:r>
              <a:rPr lang="en-US" b="1" dirty="0">
                <a:latin typeface="Book Antiqua" pitchFamily="18" charset="0"/>
              </a:rPr>
              <a:t>Developer Experience:</a:t>
            </a:r>
            <a:r>
              <a:rPr lang="en-US" dirty="0"/>
              <a:t> </a:t>
            </a:r>
          </a:p>
          <a:p>
            <a:pPr marL="342900" lvl="0" indent="-342900">
              <a:spcAft>
                <a:spcPts val="600"/>
              </a:spcAft>
              <a:buFont typeface="Arial" panose="020B0604020202020204" pitchFamily="34" charset="0"/>
              <a:buChar char="•"/>
            </a:pPr>
            <a:r>
              <a:rPr lang="en-US" sz="1600" dirty="0">
                <a:latin typeface="Book Antiqua" pitchFamily="18" charset="0"/>
              </a:rPr>
              <a:t>The Respondent and/or members of the project development team must have experience. Respondents must provide evidence of having completed, or begun construction, of a project using a technology similar to the offered technology, that is at least 500 kW nameplate capacity.</a:t>
            </a:r>
          </a:p>
          <a:p>
            <a:pPr marL="342900" lvl="0" indent="-342900">
              <a:spcAft>
                <a:spcPts val="1200"/>
              </a:spcAft>
              <a:buFont typeface="Arial" panose="020B0604020202020204" pitchFamily="34" charset="0"/>
              <a:buChar char="•"/>
            </a:pPr>
            <a:r>
              <a:rPr lang="en-US" sz="1600" dirty="0">
                <a:latin typeface="Book Antiqua" pitchFamily="18" charset="0"/>
              </a:rPr>
              <a:t>The Respondent will maintain contractual control of  the facilities and be responsible for development, land acquisition, permitting, financing and construction for the facilities.  Respondents must provide a description of how operational control will be maintained.  </a:t>
            </a:r>
          </a:p>
          <a:p>
            <a:pPr>
              <a:spcAft>
                <a:spcPts val="600"/>
              </a:spcAft>
            </a:pPr>
            <a:r>
              <a:rPr lang="en-US" b="1" dirty="0">
                <a:latin typeface="Book Antiqua" pitchFamily="18" charset="0"/>
              </a:rPr>
              <a:t>Project Start Date:</a:t>
            </a:r>
          </a:p>
          <a:p>
            <a:pPr marL="342900" indent="-342900">
              <a:spcAft>
                <a:spcPts val="1200"/>
              </a:spcAft>
              <a:buFont typeface="Arial" panose="020B0604020202020204" pitchFamily="34" charset="0"/>
              <a:buChar char="•"/>
            </a:pPr>
            <a:r>
              <a:rPr lang="en-US" sz="1600" dirty="0">
                <a:latin typeface="Book Antiqua" pitchFamily="18" charset="0"/>
              </a:rPr>
              <a:t>Offers must provide an anticipated delivery start date that is </a:t>
            </a:r>
            <a:r>
              <a:rPr lang="en-US" sz="1600" b="1" dirty="0">
                <a:latin typeface="Book Antiqua" pitchFamily="18" charset="0"/>
              </a:rPr>
              <a:t>within 36 months after the expected CPUC PPA Approval date but no earlier than 30 months</a:t>
            </a:r>
          </a:p>
          <a:p>
            <a:r>
              <a:rPr lang="en-US" b="1" dirty="0">
                <a:latin typeface="Book Antiqua" pitchFamily="18" charset="0"/>
              </a:rPr>
              <a:t>Other Incentives Not Permitted:</a:t>
            </a:r>
          </a:p>
          <a:p>
            <a:pPr marL="342900" indent="-342900">
              <a:buFont typeface="Arial" panose="020B0604020202020204" pitchFamily="34" charset="0"/>
              <a:buChar char="•"/>
            </a:pPr>
            <a:r>
              <a:rPr lang="en-US" sz="1600" dirty="0">
                <a:latin typeface="Book Antiqua" pitchFamily="18" charset="0"/>
              </a:rPr>
              <a:t>Respondents shall not have sought Small Generator Incentive Program (SGIP) benefits, California Solar Incentives (CSI) or Net Energy Metering (NEM) Program benefits for the projects being offered and shall not plan to seek or participate in such programs for the entire term of the PPA.</a:t>
            </a:r>
            <a:endParaRPr lang="en-US" dirty="0">
              <a:latin typeface="Book Antiqua" pitchFamily="18" charset="0"/>
            </a:endParaRP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84299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Book Antiqua" pitchFamily="18" charset="0"/>
              </a:rPr>
              <a:t>Overview of the Offer Evaluation Process</a:t>
            </a:r>
          </a:p>
        </p:txBody>
      </p:sp>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23</a:t>
            </a:fld>
            <a:endParaRPr lang="en-US" dirty="0"/>
          </a:p>
        </p:txBody>
      </p:sp>
      <p:sp>
        <p:nvSpPr>
          <p:cNvPr id="5" name="Rectangle 3"/>
          <p:cNvSpPr txBox="1">
            <a:spLocks noChangeArrowheads="1"/>
          </p:cNvSpPr>
          <p:nvPr/>
        </p:nvSpPr>
        <p:spPr bwMode="auto">
          <a:xfrm>
            <a:off x="2247900" y="44196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solidFill>
                  <a:prstClr val="black"/>
                </a:solidFill>
                <a:latin typeface="Book Antiqua" pitchFamily="18" charset="0"/>
                <a:cs typeface="Arial" pitchFamily="34" charset="0"/>
              </a:rPr>
              <a:t>Evan Bierman| Senior Origination Analyst</a:t>
            </a:r>
          </a:p>
        </p:txBody>
      </p:sp>
    </p:spTree>
    <p:extLst>
      <p:ext uri="{BB962C8B-B14F-4D97-AF65-F5344CB8AC3E}">
        <p14:creationId xmlns:p14="http://schemas.microsoft.com/office/powerpoint/2010/main" val="1549602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5791200" cy="533400"/>
          </a:xfrm>
        </p:spPr>
        <p:txBody>
          <a:bodyPr/>
          <a:lstStyle/>
          <a:p>
            <a:pPr algn="l"/>
            <a:r>
              <a:rPr lang="en-US" sz="2200" dirty="0">
                <a:solidFill>
                  <a:srgbClr val="3D841A"/>
                </a:solidFill>
                <a:latin typeface="Book Antiqua" pitchFamily="18" charset="0"/>
                <a:ea typeface="+mn-ea"/>
                <a:cs typeface="Arial" pitchFamily="34" charset="0"/>
              </a:rPr>
              <a:t>Evaluation process for the RAM VII RFO</a:t>
            </a:r>
          </a:p>
        </p:txBody>
      </p:sp>
      <p:sp>
        <p:nvSpPr>
          <p:cNvPr id="4" name="Content Placeholder 2"/>
          <p:cNvSpPr txBox="1">
            <a:spLocks/>
          </p:cNvSpPr>
          <p:nvPr/>
        </p:nvSpPr>
        <p:spPr bwMode="auto">
          <a:xfrm>
            <a:off x="381000" y="978877"/>
            <a:ext cx="8458200" cy="5181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50000"/>
              </a:spcAft>
              <a:buClr>
                <a:schemeClr val="tx2"/>
              </a:buClr>
              <a:buSzTx/>
              <a:buFont typeface="Symbol" pitchFamily="18" charset="2"/>
              <a:buNone/>
              <a:tabLst/>
              <a:defRPr/>
            </a:pPr>
            <a:r>
              <a:rPr lang="en-US" kern="0" dirty="0">
                <a:latin typeface="Book Antiqua" pitchFamily="18" charset="0"/>
              </a:rPr>
              <a:t>Once the bids are received and the relevant data is identified and extracted to a database, the evaluation process for the RFO will consist of the following steps:</a:t>
            </a:r>
            <a:endParaRPr kumimoji="0" lang="en-US" b="0" i="0" u="none" strike="noStrike" kern="0" cap="none" spc="0" normalizeH="0" baseline="0" noProof="0" dirty="0">
              <a:ln>
                <a:noFill/>
              </a:ln>
              <a:effectLst/>
              <a:uLnTx/>
              <a:uFillTx/>
              <a:latin typeface="Book Antiqua" pitchFamily="18" charset="0"/>
            </a:endParaRPr>
          </a:p>
          <a:p>
            <a:pPr marL="342900" marR="0" lvl="0" indent="-342900" algn="l" defTabSz="914400" rtl="0" eaLnBrk="1" fontAlgn="base" latinLnBrk="0" hangingPunct="1">
              <a:lnSpc>
                <a:spcPct val="100000"/>
              </a:lnSpc>
              <a:spcBef>
                <a:spcPct val="0"/>
              </a:spcBef>
              <a:spcAft>
                <a:spcPct val="50000"/>
              </a:spcAft>
              <a:buSzTx/>
              <a:buFont typeface="+mj-lt"/>
              <a:buAutoNum type="arabicPeriod"/>
              <a:tabLst/>
              <a:defRPr/>
            </a:pPr>
            <a:r>
              <a:rPr lang="en-US" kern="0" dirty="0">
                <a:latin typeface="Book Antiqua" pitchFamily="18" charset="0"/>
              </a:rPr>
              <a:t>Screen the bids for conformance with the eligibility requirements</a:t>
            </a:r>
          </a:p>
          <a:p>
            <a:pPr marL="342900" lvl="0" indent="-342900" fontAlgn="base">
              <a:spcBef>
                <a:spcPct val="0"/>
              </a:spcBef>
              <a:spcAft>
                <a:spcPct val="50000"/>
              </a:spcAft>
              <a:buFont typeface="+mj-lt"/>
              <a:buAutoNum type="arabicPeriod"/>
              <a:defRPr/>
            </a:pPr>
            <a:r>
              <a:rPr lang="en-US" kern="0" dirty="0">
                <a:latin typeface="Book Antiqua" pitchFamily="18" charset="0"/>
              </a:rPr>
              <a:t>Analyze the bids using SDG&amp;E’s Least-Cost / Best-Fit (LCBF) evaluation methodology to create an initial quantitative ranking, and a subsequent final ranking which may modify the initial ranking based on qualitative criteria</a:t>
            </a:r>
          </a:p>
          <a:p>
            <a:pPr marL="342900" lvl="0" indent="-342900" fontAlgn="base">
              <a:spcBef>
                <a:spcPct val="0"/>
              </a:spcBef>
              <a:spcAft>
                <a:spcPct val="50000"/>
              </a:spcAft>
              <a:buFont typeface="+mj-lt"/>
              <a:buAutoNum type="arabicPeriod"/>
              <a:defRPr/>
            </a:pPr>
            <a:r>
              <a:rPr lang="en-US" kern="0" dirty="0">
                <a:latin typeface="Book Antiqua" pitchFamily="18" charset="0"/>
              </a:rPr>
              <a:t>Select  winning bids for projects based on the final ranking</a:t>
            </a:r>
            <a:endParaRPr lang="en-US" sz="1600" kern="0" baseline="0" dirty="0">
              <a:solidFill>
                <a:srgbClr val="666666"/>
              </a:solidFill>
              <a:latin typeface="+mn-lt"/>
            </a:endParaRPr>
          </a:p>
        </p:txBody>
      </p:sp>
      <p:sp>
        <p:nvSpPr>
          <p:cNvPr id="7" name="Slide Number Placeholder 3"/>
          <p:cNvSpPr txBox="1">
            <a:spLocks/>
          </p:cNvSpPr>
          <p:nvPr/>
        </p:nvSpPr>
        <p:spPr>
          <a:xfrm>
            <a:off x="7010400" y="6400801"/>
            <a:ext cx="1981200" cy="457200"/>
          </a:xfrm>
          <a:prstGeom prst="rect">
            <a:avLst/>
          </a:prstGeo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33E5460-3054-4924-B63F-B7352C0A15A7}" type="slidenum">
              <a:rPr kumimoji="0" lang="en-US" sz="1200" b="0" i="0" u="none" strike="noStrike" kern="1200" cap="none" spc="0" normalizeH="0" baseline="0" noProof="0" smtClean="0">
                <a:ln>
                  <a:noFill/>
                </a:ln>
                <a:solidFill>
                  <a:schemeClr val="bg1">
                    <a:lumMod val="50000"/>
                  </a:schemeClr>
                </a:solidFill>
                <a:effectLst/>
                <a:uLnTx/>
                <a:uFillTx/>
                <a:latin typeface="+mn-l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Tree>
    <p:extLst>
      <p:ext uri="{BB962C8B-B14F-4D97-AF65-F5344CB8AC3E}">
        <p14:creationId xmlns:p14="http://schemas.microsoft.com/office/powerpoint/2010/main" val="2613354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4800" y="692378"/>
            <a:ext cx="86868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600" b="1" dirty="0">
                <a:latin typeface="Book Antiqua" pitchFamily="18" charset="0"/>
              </a:rPr>
              <a:t>Full Capacity Deliverability Status (FCDS):</a:t>
            </a:r>
          </a:p>
          <a:p>
            <a:endParaRPr lang="en-US" sz="1400" b="1" dirty="0">
              <a:latin typeface="Book Antiqua" pitchFamily="18" charset="0"/>
            </a:endParaRPr>
          </a:p>
          <a:p>
            <a:pPr marL="342900" indent="-342900">
              <a:buFont typeface="+mj-lt"/>
              <a:buAutoNum type="arabicPeriod"/>
            </a:pPr>
            <a:r>
              <a:rPr lang="en-US" sz="1600" dirty="0">
                <a:latin typeface="Book Antiqua" pitchFamily="18" charset="0"/>
              </a:rPr>
              <a:t>FCDS projects are capable of providing resource adequacy, and generally have a higher value than energy-only projects.</a:t>
            </a:r>
          </a:p>
          <a:p>
            <a:pPr marL="342900" indent="-342900">
              <a:buFont typeface="+mj-lt"/>
              <a:buAutoNum type="arabicPeriod"/>
            </a:pPr>
            <a:r>
              <a:rPr lang="en-US" sz="1600" dirty="0">
                <a:latin typeface="Book Antiqua" pitchFamily="18" charset="0"/>
              </a:rPr>
              <a:t>Projects which are located in SDG&amp;E’s local area are capable of providing local resource adequacy under CPUC and CAISO resource adequacy programs.  Projects outside of SDG&amp;E’s local area are capable of providing system resource adequacy, which is less valuable than local resource adequacy.</a:t>
            </a:r>
          </a:p>
          <a:p>
            <a:pPr marL="342900" indent="-342900">
              <a:buFont typeface="+mj-lt"/>
              <a:buAutoNum type="arabicPeriod"/>
            </a:pPr>
            <a:r>
              <a:rPr lang="en-US" sz="1600" dirty="0">
                <a:latin typeface="Book Antiqua" pitchFamily="18" charset="0"/>
              </a:rPr>
              <a:t>FCDS projects capable of providing local resource adequacy are valued higher than FCDS projects capable of providing system resource adequacy.</a:t>
            </a:r>
          </a:p>
          <a:p>
            <a:pPr marL="342900" lvl="0" indent="-342900">
              <a:buFont typeface="+mj-lt"/>
              <a:buAutoNum type="arabicPeriod"/>
            </a:pPr>
            <a:r>
              <a:rPr lang="en-US" sz="1600" dirty="0">
                <a:latin typeface="Book Antiqua" pitchFamily="18" charset="0"/>
              </a:rPr>
              <a:t>FCDS projects must commit to achieve FCDS as close to COD as possible, but no later than the end of 2025.</a:t>
            </a:r>
          </a:p>
          <a:p>
            <a:pPr marL="342900" lvl="0" indent="-342900">
              <a:buFont typeface="+mj-lt"/>
              <a:buAutoNum type="arabicPeriod"/>
            </a:pPr>
            <a:r>
              <a:rPr lang="en-US" sz="1600" dirty="0">
                <a:latin typeface="Book Antiqua" pitchFamily="18" charset="0"/>
              </a:rPr>
              <a:t>The bid price will be multiplied by the FCDS TOD factors as shown below for deliveries in each TOD period:</a:t>
            </a:r>
          </a:p>
          <a:p>
            <a:pPr marL="342900" lvl="0" indent="-342900"/>
            <a:endParaRPr lang="en-US" sz="1400" dirty="0">
              <a:latin typeface="Book Antiqua" pitchFamily="18" charset="0"/>
            </a:endParaRPr>
          </a:p>
          <a:p>
            <a:pPr marL="342900" lvl="0" indent="-342900"/>
            <a:endParaRPr lang="en-US" sz="1400" dirty="0">
              <a:latin typeface="Book Antiqua" pitchFamily="18" charset="0"/>
            </a:endParaRPr>
          </a:p>
          <a:p>
            <a:pPr marL="342900" lvl="0" indent="-342900"/>
            <a:endParaRPr lang="en-US" sz="1400" dirty="0">
              <a:latin typeface="Book Antiqua" pitchFamily="18" charset="0"/>
            </a:endParaRPr>
          </a:p>
          <a:p>
            <a:pPr marL="342900" lvl="0" indent="-342900"/>
            <a:endParaRPr lang="en-US" sz="1400" dirty="0">
              <a:latin typeface="Book Antiqua" pitchFamily="18" charset="0"/>
            </a:endParaRPr>
          </a:p>
          <a:p>
            <a:pPr lvl="0"/>
            <a:endParaRPr lang="en-US" sz="1400" dirty="0">
              <a:latin typeface="Book Antiqua" pitchFamily="18" charset="0"/>
            </a:endParaRPr>
          </a:p>
          <a:p>
            <a:r>
              <a:rPr lang="en-US" sz="1200" dirty="0"/>
              <a:t> </a:t>
            </a:r>
            <a:endParaRPr lang="en-US" sz="1600" dirty="0">
              <a:latin typeface="Book Antiqua" pitchFamily="18" charset="0"/>
            </a:endParaRPr>
          </a:p>
          <a:p>
            <a:pPr marL="342900" lvl="0" indent="-342900">
              <a:buFont typeface="+mj-lt"/>
              <a:buAutoNum type="arabicPeriod"/>
            </a:pPr>
            <a:endParaRPr lang="en-US" sz="1600" dirty="0">
              <a:latin typeface="Book Antiqua" pitchFamily="18" charset="0"/>
            </a:endParaRPr>
          </a:p>
          <a:p>
            <a:pPr marL="342900" lvl="0" indent="-342900"/>
            <a:endParaRPr lang="en-US" sz="1600" dirty="0">
              <a:latin typeface="Book Antiqua" pitchFamily="18" charset="0"/>
            </a:endParaRPr>
          </a:p>
          <a:p>
            <a:pPr marL="457200" marR="0" lvl="1"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Book Antiqua" pitchFamily="18" charset="0"/>
            </a:endParaRPr>
          </a:p>
        </p:txBody>
      </p:sp>
      <p:sp>
        <p:nvSpPr>
          <p:cNvPr id="10" name="Title 1"/>
          <p:cNvSpPr txBox="1">
            <a:spLocks/>
          </p:cNvSpPr>
          <p:nvPr/>
        </p:nvSpPr>
        <p:spPr>
          <a:xfrm>
            <a:off x="304800" y="76200"/>
            <a:ext cx="8229600" cy="6096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lang="en-US" sz="2200" b="1" dirty="0">
                <a:solidFill>
                  <a:srgbClr val="3D841A"/>
                </a:solidFill>
                <a:latin typeface="Book Antiqua" pitchFamily="18" charset="0"/>
                <a:cs typeface="Arial" pitchFamily="34" charset="0"/>
              </a:rPr>
              <a:t>Pricing Options – FCDS or Energy Only</a:t>
            </a:r>
            <a:br>
              <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4128507298"/>
              </p:ext>
            </p:extLst>
          </p:nvPr>
        </p:nvGraphicFramePr>
        <p:xfrm>
          <a:off x="762002" y="4328160"/>
          <a:ext cx="7924799" cy="1625600"/>
        </p:xfrm>
        <a:graphic>
          <a:graphicData uri="http://schemas.openxmlformats.org/drawingml/2006/table">
            <a:tbl>
              <a:tblPr firstRow="1" bandRow="1">
                <a:tableStyleId>{5C22544A-7EE6-4342-B048-85BDC9FD1C3A}</a:tableStyleId>
              </a:tblPr>
              <a:tblGrid>
                <a:gridCol w="1056640">
                  <a:extLst>
                    <a:ext uri="{9D8B030D-6E8A-4147-A177-3AD203B41FA5}">
                      <a16:colId xmlns:a16="http://schemas.microsoft.com/office/drawing/2014/main" val="20000"/>
                    </a:ext>
                  </a:extLst>
                </a:gridCol>
                <a:gridCol w="1132114">
                  <a:extLst>
                    <a:ext uri="{9D8B030D-6E8A-4147-A177-3AD203B41FA5}">
                      <a16:colId xmlns:a16="http://schemas.microsoft.com/office/drawing/2014/main" val="20001"/>
                    </a:ext>
                  </a:extLst>
                </a:gridCol>
                <a:gridCol w="1078205">
                  <a:extLst>
                    <a:ext uri="{9D8B030D-6E8A-4147-A177-3AD203B41FA5}">
                      <a16:colId xmlns:a16="http://schemas.microsoft.com/office/drawing/2014/main" val="20002"/>
                    </a:ext>
                  </a:extLst>
                </a:gridCol>
                <a:gridCol w="1164460">
                  <a:extLst>
                    <a:ext uri="{9D8B030D-6E8A-4147-A177-3AD203B41FA5}">
                      <a16:colId xmlns:a16="http://schemas.microsoft.com/office/drawing/2014/main" val="20003"/>
                    </a:ext>
                  </a:extLst>
                </a:gridCol>
                <a:gridCol w="1164460">
                  <a:extLst>
                    <a:ext uri="{9D8B030D-6E8A-4147-A177-3AD203B41FA5}">
                      <a16:colId xmlns:a16="http://schemas.microsoft.com/office/drawing/2014/main" val="20004"/>
                    </a:ext>
                  </a:extLst>
                </a:gridCol>
                <a:gridCol w="1164460">
                  <a:extLst>
                    <a:ext uri="{9D8B030D-6E8A-4147-A177-3AD203B41FA5}">
                      <a16:colId xmlns:a16="http://schemas.microsoft.com/office/drawing/2014/main" val="20005"/>
                    </a:ext>
                  </a:extLst>
                </a:gridCol>
                <a:gridCol w="1164460">
                  <a:extLst>
                    <a:ext uri="{9D8B030D-6E8A-4147-A177-3AD203B41FA5}">
                      <a16:colId xmlns:a16="http://schemas.microsoft.com/office/drawing/2014/main" val="20006"/>
                    </a:ext>
                  </a:extLst>
                </a:gridCol>
              </a:tblGrid>
              <a:tr h="370840">
                <a:tc gridSpan="7">
                  <a:txBody>
                    <a:bodyPr/>
                    <a:lstStyle/>
                    <a:p>
                      <a:pPr algn="ctr"/>
                      <a:r>
                        <a:rPr lang="en-US" sz="1400" dirty="0">
                          <a:latin typeface="Book Antiqua" panose="02040602050305030304" pitchFamily="18" charset="0"/>
                        </a:rPr>
                        <a:t>FCDS TIME OF DAY PRICE MULTIPLIERS</a:t>
                      </a: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r"/>
                      <a:r>
                        <a:rPr lang="en-US" sz="1400" kern="1200" dirty="0">
                          <a:solidFill>
                            <a:schemeClr val="dk1"/>
                          </a:solidFill>
                          <a:latin typeface="Book Antiqua" panose="02040602050305030304" pitchFamily="18" charset="0"/>
                          <a:ea typeface="+mn-ea"/>
                          <a:cs typeface="+mn-cs"/>
                        </a:rPr>
                        <a:t>Location</a:t>
                      </a:r>
                    </a:p>
                  </a:txBody>
                  <a:tcPr anchor="b"/>
                </a:tc>
                <a:tc>
                  <a:txBody>
                    <a:bodyPr/>
                    <a:lstStyle/>
                    <a:p>
                      <a:pPr algn="ctr"/>
                      <a:r>
                        <a:rPr lang="en-US" sz="1400" dirty="0">
                          <a:latin typeface="Book Antiqua" panose="02040602050305030304" pitchFamily="18" charset="0"/>
                        </a:rPr>
                        <a:t>Summer</a:t>
                      </a:r>
                      <a:r>
                        <a:rPr lang="en-US" sz="1400" baseline="0" dirty="0">
                          <a:latin typeface="Book Antiqua" panose="02040602050305030304" pitchFamily="18" charset="0"/>
                        </a:rPr>
                        <a:t> On-Peak</a:t>
                      </a:r>
                      <a:endParaRPr lang="en-US" sz="1400" dirty="0">
                        <a:latin typeface="Book Antiqua" panose="02040602050305030304" pitchFamily="18" charset="0"/>
                      </a:endParaRPr>
                    </a:p>
                  </a:txBody>
                  <a:tcPr anchor="ctr"/>
                </a:tc>
                <a:tc>
                  <a:txBody>
                    <a:bodyPr/>
                    <a:lstStyle/>
                    <a:p>
                      <a:pPr algn="ctr"/>
                      <a:r>
                        <a:rPr lang="en-US" sz="1400" dirty="0">
                          <a:latin typeface="Book Antiqua" panose="02040602050305030304" pitchFamily="18" charset="0"/>
                        </a:rPr>
                        <a:t>Summer-Semi-Peak</a:t>
                      </a:r>
                    </a:p>
                  </a:txBody>
                  <a:tcPr anchor="ctr"/>
                </a:tc>
                <a:tc>
                  <a:txBody>
                    <a:bodyPr/>
                    <a:lstStyle/>
                    <a:p>
                      <a:pPr algn="ctr"/>
                      <a:r>
                        <a:rPr lang="en-US" sz="1400" dirty="0">
                          <a:latin typeface="Book Antiqua" panose="02040602050305030304" pitchFamily="18" charset="0"/>
                        </a:rPr>
                        <a:t>Summer Off-Peak</a:t>
                      </a:r>
                    </a:p>
                  </a:txBody>
                  <a:tcPr anchor="ctr"/>
                </a:tc>
                <a:tc>
                  <a:txBody>
                    <a:bodyPr/>
                    <a:lstStyle/>
                    <a:p>
                      <a:pPr algn="ctr"/>
                      <a:r>
                        <a:rPr lang="en-US" sz="1400" dirty="0">
                          <a:latin typeface="Book Antiqua" panose="02040602050305030304" pitchFamily="18" charset="0"/>
                        </a:rPr>
                        <a:t>Winter On-Peak</a:t>
                      </a:r>
                    </a:p>
                  </a:txBody>
                  <a:tcPr anchor="ctr"/>
                </a:tc>
                <a:tc>
                  <a:txBody>
                    <a:bodyPr/>
                    <a:lstStyle/>
                    <a:p>
                      <a:pPr algn="ctr"/>
                      <a:r>
                        <a:rPr lang="en-US" sz="1400" dirty="0">
                          <a:latin typeface="Book Antiqua" panose="02040602050305030304" pitchFamily="18" charset="0"/>
                        </a:rPr>
                        <a:t>Winter Semi-Peak</a:t>
                      </a:r>
                    </a:p>
                  </a:txBody>
                  <a:tcPr anchor="ctr"/>
                </a:tc>
                <a:tc>
                  <a:txBody>
                    <a:bodyPr/>
                    <a:lstStyle/>
                    <a:p>
                      <a:pPr algn="ctr"/>
                      <a:r>
                        <a:rPr lang="en-US" sz="1400" dirty="0">
                          <a:latin typeface="Book Antiqua" panose="02040602050305030304" pitchFamily="18" charset="0"/>
                        </a:rPr>
                        <a:t>Winter Off-Peak</a:t>
                      </a:r>
                    </a:p>
                  </a:txBody>
                  <a:tcPr anchor="ctr"/>
                </a:tc>
                <a:extLst>
                  <a:ext uri="{0D108BD9-81ED-4DB2-BD59-A6C34878D82A}">
                    <a16:rowId xmlns:a16="http://schemas.microsoft.com/office/drawing/2014/main" val="10001"/>
                  </a:ext>
                </a:extLst>
              </a:tr>
              <a:tr h="370840">
                <a:tc>
                  <a:txBody>
                    <a:bodyPr/>
                    <a:lstStyle/>
                    <a:p>
                      <a:pPr algn="r"/>
                      <a:r>
                        <a:rPr lang="en-US" sz="1400" kern="1200" dirty="0">
                          <a:solidFill>
                            <a:schemeClr val="dk1"/>
                          </a:solidFill>
                          <a:latin typeface="Book Antiqua" panose="02040602050305030304" pitchFamily="18" charset="0"/>
                          <a:ea typeface="+mn-ea"/>
                          <a:cs typeface="+mn-cs"/>
                        </a:rPr>
                        <a:t>Local</a:t>
                      </a:r>
                    </a:p>
                  </a:txBody>
                  <a:tcPr anchor="b"/>
                </a:tc>
                <a:tc>
                  <a:txBody>
                    <a:bodyPr/>
                    <a:lstStyle/>
                    <a:p>
                      <a:pPr algn="ctr" fontAlgn="b"/>
                      <a:r>
                        <a:rPr lang="en-US" sz="1400" kern="1200" dirty="0">
                          <a:solidFill>
                            <a:schemeClr val="dk1"/>
                          </a:solidFill>
                          <a:latin typeface="Book Antiqua" panose="02040602050305030304" pitchFamily="18" charset="0"/>
                          <a:ea typeface="+mn-ea"/>
                          <a:cs typeface="+mn-cs"/>
                        </a:rPr>
                        <a:t>2.304</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1.204</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0.853</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1.495</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0.866</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0.746</a:t>
                      </a:r>
                    </a:p>
                  </a:txBody>
                  <a:tcPr marL="9525" marR="9525" marT="9525" marB="0" anchor="ctr"/>
                </a:tc>
                <a:extLst>
                  <a:ext uri="{0D108BD9-81ED-4DB2-BD59-A6C34878D82A}">
                    <a16:rowId xmlns:a16="http://schemas.microsoft.com/office/drawing/2014/main" val="10002"/>
                  </a:ext>
                </a:extLst>
              </a:tr>
              <a:tr h="365760">
                <a:tc>
                  <a:txBody>
                    <a:bodyPr/>
                    <a:lstStyle/>
                    <a:p>
                      <a:pPr algn="r"/>
                      <a:r>
                        <a:rPr lang="en-US" sz="1400" kern="1200" dirty="0">
                          <a:solidFill>
                            <a:schemeClr val="dk1"/>
                          </a:solidFill>
                          <a:latin typeface="Book Antiqua" panose="02040602050305030304" pitchFamily="18" charset="0"/>
                          <a:ea typeface="+mn-ea"/>
                          <a:cs typeface="+mn-cs"/>
                        </a:rPr>
                        <a:t>System</a:t>
                      </a:r>
                    </a:p>
                  </a:txBody>
                  <a:tcPr/>
                </a:tc>
                <a:tc>
                  <a:txBody>
                    <a:bodyPr/>
                    <a:lstStyle/>
                    <a:p>
                      <a:pPr algn="ctr" fontAlgn="b"/>
                      <a:r>
                        <a:rPr lang="en-US" sz="1400" kern="1200" dirty="0">
                          <a:solidFill>
                            <a:schemeClr val="dk1"/>
                          </a:solidFill>
                          <a:latin typeface="Book Antiqua" panose="02040602050305030304" pitchFamily="18" charset="0"/>
                          <a:ea typeface="+mn-ea"/>
                          <a:cs typeface="+mn-cs"/>
                        </a:rPr>
                        <a:t>1.927</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0.958</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0.869</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1.464</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0.948</a:t>
                      </a:r>
                    </a:p>
                  </a:txBody>
                  <a:tcPr marL="9525" marR="9525" marT="9525" marB="0" anchor="ctr"/>
                </a:tc>
                <a:tc>
                  <a:txBody>
                    <a:bodyPr/>
                    <a:lstStyle/>
                    <a:p>
                      <a:pPr algn="ctr" fontAlgn="b"/>
                      <a:r>
                        <a:rPr lang="en-US" sz="1400" kern="1200" dirty="0">
                          <a:solidFill>
                            <a:schemeClr val="dk1"/>
                          </a:solidFill>
                          <a:latin typeface="Book Antiqua" panose="02040602050305030304" pitchFamily="18" charset="0"/>
                          <a:ea typeface="+mn-ea"/>
                          <a:cs typeface="+mn-cs"/>
                        </a:rPr>
                        <a:t>0.827</a:t>
                      </a:r>
                    </a:p>
                  </a:txBody>
                  <a:tcPr marL="9525" marR="9525" marT="9525" marB="0" anchor="ctr"/>
                </a:tc>
                <a:extLst>
                  <a:ext uri="{0D108BD9-81ED-4DB2-BD59-A6C34878D82A}">
                    <a16:rowId xmlns:a16="http://schemas.microsoft.com/office/drawing/2014/main" val="10003"/>
                  </a:ext>
                </a:extLst>
              </a:tr>
            </a:tbl>
          </a:graphicData>
        </a:graphic>
      </p:graphicFrame>
      <p:sp>
        <p:nvSpPr>
          <p:cNvPr id="3" name="Slide Number Placeholder 2"/>
          <p:cNvSpPr>
            <a:spLocks noGrp="1"/>
          </p:cNvSpPr>
          <p:nvPr>
            <p:ph type="sldNum" sz="quarter" idx="12"/>
          </p:nvPr>
        </p:nvSpPr>
        <p:spPr/>
        <p:txBody>
          <a:bodyPr/>
          <a:lstStyle/>
          <a:p>
            <a:pPr>
              <a:defRPr/>
            </a:pPr>
            <a:fld id="{3556033C-B10C-4770-A417-B5D46898C106}" type="slidenum">
              <a:rPr lang="en-US" smtClean="0"/>
              <a:pPr>
                <a:defRPr/>
              </a:pPr>
              <a:t>25</a:t>
            </a:fld>
            <a:endParaRPr lang="en-US" dirty="0"/>
          </a:p>
        </p:txBody>
      </p:sp>
    </p:spTree>
    <p:extLst>
      <p:ext uri="{BB962C8B-B14F-4D97-AF65-F5344CB8AC3E}">
        <p14:creationId xmlns:p14="http://schemas.microsoft.com/office/powerpoint/2010/main" val="762337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457200" y="1017729"/>
            <a:ext cx="84582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600" b="1" dirty="0">
                <a:latin typeface="Book Antiqua" pitchFamily="18" charset="0"/>
              </a:rPr>
              <a:t>Energy-Only Status:</a:t>
            </a:r>
          </a:p>
          <a:p>
            <a:endParaRPr lang="en-US" sz="1600" b="1" dirty="0">
              <a:latin typeface="Book Antiqua" pitchFamily="18" charset="0"/>
            </a:endParaRPr>
          </a:p>
          <a:p>
            <a:pPr marL="342900" indent="-342900">
              <a:buFont typeface="+mj-lt"/>
              <a:buAutoNum type="arabicPeriod"/>
            </a:pPr>
            <a:r>
              <a:rPr lang="en-US" sz="1600" dirty="0">
                <a:latin typeface="Book Antiqua" pitchFamily="18" charset="0"/>
              </a:rPr>
              <a:t>All renewable resources are valued based upon their ability to displace other forms of generation.  Projects which cannot provide resource adequacy are unable to displace a capacity-related attribute provided by other forms of generation, and may require SDG&amp;E to procure additional resource adequacy to make up for the shortfall.</a:t>
            </a:r>
          </a:p>
          <a:p>
            <a:pPr marL="342900" lvl="0" indent="-342900">
              <a:buFont typeface="+mj-lt"/>
              <a:buAutoNum type="arabicPeriod"/>
            </a:pPr>
            <a:r>
              <a:rPr lang="en-US" sz="1600" dirty="0">
                <a:latin typeface="Book Antiqua" pitchFamily="18" charset="0"/>
              </a:rPr>
              <a:t>The submitted price will be multiplied by the energy-only TOD factors as shown below for deliveries in each TOD period:</a:t>
            </a:r>
          </a:p>
          <a:p>
            <a:pPr marL="342900" lvl="0" indent="-342900"/>
            <a:endParaRPr lang="en-US" sz="1600" dirty="0">
              <a:latin typeface="Book Antiqua" pitchFamily="18" charset="0"/>
            </a:endParaRPr>
          </a:p>
          <a:p>
            <a:pPr marL="342900" lvl="0" indent="-342900"/>
            <a:endParaRPr lang="en-US" sz="1600" dirty="0">
              <a:latin typeface="Book Antiqua" pitchFamily="18" charset="0"/>
            </a:endParaRPr>
          </a:p>
          <a:p>
            <a:pPr marL="342900" lvl="0" indent="-342900"/>
            <a:endParaRPr lang="en-US" sz="1600" dirty="0">
              <a:latin typeface="Book Antiqua" pitchFamily="18" charset="0"/>
            </a:endParaRPr>
          </a:p>
          <a:p>
            <a:pPr marL="342900" lvl="0" indent="-342900"/>
            <a:endParaRPr lang="en-US" sz="1600" dirty="0">
              <a:latin typeface="Book Antiqua" pitchFamily="18" charset="0"/>
            </a:endParaRPr>
          </a:p>
          <a:p>
            <a:pPr marL="342900" lvl="0" indent="-342900"/>
            <a:endParaRPr lang="en-US" sz="1600" dirty="0">
              <a:latin typeface="Book Antiqua" pitchFamily="18" charset="0"/>
            </a:endParaRPr>
          </a:p>
          <a:p>
            <a:pPr marL="342900" lvl="0" indent="-342900">
              <a:buFont typeface="+mj-lt"/>
              <a:buAutoNum type="arabicPeriod"/>
            </a:pPr>
            <a:endParaRPr lang="en-US" sz="1600" dirty="0">
              <a:latin typeface="Book Antiqua" pitchFamily="18" charset="0"/>
            </a:endParaRPr>
          </a:p>
          <a:p>
            <a:pPr marL="342900" lvl="0" indent="-342900"/>
            <a:endParaRPr lang="en-US" sz="1600" dirty="0">
              <a:latin typeface="Book Antiqua" pitchFamily="18" charset="0"/>
            </a:endParaRPr>
          </a:p>
          <a:p>
            <a:pPr marL="457200" marR="0" lvl="1" indent="0" algn="just"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a:ln>
                <a:noFill/>
              </a:ln>
              <a:solidFill>
                <a:schemeClr val="tx1"/>
              </a:solidFill>
              <a:effectLst/>
              <a:latin typeface="Book Antiqua" pitchFamily="18" charset="0"/>
            </a:endParaRPr>
          </a:p>
        </p:txBody>
      </p:sp>
      <p:sp>
        <p:nvSpPr>
          <p:cNvPr id="10" name="Title 1"/>
          <p:cNvSpPr txBox="1">
            <a:spLocks/>
          </p:cNvSpPr>
          <p:nvPr/>
        </p:nvSpPr>
        <p:spPr>
          <a:xfrm>
            <a:off x="304800" y="76200"/>
            <a:ext cx="8229600" cy="6096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lang="en-US" sz="2200" b="1" dirty="0">
                <a:solidFill>
                  <a:srgbClr val="3D841A"/>
                </a:solidFill>
                <a:latin typeface="Book Antiqua" pitchFamily="18" charset="0"/>
                <a:cs typeface="Arial" pitchFamily="34" charset="0"/>
              </a:rPr>
              <a:t>Pricing Options – FCDS or Energy Only</a:t>
            </a:r>
            <a:br>
              <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506398003"/>
              </p:ext>
            </p:extLst>
          </p:nvPr>
        </p:nvGraphicFramePr>
        <p:xfrm>
          <a:off x="1706025" y="3810000"/>
          <a:ext cx="5682342" cy="1473200"/>
        </p:xfrm>
        <a:graphic>
          <a:graphicData uri="http://schemas.openxmlformats.org/drawingml/2006/table">
            <a:tbl>
              <a:tblPr firstRow="1" bandRow="1">
                <a:tableStyleId>{5C22544A-7EE6-4342-B048-85BDC9FD1C3A}</a:tableStyleId>
              </a:tblPr>
              <a:tblGrid>
                <a:gridCol w="947057">
                  <a:extLst>
                    <a:ext uri="{9D8B030D-6E8A-4147-A177-3AD203B41FA5}">
                      <a16:colId xmlns:a16="http://schemas.microsoft.com/office/drawing/2014/main" val="20000"/>
                    </a:ext>
                  </a:extLst>
                </a:gridCol>
                <a:gridCol w="947057">
                  <a:extLst>
                    <a:ext uri="{9D8B030D-6E8A-4147-A177-3AD203B41FA5}">
                      <a16:colId xmlns:a16="http://schemas.microsoft.com/office/drawing/2014/main" val="20001"/>
                    </a:ext>
                  </a:extLst>
                </a:gridCol>
                <a:gridCol w="947057">
                  <a:extLst>
                    <a:ext uri="{9D8B030D-6E8A-4147-A177-3AD203B41FA5}">
                      <a16:colId xmlns:a16="http://schemas.microsoft.com/office/drawing/2014/main" val="20002"/>
                    </a:ext>
                  </a:extLst>
                </a:gridCol>
                <a:gridCol w="947057">
                  <a:extLst>
                    <a:ext uri="{9D8B030D-6E8A-4147-A177-3AD203B41FA5}">
                      <a16:colId xmlns:a16="http://schemas.microsoft.com/office/drawing/2014/main" val="20003"/>
                    </a:ext>
                  </a:extLst>
                </a:gridCol>
                <a:gridCol w="947057">
                  <a:extLst>
                    <a:ext uri="{9D8B030D-6E8A-4147-A177-3AD203B41FA5}">
                      <a16:colId xmlns:a16="http://schemas.microsoft.com/office/drawing/2014/main" val="20004"/>
                    </a:ext>
                  </a:extLst>
                </a:gridCol>
                <a:gridCol w="947057">
                  <a:extLst>
                    <a:ext uri="{9D8B030D-6E8A-4147-A177-3AD203B41FA5}">
                      <a16:colId xmlns:a16="http://schemas.microsoft.com/office/drawing/2014/main" val="20005"/>
                    </a:ext>
                  </a:extLst>
                </a:gridCol>
              </a:tblGrid>
              <a:tr h="370840">
                <a:tc gridSpan="6">
                  <a:txBody>
                    <a:bodyPr/>
                    <a:lstStyle/>
                    <a:p>
                      <a:pPr algn="ctr"/>
                      <a:r>
                        <a:rPr lang="en-US" sz="1400" dirty="0">
                          <a:latin typeface="Book Antiqua" panose="02040602050305030304" pitchFamily="18" charset="0"/>
                        </a:rPr>
                        <a:t>ENERGY</a:t>
                      </a:r>
                      <a:r>
                        <a:rPr lang="en-US" sz="1400" baseline="0" dirty="0">
                          <a:latin typeface="Book Antiqua" panose="02040602050305030304" pitchFamily="18" charset="0"/>
                        </a:rPr>
                        <a:t> ONLY</a:t>
                      </a:r>
                      <a:r>
                        <a:rPr lang="en-US" sz="1400" dirty="0">
                          <a:latin typeface="Book Antiqua" panose="02040602050305030304" pitchFamily="18" charset="0"/>
                        </a:rPr>
                        <a:t> TIME OF DAY PRICE MULTIPLIERS</a:t>
                      </a:r>
                    </a:p>
                  </a:txBody>
                  <a:tcPr anchor="ct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pPr algn="ctr"/>
                      <a:r>
                        <a:rPr lang="en-US" sz="1400" dirty="0">
                          <a:latin typeface="Book Antiqua" panose="02040602050305030304" pitchFamily="18" charset="0"/>
                        </a:rPr>
                        <a:t>Summer</a:t>
                      </a:r>
                      <a:r>
                        <a:rPr lang="en-US" sz="1400" baseline="0" dirty="0">
                          <a:latin typeface="Book Antiqua" panose="02040602050305030304" pitchFamily="18" charset="0"/>
                        </a:rPr>
                        <a:t> On-Peak</a:t>
                      </a:r>
                      <a:endParaRPr lang="en-US" sz="1400" dirty="0">
                        <a:latin typeface="Book Antiqua" panose="02040602050305030304" pitchFamily="18" charset="0"/>
                      </a:endParaRPr>
                    </a:p>
                  </a:txBody>
                  <a:tcPr anchor="ctr"/>
                </a:tc>
                <a:tc>
                  <a:txBody>
                    <a:bodyPr/>
                    <a:lstStyle/>
                    <a:p>
                      <a:pPr algn="ctr"/>
                      <a:r>
                        <a:rPr lang="en-US" sz="1400" dirty="0">
                          <a:latin typeface="Book Antiqua" panose="02040602050305030304" pitchFamily="18" charset="0"/>
                        </a:rPr>
                        <a:t>Summer-Semi-Peak</a:t>
                      </a:r>
                    </a:p>
                  </a:txBody>
                  <a:tcPr anchor="ctr"/>
                </a:tc>
                <a:tc>
                  <a:txBody>
                    <a:bodyPr/>
                    <a:lstStyle/>
                    <a:p>
                      <a:pPr algn="ctr"/>
                      <a:r>
                        <a:rPr lang="en-US" sz="1400" dirty="0">
                          <a:latin typeface="Book Antiqua" panose="02040602050305030304" pitchFamily="18" charset="0"/>
                        </a:rPr>
                        <a:t>Summer Off-Peak</a:t>
                      </a:r>
                    </a:p>
                  </a:txBody>
                  <a:tcPr anchor="ctr"/>
                </a:tc>
                <a:tc>
                  <a:txBody>
                    <a:bodyPr/>
                    <a:lstStyle/>
                    <a:p>
                      <a:pPr algn="ctr"/>
                      <a:r>
                        <a:rPr lang="en-US" sz="1400" dirty="0">
                          <a:latin typeface="Book Antiqua" panose="02040602050305030304" pitchFamily="18" charset="0"/>
                        </a:rPr>
                        <a:t>Winter On-Peak</a:t>
                      </a:r>
                    </a:p>
                  </a:txBody>
                  <a:tcPr anchor="ctr"/>
                </a:tc>
                <a:tc>
                  <a:txBody>
                    <a:bodyPr/>
                    <a:lstStyle/>
                    <a:p>
                      <a:pPr algn="ctr"/>
                      <a:r>
                        <a:rPr lang="en-US" sz="1400" dirty="0">
                          <a:latin typeface="Book Antiqua" panose="02040602050305030304" pitchFamily="18" charset="0"/>
                        </a:rPr>
                        <a:t>Winter Semi-Peak</a:t>
                      </a:r>
                    </a:p>
                  </a:txBody>
                  <a:tcPr anchor="ctr"/>
                </a:tc>
                <a:tc>
                  <a:txBody>
                    <a:bodyPr/>
                    <a:lstStyle/>
                    <a:p>
                      <a:pPr algn="ctr"/>
                      <a:r>
                        <a:rPr lang="en-US" sz="1400" dirty="0">
                          <a:latin typeface="Book Antiqua" panose="02040602050305030304" pitchFamily="18" charset="0"/>
                        </a:rPr>
                        <a:t>Winter Off-Peak</a:t>
                      </a:r>
                    </a:p>
                  </a:txBody>
                  <a:tcPr anchor="ctr"/>
                </a:tc>
                <a:extLst>
                  <a:ext uri="{0D108BD9-81ED-4DB2-BD59-A6C34878D82A}">
                    <a16:rowId xmlns:a16="http://schemas.microsoft.com/office/drawing/2014/main" val="10001"/>
                  </a:ext>
                </a:extLst>
              </a:tr>
              <a:tr h="370840">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1.581</a:t>
                      </a:r>
                    </a:p>
                  </a:txBody>
                  <a:tcPr marL="9525" marR="9525" marT="9525" marB="0" anchor="ctr"/>
                </a:tc>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0.957</a:t>
                      </a:r>
                    </a:p>
                  </a:txBody>
                  <a:tcPr marL="9525" marR="9525" marT="9525" marB="0" anchor="ctr"/>
                </a:tc>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0.896</a:t>
                      </a:r>
                    </a:p>
                  </a:txBody>
                  <a:tcPr marL="9525" marR="9525" marT="9525" marB="0" anchor="ctr"/>
                </a:tc>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1.509</a:t>
                      </a:r>
                    </a:p>
                  </a:txBody>
                  <a:tcPr marL="9525" marR="9525" marT="9525" marB="0" anchor="ctr"/>
                </a:tc>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0.977</a:t>
                      </a:r>
                    </a:p>
                  </a:txBody>
                  <a:tcPr marL="9525" marR="9525" marT="9525" marB="0" anchor="ctr"/>
                </a:tc>
                <a:tc>
                  <a:txBody>
                    <a:bodyPr/>
                    <a:lstStyle/>
                    <a:p>
                      <a:pPr marL="0" algn="ctr" defTabSz="914400" rtl="0" eaLnBrk="1" fontAlgn="b" latinLnBrk="0" hangingPunct="1"/>
                      <a:r>
                        <a:rPr lang="en-US" sz="1400" kern="1200" dirty="0">
                          <a:solidFill>
                            <a:schemeClr val="dk1"/>
                          </a:solidFill>
                          <a:latin typeface="Book Antiqua" panose="02040602050305030304" pitchFamily="18" charset="0"/>
                          <a:ea typeface="+mn-ea"/>
                          <a:cs typeface="+mn-cs"/>
                        </a:rPr>
                        <a:t>0.853</a:t>
                      </a:r>
                    </a:p>
                  </a:txBody>
                  <a:tcPr marL="9525" marR="9525" marT="9525" marB="0" anchor="ctr"/>
                </a:tc>
                <a:extLst>
                  <a:ext uri="{0D108BD9-81ED-4DB2-BD59-A6C34878D82A}">
                    <a16:rowId xmlns:a16="http://schemas.microsoft.com/office/drawing/2014/main" val="10002"/>
                  </a:ext>
                </a:extLst>
              </a:tr>
            </a:tbl>
          </a:graphicData>
        </a:graphic>
      </p:graphicFrame>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26</a:t>
            </a:fld>
            <a:endParaRPr lang="en-US" dirty="0"/>
          </a:p>
        </p:txBody>
      </p:sp>
    </p:spTree>
    <p:extLst>
      <p:ext uri="{BB962C8B-B14F-4D97-AF65-F5344CB8AC3E}">
        <p14:creationId xmlns:p14="http://schemas.microsoft.com/office/powerpoint/2010/main" val="2569175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04800" y="76200"/>
            <a:ext cx="8229600" cy="6096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t>LCBF</a:t>
            </a:r>
            <a:r>
              <a:rPr lang="en-US" sz="2200" b="1" dirty="0">
                <a:solidFill>
                  <a:srgbClr val="3D841A"/>
                </a:solidFill>
                <a:latin typeface="Book Antiqua" pitchFamily="18" charset="0"/>
                <a:cs typeface="Arial" pitchFamily="34" charset="0"/>
              </a:rPr>
              <a:t> Overview</a:t>
            </a:r>
            <a:br>
              <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27</a:t>
            </a:fld>
            <a:endParaRPr lang="en-US" dirty="0"/>
          </a:p>
        </p:txBody>
      </p:sp>
      <p:sp>
        <p:nvSpPr>
          <p:cNvPr id="7" name="Rectangle 6"/>
          <p:cNvSpPr/>
          <p:nvPr/>
        </p:nvSpPr>
        <p:spPr>
          <a:xfrm>
            <a:off x="315685" y="751771"/>
            <a:ext cx="3646715" cy="5048562"/>
          </a:xfrm>
          <a:prstGeom prst="rect">
            <a:avLst/>
          </a:prstGeom>
        </p:spPr>
        <p:txBody>
          <a:bodyPr wrap="square">
            <a:spAutoFit/>
          </a:bodyPr>
          <a:lstStyle/>
          <a:p>
            <a:pPr marL="233363" lvl="0" indent="-233363" eaLnBrk="0" hangingPunct="0">
              <a:spcBef>
                <a:spcPts val="0"/>
              </a:spcBef>
              <a:spcAft>
                <a:spcPts val="1800"/>
              </a:spcAft>
              <a:buClr>
                <a:srgbClr val="060606"/>
              </a:buClr>
              <a:buSzPct val="100000"/>
              <a:buFont typeface="Arial" panose="020B0604020202020204" pitchFamily="34" charset="0"/>
              <a:buChar char="•"/>
            </a:pPr>
            <a:r>
              <a:rPr lang="en-US" sz="1600" dirty="0">
                <a:solidFill>
                  <a:srgbClr val="000000"/>
                </a:solidFill>
                <a:latin typeface="+mn-lt"/>
                <a:ea typeface="Geneva" charset="0"/>
                <a:cs typeface="Calibri Light"/>
              </a:rPr>
              <a:t>Valuation and Selection Process</a:t>
            </a:r>
          </a:p>
          <a:p>
            <a:pPr marL="573088" lvl="1" indent="-231775" eaLnBrk="0" hangingPunct="0">
              <a:spcBef>
                <a:spcPts val="0"/>
              </a:spcBef>
              <a:spcAft>
                <a:spcPts val="1800"/>
              </a:spcAft>
              <a:buClr>
                <a:srgbClr val="060606"/>
              </a:buClr>
              <a:buSzPct val="100000"/>
              <a:buFont typeface="Calibri" panose="020F0502020204030204" pitchFamily="34" charset="0"/>
              <a:buChar char="−"/>
            </a:pPr>
            <a:r>
              <a:rPr lang="en-US" sz="1600" dirty="0">
                <a:solidFill>
                  <a:srgbClr val="000000"/>
                </a:solidFill>
                <a:latin typeface="+mn-lt"/>
                <a:ea typeface="Geneva" charset="0"/>
                <a:cs typeface="Calibri Light"/>
              </a:rPr>
              <a:t>Least-Cost/Best-Fit (LCBF)</a:t>
            </a:r>
          </a:p>
          <a:p>
            <a:pPr marL="233363" indent="-233363" eaLnBrk="0" hangingPunct="0">
              <a:spcBef>
                <a:spcPts val="0"/>
              </a:spcBef>
              <a:spcAft>
                <a:spcPts val="1800"/>
              </a:spcAft>
              <a:buClr>
                <a:srgbClr val="060606"/>
              </a:buClr>
              <a:buSzPct val="100000"/>
              <a:buFont typeface="Arial" panose="020B0604020202020204" pitchFamily="34" charset="0"/>
              <a:buChar char="•"/>
            </a:pPr>
            <a:r>
              <a:rPr lang="en-US" sz="1600" dirty="0">
                <a:solidFill>
                  <a:srgbClr val="000000"/>
                </a:solidFill>
                <a:latin typeface="+mn-lt"/>
                <a:ea typeface="Geneva" charset="0"/>
                <a:cs typeface="Calibri Light"/>
              </a:rPr>
              <a:t>Quantitative Evaluation</a:t>
            </a:r>
          </a:p>
          <a:p>
            <a:pPr marL="573088" lvl="1" indent="-231775" eaLnBrk="0" hangingPunct="0">
              <a:spcBef>
                <a:spcPts val="0"/>
              </a:spcBef>
              <a:spcAft>
                <a:spcPts val="1800"/>
              </a:spcAft>
              <a:buClr>
                <a:srgbClr val="060606"/>
              </a:buClr>
              <a:buSzPct val="100000"/>
              <a:buFont typeface="Calibri" panose="020F0502020204030204" pitchFamily="34" charset="0"/>
              <a:buChar char="−"/>
            </a:pPr>
            <a:r>
              <a:rPr lang="en-US" sz="1600" dirty="0">
                <a:solidFill>
                  <a:srgbClr val="000000"/>
                </a:solidFill>
                <a:latin typeface="+mn-lt"/>
                <a:ea typeface="Geneva" charset="0"/>
                <a:cs typeface="Calibri Light"/>
              </a:rPr>
              <a:t>Net Market Value (NMV) </a:t>
            </a:r>
          </a:p>
          <a:p>
            <a:pPr marL="573088" lvl="1" indent="-231775" eaLnBrk="0" hangingPunct="0">
              <a:spcBef>
                <a:spcPts val="0"/>
              </a:spcBef>
              <a:spcAft>
                <a:spcPts val="1800"/>
              </a:spcAft>
              <a:buClr>
                <a:srgbClr val="060606"/>
              </a:buClr>
              <a:buSzPct val="100000"/>
              <a:buFont typeface="Calibri" panose="020F0502020204030204" pitchFamily="34" charset="0"/>
              <a:buChar char="−"/>
            </a:pPr>
            <a:r>
              <a:rPr lang="en-US" sz="1600" dirty="0">
                <a:solidFill>
                  <a:srgbClr val="000000"/>
                </a:solidFill>
                <a:latin typeface="+mn-lt"/>
                <a:ea typeface="Geneva" charset="0"/>
                <a:cs typeface="Calibri Light"/>
              </a:rPr>
              <a:t>Each conforming offer is valued using this discounted cash flow analysis</a:t>
            </a:r>
          </a:p>
          <a:p>
            <a:pPr marL="233363" indent="-233363" eaLnBrk="0" hangingPunct="0">
              <a:spcBef>
                <a:spcPts val="0"/>
              </a:spcBef>
              <a:spcAft>
                <a:spcPts val="1800"/>
              </a:spcAft>
              <a:buClr>
                <a:srgbClr val="060606"/>
              </a:buClr>
              <a:buSzPct val="100000"/>
              <a:buFont typeface="Arial" panose="020B0604020202020204" pitchFamily="34" charset="0"/>
              <a:buChar char="•"/>
            </a:pPr>
            <a:r>
              <a:rPr lang="en-US" sz="1600" dirty="0">
                <a:solidFill>
                  <a:srgbClr val="000000"/>
                </a:solidFill>
                <a:latin typeface="+mn-lt"/>
                <a:ea typeface="Geneva" charset="0"/>
                <a:cs typeface="Calibri Light"/>
              </a:rPr>
              <a:t>Qualitative Evaluation</a:t>
            </a:r>
          </a:p>
          <a:p>
            <a:pPr marL="573088" lvl="1" indent="-231775" eaLnBrk="0" hangingPunct="0">
              <a:spcBef>
                <a:spcPts val="0"/>
              </a:spcBef>
              <a:spcAft>
                <a:spcPts val="1800"/>
              </a:spcAft>
              <a:buClr>
                <a:srgbClr val="060606"/>
              </a:buClr>
              <a:buSzPct val="100000"/>
              <a:buFont typeface="Calibri" panose="020F0502020204030204" pitchFamily="34" charset="0"/>
              <a:buChar char="−"/>
            </a:pPr>
            <a:r>
              <a:rPr lang="en-US" sz="1600" dirty="0">
                <a:solidFill>
                  <a:srgbClr val="000000"/>
                </a:solidFill>
                <a:latin typeface="+mn-lt"/>
                <a:ea typeface="Geneva" charset="0"/>
                <a:cs typeface="Calibri Light"/>
              </a:rPr>
              <a:t>Used to differentiate similarly valued offers</a:t>
            </a:r>
          </a:p>
          <a:p>
            <a:pPr marL="233363" indent="-233363" eaLnBrk="0" hangingPunct="0">
              <a:spcBef>
                <a:spcPts val="0"/>
              </a:spcBef>
              <a:spcAft>
                <a:spcPts val="1800"/>
              </a:spcAft>
              <a:buClr>
                <a:srgbClr val="060606"/>
              </a:buClr>
              <a:buSzPct val="100000"/>
              <a:buFont typeface="Arial" panose="020B0604020202020204" pitchFamily="34" charset="0"/>
              <a:buChar char="•"/>
            </a:pPr>
            <a:r>
              <a:rPr lang="en-US" sz="1600" dirty="0">
                <a:solidFill>
                  <a:srgbClr val="000000"/>
                </a:solidFill>
                <a:latin typeface="+mn-lt"/>
                <a:ea typeface="Geneva" charset="0"/>
                <a:cs typeface="Calibri Light"/>
              </a:rPr>
              <a:t>Shortlisted Offers</a:t>
            </a:r>
          </a:p>
          <a:p>
            <a:pPr marL="342900" indent="-342900" eaLnBrk="0" hangingPunct="0">
              <a:lnSpc>
                <a:spcPct val="90000"/>
              </a:lnSpc>
              <a:spcBef>
                <a:spcPts val="1404"/>
              </a:spcBef>
              <a:buClr>
                <a:schemeClr val="accent2"/>
              </a:buClr>
              <a:buSzPct val="100000"/>
              <a:buFont typeface="Wingdings" panose="05000000000000000000" pitchFamily="2" charset="2"/>
              <a:buChar char="§"/>
            </a:pPr>
            <a:endParaRPr lang="en-US" sz="1600" dirty="0">
              <a:solidFill>
                <a:srgbClr val="000000"/>
              </a:solidFill>
              <a:latin typeface="+mn-lt"/>
              <a:ea typeface="Geneva" charset="0"/>
              <a:cs typeface="Calibri Light"/>
            </a:endParaRPr>
          </a:p>
        </p:txBody>
      </p:sp>
      <p:graphicFrame>
        <p:nvGraphicFramePr>
          <p:cNvPr id="8" name="Diagram 7"/>
          <p:cNvGraphicFramePr/>
          <p:nvPr>
            <p:extLst>
              <p:ext uri="{D42A27DB-BD31-4B8C-83A1-F6EECF244321}">
                <p14:modId xmlns:p14="http://schemas.microsoft.com/office/powerpoint/2010/main" val="3262998637"/>
              </p:ext>
            </p:extLst>
          </p:nvPr>
        </p:nvGraphicFramePr>
        <p:xfrm>
          <a:off x="4114800" y="1752600"/>
          <a:ext cx="4343400" cy="2345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3670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04800" y="76200"/>
            <a:ext cx="8229600" cy="6096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t>NMV – Typical Benefits and Costs</a:t>
            </a:r>
            <a:br>
              <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28</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15546930"/>
              </p:ext>
            </p:extLst>
          </p:nvPr>
        </p:nvGraphicFramePr>
        <p:xfrm>
          <a:off x="786810" y="1304819"/>
          <a:ext cx="7576354" cy="3573057"/>
        </p:xfrm>
        <a:graphic>
          <a:graphicData uri="http://schemas.openxmlformats.org/drawingml/2006/table">
            <a:tbl>
              <a:tblPr firstRow="1" bandRow="1">
                <a:tableStyleId>{5C22544A-7EE6-4342-B048-85BDC9FD1C3A}</a:tableStyleId>
              </a:tblPr>
              <a:tblGrid>
                <a:gridCol w="3675285">
                  <a:extLst>
                    <a:ext uri="{9D8B030D-6E8A-4147-A177-3AD203B41FA5}">
                      <a16:colId xmlns:a16="http://schemas.microsoft.com/office/drawing/2014/main" val="20000"/>
                    </a:ext>
                  </a:extLst>
                </a:gridCol>
                <a:gridCol w="3901069">
                  <a:extLst>
                    <a:ext uri="{9D8B030D-6E8A-4147-A177-3AD203B41FA5}">
                      <a16:colId xmlns:a16="http://schemas.microsoft.com/office/drawing/2014/main" val="20001"/>
                    </a:ext>
                  </a:extLst>
                </a:gridCol>
              </a:tblGrid>
              <a:tr h="446632">
                <a:tc>
                  <a:txBody>
                    <a:bodyPr/>
                    <a:lstStyle/>
                    <a:p>
                      <a:pPr algn="ctr"/>
                      <a:r>
                        <a:rPr lang="en-US" dirty="0">
                          <a:latin typeface="Book Antiqua" panose="02040602050305030304" pitchFamily="18" charset="0"/>
                        </a:rPr>
                        <a:t> Typical Benefits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lang="en-US" dirty="0">
                          <a:latin typeface="Book Antiqua" panose="02040602050305030304" pitchFamily="18" charset="0"/>
                        </a:rPr>
                        <a:t>Typical Costs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0"/>
                  </a:ext>
                </a:extLst>
              </a:tr>
              <a:tr h="446632">
                <a:tc>
                  <a:txBody>
                    <a:bodyPr/>
                    <a:lstStyle/>
                    <a:p>
                      <a:pPr algn="ctr"/>
                      <a:r>
                        <a:rPr lang="en-US" dirty="0">
                          <a:solidFill>
                            <a:srgbClr val="000000"/>
                          </a:solidFill>
                          <a:latin typeface="Book Antiqua" panose="02040602050305030304" pitchFamily="18" charset="0"/>
                        </a:rPr>
                        <a:t>Energy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0000"/>
                          </a:solidFill>
                          <a:latin typeface="Book Antiqua" panose="02040602050305030304" pitchFamily="18" charset="0"/>
                        </a:rPr>
                        <a:t>Contract Payments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116581">
                <a:tc>
                  <a:txBody>
                    <a:bodyPr/>
                    <a:lstStyle/>
                    <a:p>
                      <a:pPr algn="ctr"/>
                      <a:r>
                        <a:rPr lang="en-US" dirty="0">
                          <a:solidFill>
                            <a:srgbClr val="000000"/>
                          </a:solidFill>
                          <a:latin typeface="Book Antiqua" panose="02040602050305030304" pitchFamily="18" charset="0"/>
                        </a:rPr>
                        <a:t>Ancillary Services</a:t>
                      </a:r>
                      <a:r>
                        <a:rPr lang="en-US" baseline="0" dirty="0">
                          <a:solidFill>
                            <a:srgbClr val="000000"/>
                          </a:solidFill>
                          <a:latin typeface="Book Antiqua" panose="02040602050305030304" pitchFamily="18" charset="0"/>
                        </a:rPr>
                        <a:t> (A/S) – </a:t>
                      </a:r>
                    </a:p>
                    <a:p>
                      <a:pPr algn="ctr"/>
                      <a:r>
                        <a:rPr lang="en-US" baseline="0" dirty="0">
                          <a:solidFill>
                            <a:srgbClr val="000000"/>
                          </a:solidFill>
                          <a:latin typeface="Book Antiqua" panose="02040602050305030304" pitchFamily="18" charset="0"/>
                        </a:rPr>
                        <a:t>Spin, Non-Spin, Reg Up, Reg Down</a:t>
                      </a:r>
                      <a:endParaRPr lang="en-US" dirty="0">
                        <a:solidFill>
                          <a:srgbClr val="000000"/>
                        </a:solidFill>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latin typeface="Book Antiqua" panose="02040602050305030304" pitchFamily="18" charset="0"/>
                        </a:rPr>
                        <a:t>Variable Energy Costs (Fuel, VOM, GHG</a:t>
                      </a:r>
                      <a:r>
                        <a:rPr lang="en-US" baseline="0" dirty="0">
                          <a:solidFill>
                            <a:srgbClr val="000000"/>
                          </a:solidFill>
                          <a:latin typeface="Book Antiqua" panose="02040602050305030304" pitchFamily="18" charset="0"/>
                        </a:rPr>
                        <a:t> Compliance</a:t>
                      </a:r>
                      <a:r>
                        <a:rPr lang="en-US" dirty="0">
                          <a:solidFill>
                            <a:srgbClr val="000000"/>
                          </a:solidFill>
                          <a:latin typeface="Book Antiqua" panose="02040602050305030304" pitchFamily="18" charset="0"/>
                        </a:rPr>
                        <a:t>)</a:t>
                      </a:r>
                    </a:p>
                    <a:p>
                      <a:pPr algn="ctr"/>
                      <a:endParaRPr lang="en-US" dirty="0">
                        <a:solidFill>
                          <a:srgbClr val="000000"/>
                        </a:solidFill>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81606">
                <a:tc>
                  <a:txBody>
                    <a:bodyPr/>
                    <a:lstStyle/>
                    <a:p>
                      <a:pPr algn="ctr"/>
                      <a:r>
                        <a:rPr lang="en-US" dirty="0">
                          <a:solidFill>
                            <a:srgbClr val="000000"/>
                          </a:solidFill>
                          <a:latin typeface="Book Antiqua" panose="02040602050305030304" pitchFamily="18" charset="0"/>
                        </a:rPr>
                        <a:t>Capacity (RA)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000000"/>
                          </a:solidFill>
                          <a:latin typeface="Book Antiqua" panose="02040602050305030304" pitchFamily="18" charset="0"/>
                        </a:rPr>
                        <a:t>Transmission</a:t>
                      </a:r>
                      <a:r>
                        <a:rPr lang="en-US" baseline="0" dirty="0">
                          <a:solidFill>
                            <a:srgbClr val="000000"/>
                          </a:solidFill>
                          <a:latin typeface="Book Antiqua" panose="02040602050305030304" pitchFamily="18" charset="0"/>
                        </a:rPr>
                        <a:t> Interconnection</a:t>
                      </a:r>
                      <a:endParaRPr lang="en-US" dirty="0">
                        <a:solidFill>
                          <a:srgbClr val="000000"/>
                        </a:solidFill>
                        <a:latin typeface="Book Antiqua" panose="02040602050305030304" pitchFamily="18" charset="0"/>
                      </a:endParaRPr>
                    </a:p>
                    <a:p>
                      <a:pPr algn="ctr"/>
                      <a:endParaRPr lang="en-US" dirty="0">
                        <a:solidFill>
                          <a:srgbClr val="000000"/>
                        </a:solidFill>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81606">
                <a:tc>
                  <a:txBody>
                    <a:bodyPr/>
                    <a:lstStyle/>
                    <a:p>
                      <a:pPr algn="ctr"/>
                      <a:r>
                        <a:rPr lang="en-US" dirty="0">
                          <a:solidFill>
                            <a:srgbClr val="000000"/>
                          </a:solidFill>
                          <a:latin typeface="Book Antiqua" panose="02040602050305030304" pitchFamily="18" charset="0"/>
                        </a:rPr>
                        <a:t>Renewable Energy Credits (REC’s)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solidFill>
                            <a:srgbClr val="000000"/>
                          </a:solidFill>
                          <a:latin typeface="Book Antiqua" panose="02040602050305030304" pitchFamily="18" charset="0"/>
                        </a:rPr>
                        <a:t>Renewable Integration Adder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72984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304800" y="76200"/>
            <a:ext cx="8229600" cy="3810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t>Transmission </a:t>
            </a:r>
            <a:r>
              <a:rPr lang="en-US" sz="2200" b="1" noProof="0" dirty="0">
                <a:solidFill>
                  <a:srgbClr val="3D841A"/>
                </a:solidFill>
                <a:latin typeface="Book Antiqua" pitchFamily="18" charset="0"/>
                <a:cs typeface="Arial" pitchFamily="34" charset="0"/>
              </a:rPr>
              <a:t>Adder Calculation</a:t>
            </a: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5" name="Rectangle 1"/>
          <p:cNvSpPr>
            <a:spLocks noChangeArrowheads="1"/>
          </p:cNvSpPr>
          <p:nvPr/>
        </p:nvSpPr>
        <p:spPr bwMode="auto">
          <a:xfrm>
            <a:off x="152400" y="246221"/>
            <a:ext cx="86868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endParaRPr lang="en-US" sz="1600" b="1" dirty="0">
              <a:latin typeface="Book Antiqua" pitchFamily="18" charset="0"/>
            </a:endParaRPr>
          </a:p>
          <a:p>
            <a:pPr marL="342900" lvl="0" indent="-342900"/>
            <a:endParaRPr lang="en-US" sz="1600" dirty="0">
              <a:latin typeface="Book Antiqua" pitchFamily="18" charset="0"/>
            </a:endParaRPr>
          </a:p>
        </p:txBody>
      </p:sp>
      <p:sp>
        <p:nvSpPr>
          <p:cNvPr id="6" name="Rectangle 1"/>
          <p:cNvSpPr>
            <a:spLocks noChangeArrowheads="1"/>
          </p:cNvSpPr>
          <p:nvPr/>
        </p:nvSpPr>
        <p:spPr bwMode="auto">
          <a:xfrm>
            <a:off x="260499" y="821591"/>
            <a:ext cx="8610600"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1600" b="1" dirty="0">
                <a:latin typeface="Book Antiqua" pitchFamily="18" charset="0"/>
              </a:rPr>
              <a:t>Transmission Adder</a:t>
            </a:r>
          </a:p>
          <a:p>
            <a:endParaRPr lang="en-US" sz="1600" b="1" dirty="0">
              <a:latin typeface="Book Antiqua" pitchFamily="18" charset="0"/>
            </a:endParaRPr>
          </a:p>
          <a:p>
            <a:pPr marL="342900" indent="-342900">
              <a:buFont typeface="+mj-lt"/>
              <a:buAutoNum type="arabicPeriod"/>
            </a:pPr>
            <a:r>
              <a:rPr lang="en-US" sz="1600" dirty="0">
                <a:latin typeface="Book Antiqua" pitchFamily="18" charset="0"/>
              </a:rPr>
              <a:t>Transmission costs from a project’s latest transmission study will be used to calculate a transmission adder that will be applied to the project’s Bid Ranking Price.</a:t>
            </a:r>
          </a:p>
          <a:p>
            <a:pPr marL="342900" indent="-342900">
              <a:buFont typeface="+mj-lt"/>
              <a:buAutoNum type="arabicPeriod"/>
            </a:pPr>
            <a:endParaRPr lang="en-US" sz="1600" dirty="0">
              <a:latin typeface="Book Antiqua" pitchFamily="18" charset="0"/>
            </a:endParaRPr>
          </a:p>
          <a:p>
            <a:pPr marL="342900" lvl="0" indent="-342900">
              <a:buFont typeface="+mj-lt"/>
              <a:buAutoNum type="arabicPeriod"/>
            </a:pPr>
            <a:r>
              <a:rPr lang="en-US" sz="1600" dirty="0">
                <a:latin typeface="Book Antiqua" pitchFamily="18" charset="0"/>
              </a:rPr>
              <a:t>Only transmission costs </a:t>
            </a:r>
            <a:r>
              <a:rPr lang="en-US" sz="1600" u="sng" dirty="0">
                <a:latin typeface="Book Antiqua" pitchFamily="18" charset="0"/>
              </a:rPr>
              <a:t>that are reimbursable to the bidder</a:t>
            </a:r>
            <a:r>
              <a:rPr lang="en-US" sz="1600" dirty="0">
                <a:latin typeface="Book Antiqua" pitchFamily="18" charset="0"/>
              </a:rPr>
              <a:t> will be used to compute the transmission adder.  Amounts paid by the bidder for distribution interconnections and transmission-level upgrades that are not reimbursed will not be used in calculating the transmission adder.  Those should be included in the respondents bid price.</a:t>
            </a:r>
          </a:p>
          <a:p>
            <a:pPr marL="342900" lvl="0" indent="-342900">
              <a:buFont typeface="+mj-lt"/>
              <a:buAutoNum type="arabicPeriod"/>
            </a:pPr>
            <a:endParaRPr lang="en-US" sz="1600" dirty="0">
              <a:latin typeface="Book Antiqua" pitchFamily="18" charset="0"/>
            </a:endParaRPr>
          </a:p>
          <a:p>
            <a:pPr marL="342900" lvl="0" indent="-342900">
              <a:buFont typeface="+mj-lt"/>
              <a:buAutoNum type="arabicPeriod"/>
            </a:pPr>
            <a:r>
              <a:rPr lang="en-US" sz="1600" dirty="0">
                <a:latin typeface="Book Antiqua" pitchFamily="18" charset="0"/>
              </a:rPr>
              <a:t>In all cases, the reimbursable costs shown in the transmission studies submitted by the bidder will be used for adder computation.</a:t>
            </a:r>
          </a:p>
          <a:p>
            <a:pPr marL="342900" lvl="0" indent="-342900"/>
            <a:endParaRPr lang="en-US" sz="1600" dirty="0">
              <a:latin typeface="Book Antiqua" pitchFamily="18" charset="0"/>
            </a:endParaRPr>
          </a:p>
        </p:txBody>
      </p:sp>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29</a:t>
            </a:fld>
            <a:endParaRPr lang="en-US" dirty="0"/>
          </a:p>
        </p:txBody>
      </p:sp>
    </p:spTree>
    <p:extLst>
      <p:ext uri="{BB962C8B-B14F-4D97-AF65-F5344CB8AC3E}">
        <p14:creationId xmlns:p14="http://schemas.microsoft.com/office/powerpoint/2010/main" val="1864092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idx="4294967295"/>
          </p:nvPr>
        </p:nvSpPr>
        <p:spPr>
          <a:xfrm>
            <a:off x="457200" y="152400"/>
            <a:ext cx="8229600" cy="533400"/>
          </a:xfrm>
          <a:prstGeom prst="rect">
            <a:avLst/>
          </a:prstGeom>
        </p:spPr>
        <p:txBody>
          <a:bodyPr/>
          <a:lstStyle/>
          <a:p>
            <a:pPr algn="l" eaLnBrk="1" hangingPunct="1"/>
            <a:r>
              <a:rPr lang="en-US" sz="2200" dirty="0">
                <a:solidFill>
                  <a:srgbClr val="3D841A"/>
                </a:solidFill>
                <a:latin typeface="Book Antiqua" pitchFamily="18" charset="0"/>
                <a:ea typeface="+mn-ea"/>
                <a:cs typeface="+mn-cs"/>
              </a:rPr>
              <a:t>Bidders’ Conference Outline</a:t>
            </a:r>
          </a:p>
        </p:txBody>
      </p:sp>
      <p:sp>
        <p:nvSpPr>
          <p:cNvPr id="3" name="Content Placeholder 2"/>
          <p:cNvSpPr>
            <a:spLocks noGrp="1"/>
          </p:cNvSpPr>
          <p:nvPr>
            <p:ph idx="13"/>
          </p:nvPr>
        </p:nvSpPr>
        <p:spPr>
          <a:xfrm>
            <a:off x="1559256" y="6324600"/>
            <a:ext cx="6006152" cy="381000"/>
          </a:xfrm>
        </p:spPr>
        <p:txBody>
          <a:bodyPr/>
          <a:lstStyle/>
          <a:p>
            <a:pPr algn="ctr"/>
            <a:r>
              <a:rPr lang="en-US" sz="1400" dirty="0"/>
              <a:t> 2017 RAM VII RFO Bidders’ Conference</a:t>
            </a: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3</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955207839"/>
              </p:ext>
            </p:extLst>
          </p:nvPr>
        </p:nvGraphicFramePr>
        <p:xfrm>
          <a:off x="533400" y="990601"/>
          <a:ext cx="8153401" cy="5163074"/>
        </p:xfrm>
        <a:graphic>
          <a:graphicData uri="http://schemas.openxmlformats.org/drawingml/2006/table">
            <a:tbl>
              <a:tblPr firstRow="1" firstCol="1" bandRow="1"/>
              <a:tblGrid>
                <a:gridCol w="533400">
                  <a:extLst>
                    <a:ext uri="{9D8B030D-6E8A-4147-A177-3AD203B41FA5}">
                      <a16:colId xmlns:a16="http://schemas.microsoft.com/office/drawing/2014/main" val="2549066233"/>
                    </a:ext>
                  </a:extLst>
                </a:gridCol>
                <a:gridCol w="3352800">
                  <a:extLst>
                    <a:ext uri="{9D8B030D-6E8A-4147-A177-3AD203B41FA5}">
                      <a16:colId xmlns:a16="http://schemas.microsoft.com/office/drawing/2014/main" val="1615552657"/>
                    </a:ext>
                  </a:extLst>
                </a:gridCol>
                <a:gridCol w="4267201">
                  <a:extLst>
                    <a:ext uri="{9D8B030D-6E8A-4147-A177-3AD203B41FA5}">
                      <a16:colId xmlns:a16="http://schemas.microsoft.com/office/drawing/2014/main" val="1449599217"/>
                    </a:ext>
                  </a:extLst>
                </a:gridCol>
              </a:tblGrid>
              <a:tr h="615287">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1.</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Welcome and Legal Disclaimer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300"/>
                        </a:spcBef>
                        <a:spcAft>
                          <a:spcPts val="300"/>
                        </a:spcAft>
                        <a:tabLst>
                          <a:tab pos="457200" algn="l"/>
                        </a:tabLs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1:30 pm – 1:40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Jennifer</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Summers</a:t>
                      </a:r>
                      <a:r>
                        <a:rPr lang="en-US" sz="1400" dirty="0">
                          <a:effectLst/>
                          <a:latin typeface="Calibri" panose="020F0502020204030204" pitchFamily="34" charset="0"/>
                          <a:ea typeface="Calibri" panose="020F0502020204030204" pitchFamily="34" charset="0"/>
                          <a:cs typeface="Times New Roman" panose="02020603050405020304" pitchFamily="18" charset="0"/>
                        </a:rPr>
                        <a:t>| Commercial</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Energy Policy Advisor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544497930"/>
                  </a:ext>
                </a:extLst>
              </a:tr>
              <a:tr h="615287">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2.</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SDG&amp;E and Supplier Diversity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l">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1:40 pm - 1:45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Steve Taylor | E&amp;FP Generation and Supply Manager &amp; E&amp;FP Diversity Champion</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4219680665"/>
                  </a:ext>
                </a:extLst>
              </a:tr>
              <a:tr h="615287">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3. </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Role of Independent Evaluator</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1:45 pm – 1:50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Harry Judd | Independent Evaluator</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176356274"/>
                  </a:ext>
                </a:extLst>
              </a:tr>
              <a:tr h="779151">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 4.</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a) RFO Goal, Scope</a:t>
                      </a:r>
                      <a:r>
                        <a:rPr lang="en-US" sz="1400" b="1" baseline="0" dirty="0">
                          <a:effectLst/>
                          <a:latin typeface="Calibri" panose="020F0502020204030204" pitchFamily="34" charset="0"/>
                          <a:ea typeface="Calibri" panose="020F0502020204030204" pitchFamily="34" charset="0"/>
                          <a:cs typeface="Times New Roman" panose="02020603050405020304" pitchFamily="18" charset="0"/>
                        </a:rPr>
                        <a:t> &amp;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Evaluation</a:t>
                      </a:r>
                    </a:p>
                    <a:p>
                      <a:pPr marL="0" marR="0" lvl="0" indent="0" algn="l" defTabSz="914400" rtl="0" eaLnBrk="1" fontAlgn="auto" latinLnBrk="0" hangingPunct="1">
                        <a:lnSpc>
                          <a:spcPct val="107000"/>
                        </a:lnSpc>
                        <a:spcBef>
                          <a:spcPts val="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b) Bid Submission Process; Q&amp;A Session</a:t>
                      </a:r>
                    </a:p>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1:50 pm - 2:30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Evan Bierman| Senior Origination Analyst</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19361337"/>
                  </a:ext>
                </a:extLst>
              </a:tr>
              <a:tr h="615287">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5.</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30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Revised RAM </a:t>
                      </a:r>
                    </a:p>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2:30 pm - 2:45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indent="0" algn="l" defTabSz="914400" rtl="0" eaLnBrk="1" fontAlgn="auto" latinLnBrk="0" hangingPunct="1">
                        <a:lnSpc>
                          <a:spcPct val="107000"/>
                        </a:lnSpc>
                        <a:spcBef>
                          <a:spcPts val="300"/>
                        </a:spcBef>
                        <a:spcAft>
                          <a:spcPts val="300"/>
                        </a:spcAft>
                        <a:buClrTx/>
                        <a:buSzTx/>
                        <a:buFontTx/>
                        <a:buNone/>
                        <a:tabLst/>
                        <a:defRPr/>
                      </a:pPr>
                      <a:r>
                        <a:rPr lang="en-US" sz="1400" dirty="0">
                          <a:effectLst/>
                          <a:latin typeface="Calibri" panose="020F0502020204030204" pitchFamily="34" charset="0"/>
                          <a:ea typeface="Calibri" panose="020F0502020204030204" pitchFamily="34" charset="0"/>
                          <a:cs typeface="Times New Roman" panose="02020603050405020304" pitchFamily="18" charset="0"/>
                        </a:rPr>
                        <a:t>Jennifer</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Summers</a:t>
                      </a:r>
                      <a:r>
                        <a:rPr lang="en-US" sz="1400" dirty="0">
                          <a:effectLst/>
                          <a:latin typeface="Calibri" panose="020F0502020204030204" pitchFamily="34" charset="0"/>
                          <a:ea typeface="Calibri" panose="020F0502020204030204" pitchFamily="34" charset="0"/>
                          <a:cs typeface="Times New Roman" panose="02020603050405020304" pitchFamily="18" charset="0"/>
                        </a:rPr>
                        <a:t>| Commercial Energy Policy Advisor</a:t>
                      </a:r>
                    </a:p>
                    <a:p>
                      <a:pPr marL="0" marR="0">
                        <a:lnSpc>
                          <a:spcPct val="107000"/>
                        </a:lnSpc>
                        <a:spcBef>
                          <a:spcPts val="300"/>
                        </a:spcBef>
                        <a:spcAft>
                          <a:spcPts val="300"/>
                        </a:spcAft>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1228943254"/>
                  </a:ext>
                </a:extLst>
              </a:tr>
              <a:tr h="787141">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6. </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indent="0" algn="l" defTabSz="914400" rtl="0" eaLnBrk="1" fontAlgn="auto" latinLnBrk="0" hangingPunct="1">
                        <a:lnSpc>
                          <a:spcPct val="107000"/>
                        </a:lnSpc>
                        <a:spcBef>
                          <a:spcPts val="30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Power Purchase Agreement Overview </a:t>
                      </a:r>
                    </a:p>
                    <a:p>
                      <a:pPr marL="0" marR="0" indent="0" algn="l" defTabSz="914400" rtl="0" eaLnBrk="1" fontAlgn="auto" latinLnBrk="0" hangingPunct="1">
                        <a:lnSpc>
                          <a:spcPct val="107000"/>
                        </a:lnSpc>
                        <a:spcBef>
                          <a:spcPts val="30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2:45 pm - </a:t>
                      </a:r>
                      <a:r>
                        <a:rPr lang="en-US" sz="1400" b="1" kern="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3:00 pm</a:t>
                      </a:r>
                    </a:p>
                    <a:p>
                      <a:pPr marL="0" marR="0">
                        <a:lnSpc>
                          <a:spcPct val="107000"/>
                        </a:lnSpc>
                        <a:spcBef>
                          <a:spcPts val="300"/>
                        </a:spcBef>
                        <a:spcAft>
                          <a:spcPts val="30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Mike Ruzzo | Energy Procurement Advisor</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3393342566"/>
                  </a:ext>
                </a:extLst>
              </a:tr>
              <a:tr h="1001761">
                <a:tc>
                  <a:txBody>
                    <a:bodyPr/>
                    <a:lstStyle/>
                    <a:p>
                      <a:pPr marL="0" marR="0" lvl="0" indent="0" algn="ctr">
                        <a:lnSpc>
                          <a:spcPct val="107000"/>
                        </a:lnSpc>
                        <a:spcBef>
                          <a:spcPts val="0"/>
                        </a:spcBef>
                        <a:spcAft>
                          <a:spcPts val="0"/>
                        </a:spcAft>
                        <a:buFont typeface="+mj-l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7. </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0" marR="0">
                        <a:lnSpc>
                          <a:spcPct val="107000"/>
                        </a:lnSpc>
                        <a:spcBef>
                          <a:spcPts val="300"/>
                        </a:spcBef>
                        <a:spcAft>
                          <a:spcPts val="300"/>
                        </a:spcAft>
                      </a:pPr>
                      <a:r>
                        <a:rPr lang="en-US" sz="1400" b="1" dirty="0">
                          <a:effectLst/>
                          <a:latin typeface="Calibri" panose="020F0502020204030204" pitchFamily="34" charset="0"/>
                          <a:ea typeface="Calibri" panose="020F0502020204030204" pitchFamily="34" charset="0"/>
                          <a:cs typeface="Times New Roman" panose="02020603050405020304" pitchFamily="18" charset="0"/>
                        </a:rPr>
                        <a:t>Interconnection, Transmission and Distribution; Q&amp;A Session</a:t>
                      </a:r>
                    </a:p>
                    <a:p>
                      <a:pPr marL="0" marR="0" indent="0" algn="l" defTabSz="914400" rtl="0" eaLnBrk="1" fontAlgn="auto" latinLnBrk="0" hangingPunct="1">
                        <a:lnSpc>
                          <a:spcPct val="107000"/>
                        </a:lnSpc>
                        <a:spcBef>
                          <a:spcPts val="300"/>
                        </a:spcBef>
                        <a:spcAft>
                          <a:spcPts val="300"/>
                        </a:spcAft>
                        <a:buClrTx/>
                        <a:buSzTx/>
                        <a:buFontTx/>
                        <a:buNone/>
                        <a:tabLst/>
                        <a:defRPr/>
                      </a:pPr>
                      <a:r>
                        <a:rPr lang="en-US" sz="1400" b="1" dirty="0">
                          <a:effectLst/>
                          <a:latin typeface="Calibri" panose="020F0502020204030204" pitchFamily="34" charset="0"/>
                          <a:ea typeface="Calibri" panose="020F0502020204030204" pitchFamily="34" charset="0"/>
                          <a:cs typeface="Times New Roman" panose="02020603050405020304" pitchFamily="18" charset="0"/>
                        </a:rPr>
                        <a:t>3:00 pm – 3:30 pm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300"/>
                        </a:spcBef>
                        <a:spcAft>
                          <a:spcPts val="300"/>
                        </a:spcAft>
                      </a:pP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tc>
                  <a:txBody>
                    <a:bodyPr/>
                    <a:lstStyle/>
                    <a:p>
                      <a:pPr marL="904875" marR="0" indent="-904875">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Ramsey Ayass | Generation Interconnection Team Lead</a:t>
                      </a:r>
                    </a:p>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Michael</a:t>
                      </a:r>
                      <a:r>
                        <a:rPr lang="en-US" sz="1400" baseline="0" dirty="0">
                          <a:effectLst/>
                          <a:latin typeface="Calibri" panose="020F0502020204030204" pitchFamily="34" charset="0"/>
                          <a:ea typeface="Calibri" panose="020F0502020204030204" pitchFamily="34" charset="0"/>
                          <a:cs typeface="Times New Roman" panose="02020603050405020304" pitchFamily="18" charset="0"/>
                        </a:rPr>
                        <a:t> Turner</a:t>
                      </a:r>
                      <a:r>
                        <a:rPr lang="en-US" sz="1400" dirty="0">
                          <a:effectLst/>
                          <a:latin typeface="Calibri" panose="020F0502020204030204" pitchFamily="34" charset="0"/>
                          <a:ea typeface="Calibri" panose="020F0502020204030204" pitchFamily="34" charset="0"/>
                          <a:cs typeface="Times New Roman" panose="02020603050405020304" pitchFamily="18" charset="0"/>
                        </a:rPr>
                        <a:t>| Principal Engineer</a:t>
                      </a:r>
                    </a:p>
                    <a:p>
                      <a:pPr marL="0" marR="0">
                        <a:lnSpc>
                          <a:spcPct val="107000"/>
                        </a:lnSpc>
                        <a:spcBef>
                          <a:spcPts val="300"/>
                        </a:spcBef>
                        <a:spcAft>
                          <a:spcPts val="3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p>
                  </a:txBody>
                  <a:tcPr marL="9212" marR="9212" marT="0" marB="0">
                    <a:lnL>
                      <a:noFill/>
                    </a:lnL>
                    <a:lnR>
                      <a:noFill/>
                    </a:lnR>
                    <a:lnT w="12700" cap="flat" cmpd="sng" algn="ctr">
                      <a:solidFill>
                        <a:srgbClr val="7F7F7F"/>
                      </a:solidFill>
                      <a:prstDash val="solid"/>
                      <a:round/>
                      <a:headEnd type="none" w="med" len="med"/>
                      <a:tailEnd type="none" w="med" len="med"/>
                    </a:lnT>
                    <a:lnB w="12700" cap="flat" cmpd="sng" algn="ctr">
                      <a:solidFill>
                        <a:srgbClr val="7F7F7F"/>
                      </a:solidFill>
                      <a:prstDash val="solid"/>
                      <a:round/>
                      <a:headEnd type="none" w="med" len="med"/>
                      <a:tailEnd type="none" w="med" len="med"/>
                    </a:lnB>
                  </a:tcPr>
                </a:tc>
                <a:extLst>
                  <a:ext uri="{0D108BD9-81ED-4DB2-BD59-A6C34878D82A}">
                    <a16:rowId xmlns:a16="http://schemas.microsoft.com/office/drawing/2014/main" val="240465912"/>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04800" y="76200"/>
            <a:ext cx="8229600" cy="609600"/>
          </a:xfrm>
          <a:prstGeom prst="rect">
            <a:avLst/>
          </a:prstGeom>
        </p:spPr>
        <p:txBody>
          <a:bodyPr anchor="ctr">
            <a:noAutofit/>
          </a:bodyPr>
          <a:lstStyle/>
          <a:p>
            <a:pPr lvl="0">
              <a:defRPr/>
            </a:pPr>
            <a:b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br>
            <a: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t>Qualitative Evaluation</a:t>
            </a:r>
            <a:br>
              <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rPr>
            </a:br>
            <a:endParaRPr kumimoji="0" lang="en-US" sz="2400" b="1"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30</a:t>
            </a:fld>
            <a:endParaRPr lang="en-US" dirty="0"/>
          </a:p>
        </p:txBody>
      </p:sp>
      <p:sp>
        <p:nvSpPr>
          <p:cNvPr id="7" name="Rectangle 6"/>
          <p:cNvSpPr/>
          <p:nvPr/>
        </p:nvSpPr>
        <p:spPr>
          <a:xfrm>
            <a:off x="304800" y="762000"/>
            <a:ext cx="8297590" cy="5009064"/>
          </a:xfrm>
          <a:prstGeom prst="rect">
            <a:avLst/>
          </a:prstGeom>
        </p:spPr>
        <p:txBody>
          <a:bodyPr wrap="square">
            <a:spAutoFit/>
          </a:bodyPr>
          <a:lstStyle/>
          <a:p>
            <a:pPr lvl="0" eaLnBrk="0" hangingPunct="0">
              <a:spcBef>
                <a:spcPts val="0"/>
              </a:spcBef>
              <a:spcAft>
                <a:spcPts val="300"/>
              </a:spcAft>
              <a:buClr>
                <a:schemeClr val="accent2"/>
              </a:buClr>
              <a:buSzPct val="100000"/>
            </a:pPr>
            <a:r>
              <a:rPr lang="en-US" sz="2000" dirty="0">
                <a:solidFill>
                  <a:srgbClr val="000000"/>
                </a:solidFill>
                <a:latin typeface="Book Antiqua" panose="02040602050305030304" pitchFamily="18" charset="0"/>
                <a:ea typeface="Geneva" charset="0"/>
                <a:cs typeface="Calibri Light"/>
              </a:rPr>
              <a:t>Criteria may be considered in the Qualitative Evaluation:</a:t>
            </a:r>
          </a:p>
          <a:p>
            <a:pPr marL="233363" lvl="0" indent="-233363">
              <a:spcBef>
                <a:spcPts val="0"/>
              </a:spcBef>
              <a:spcAft>
                <a:spcPts val="300"/>
              </a:spcAft>
              <a:buFont typeface="Arial" panose="020B0604020202020204" pitchFamily="34" charset="0"/>
              <a:buChar char="•"/>
            </a:pPr>
            <a:r>
              <a:rPr lang="en-US" sz="1800" dirty="0">
                <a:solidFill>
                  <a:srgbClr val="000000"/>
                </a:solidFill>
                <a:latin typeface="Book Antiqua" panose="02040602050305030304" pitchFamily="18" charset="0"/>
                <a:ea typeface="Geneva" charset="0"/>
                <a:cs typeface="Calibri Light"/>
              </a:rPr>
              <a:t>Project development status: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Electrical interconnection status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Permitting status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Fuel and water interconnections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Site control</a:t>
            </a:r>
          </a:p>
          <a:p>
            <a:pPr marL="233363" lvl="0" indent="-233363">
              <a:spcBef>
                <a:spcPts val="0"/>
              </a:spcBef>
              <a:spcAft>
                <a:spcPts val="300"/>
              </a:spcAft>
              <a:buFont typeface="Arial" panose="020B0604020202020204" pitchFamily="34" charset="0"/>
              <a:buChar char="•"/>
            </a:pPr>
            <a:r>
              <a:rPr lang="en-US" sz="1800" dirty="0">
                <a:solidFill>
                  <a:srgbClr val="000000"/>
                </a:solidFill>
                <a:latin typeface="Book Antiqua" panose="02040602050305030304" pitchFamily="18" charset="0"/>
                <a:ea typeface="Geneva" charset="0"/>
                <a:cs typeface="Calibri Light"/>
              </a:rPr>
              <a:t>Developer attributes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Project financing</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Development experience</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Project viability</a:t>
            </a:r>
          </a:p>
          <a:p>
            <a:pPr marL="233363" lvl="0" indent="-233363">
              <a:spcBef>
                <a:spcPts val="0"/>
              </a:spcBef>
              <a:spcAft>
                <a:spcPts val="300"/>
              </a:spcAft>
              <a:buFont typeface="Arial" panose="020B0604020202020204" pitchFamily="34" charset="0"/>
              <a:buChar char="•"/>
            </a:pPr>
            <a:r>
              <a:rPr lang="en-US" sz="1800" dirty="0">
                <a:solidFill>
                  <a:srgbClr val="000000"/>
                </a:solidFill>
                <a:latin typeface="Book Antiqua" panose="02040602050305030304" pitchFamily="18" charset="0"/>
                <a:ea typeface="Geneva" charset="0"/>
                <a:cs typeface="Calibri Light"/>
              </a:rPr>
              <a:t>Other attributes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Contribution to other procurement targets (CHP, RPS, Energy Storage)</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Portfolio fit </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Technology risk</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Proximity to High Hazard Fuel Zone and ability to exceed the minimum fuel requirements from these zones</a:t>
            </a:r>
          </a:p>
          <a:p>
            <a:pPr marL="627063" lvl="1" indent="-285750">
              <a:spcBef>
                <a:spcPts val="0"/>
              </a:spcBef>
              <a:spcAft>
                <a:spcPts val="300"/>
              </a:spcAft>
              <a:buFont typeface="Calibri" panose="020F0502020204030204" pitchFamily="34" charset="0"/>
              <a:buChar char="−"/>
            </a:pPr>
            <a:r>
              <a:rPr lang="en-US" sz="1600" dirty="0">
                <a:solidFill>
                  <a:srgbClr val="000000"/>
                </a:solidFill>
                <a:latin typeface="Book Antiqua" panose="02040602050305030304" pitchFamily="18" charset="0"/>
                <a:ea typeface="Geneva" charset="0"/>
                <a:cs typeface="Calibri Light"/>
              </a:rPr>
              <a:t>Start Date and Term</a:t>
            </a:r>
          </a:p>
        </p:txBody>
      </p:sp>
    </p:spTree>
    <p:extLst>
      <p:ext uri="{BB962C8B-B14F-4D97-AF65-F5344CB8AC3E}">
        <p14:creationId xmlns:p14="http://schemas.microsoft.com/office/powerpoint/2010/main" val="3660903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5240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936899" y="1828800"/>
            <a:ext cx="5257800" cy="1698625"/>
          </a:xfrm>
          <a:prstGeom prst="rect">
            <a:avLst/>
          </a:prstGeom>
        </p:spPr>
        <p:txBody>
          <a:bodyPr anchor="ctr">
            <a:normAutofit/>
          </a:bodyPr>
          <a:lstStyle/>
          <a:p>
            <a:r>
              <a:rPr lang="en-US" altLang="en-US" sz="2800" dirty="0">
                <a:latin typeface="Book Antiqua" pitchFamily="18" charset="0"/>
                <a:cs typeface="Arial" pitchFamily="34" charset="0"/>
              </a:rPr>
              <a:t>Overview of Bidding Protocols</a:t>
            </a:r>
            <a:endParaRPr lang="en-US" sz="2500" b="1" dirty="0">
              <a:latin typeface="Book Antiqua" pitchFamily="18" charset="0"/>
              <a:cs typeface="Arial" pitchFamily="34" charset="0"/>
            </a:endParaRPr>
          </a:p>
        </p:txBody>
      </p:sp>
      <p:sp>
        <p:nvSpPr>
          <p:cNvPr id="3" name="Slide Number Placeholder 2"/>
          <p:cNvSpPr>
            <a:spLocks noGrp="1"/>
          </p:cNvSpPr>
          <p:nvPr>
            <p:ph type="sldNum" sz="quarter" idx="12"/>
          </p:nvPr>
        </p:nvSpPr>
        <p:spPr/>
        <p:txBody>
          <a:bodyPr/>
          <a:lstStyle/>
          <a:p>
            <a:pPr>
              <a:defRPr/>
            </a:pPr>
            <a:fld id="{F8193F1F-6195-4AD1-A94D-54F560E57046}" type="slidenum">
              <a:rPr lang="en-US" smtClean="0"/>
              <a:pPr>
                <a:defRPr/>
              </a:pPr>
              <a:t>31</a:t>
            </a:fld>
            <a:endParaRPr lang="en-US" dirty="0"/>
          </a:p>
        </p:txBody>
      </p:sp>
      <p:sp>
        <p:nvSpPr>
          <p:cNvPr id="6" name="Rectangle 3"/>
          <p:cNvSpPr txBox="1">
            <a:spLocks noChangeArrowheads="1"/>
          </p:cNvSpPr>
          <p:nvPr/>
        </p:nvSpPr>
        <p:spPr bwMode="auto">
          <a:xfrm>
            <a:off x="2247900" y="41148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solidFill>
                  <a:prstClr val="black"/>
                </a:solidFill>
                <a:latin typeface="Book Antiqua" pitchFamily="18" charset="0"/>
                <a:cs typeface="Arial" pitchFamily="34" charset="0"/>
              </a:rPr>
              <a:t>Evan Bierman| Senior Origination Analyst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 y="152400"/>
            <a:ext cx="8458200" cy="487362"/>
          </a:xfrm>
          <a:prstGeom prst="rect">
            <a:avLst/>
          </a:prstGeom>
        </p:spPr>
        <p:txBody>
          <a:bodyPr/>
          <a:lstStyle/>
          <a:p>
            <a:pPr algn="l"/>
            <a:r>
              <a:rPr lang="en-US" sz="2200" dirty="0">
                <a:solidFill>
                  <a:srgbClr val="44931D"/>
                </a:solidFill>
                <a:latin typeface="Book Antiqua" pitchFamily="18" charset="0"/>
                <a:cs typeface="Arial" pitchFamily="34" charset="0"/>
              </a:rPr>
              <a:t>Required Bid Forms</a:t>
            </a:r>
          </a:p>
        </p:txBody>
      </p:sp>
      <p:sp>
        <p:nvSpPr>
          <p:cNvPr id="3" name="Content Placeholder 2"/>
          <p:cNvSpPr>
            <a:spLocks noGrp="1"/>
          </p:cNvSpPr>
          <p:nvPr>
            <p:ph idx="4294967295"/>
          </p:nvPr>
        </p:nvSpPr>
        <p:spPr>
          <a:xfrm>
            <a:off x="381000" y="838200"/>
            <a:ext cx="8458200" cy="4343400"/>
          </a:xfrm>
        </p:spPr>
        <p:txBody>
          <a:bodyPr/>
          <a:lstStyle/>
          <a:p>
            <a:pPr lvl="0"/>
            <a:r>
              <a:rPr lang="en-US" sz="1300" b="1" dirty="0"/>
              <a:t>Offer Form</a:t>
            </a:r>
            <a:r>
              <a:rPr lang="en-US" sz="1300" dirty="0"/>
              <a:t> – There is no limit on the number of Forms that can be submitted. Therefore, respondents are encouraged to submit additional offers for our consideration with shorter tenors or with escalators. </a:t>
            </a:r>
          </a:p>
          <a:p>
            <a:pPr lvl="0"/>
            <a:r>
              <a:rPr lang="en-US" sz="1300" b="1" dirty="0"/>
              <a:t>Interconnection Agreement or Phase II Interconnection Study (or distribution level equivalent) and / or Fast Track Documentation</a:t>
            </a:r>
            <a:r>
              <a:rPr lang="en-US" sz="1300" dirty="0"/>
              <a:t> – Submit a copy of the most recent completed interconnection agreement, Phase II interconnection study or equivalent Fast Track documentation.  For Projects located in Imperial Valley and dynamically transferred via pseudo-tie into SDG&amp;E’s service territory by the CAISO, submit copies of a completed Phase II interconnection study and provide documentation certifying the existence of the dynamic transfer arrangements. </a:t>
            </a:r>
          </a:p>
          <a:p>
            <a:pPr lvl="0"/>
            <a:r>
              <a:rPr lang="en-US" sz="1300" b="1" dirty="0"/>
              <a:t>Site Control Documentation</a:t>
            </a:r>
            <a:r>
              <a:rPr lang="en-US" sz="1300" dirty="0"/>
              <a:t> – Submit copies of site control documents demonstrating: a) direct ownership; b) a lease; or c) an option to lease or purchase upon PPA approval (must be an exclusive option to the Bidder that will last until the completion of the RFO cycle).</a:t>
            </a:r>
          </a:p>
          <a:p>
            <a:pPr lvl="0"/>
            <a:r>
              <a:rPr lang="en-US" sz="1300" b="1" dirty="0"/>
              <a:t>Site Maps</a:t>
            </a:r>
            <a:r>
              <a:rPr lang="en-US" sz="1300" dirty="0"/>
              <a:t> – Submit copies of all project maps showing location, facilities, layout, Interconnection, etc. and the Project single line diagram.</a:t>
            </a:r>
          </a:p>
          <a:p>
            <a:pPr lvl="0"/>
            <a:r>
              <a:rPr lang="en-US" sz="1300" b="1" dirty="0"/>
              <a:t>Resource Report</a:t>
            </a:r>
            <a:r>
              <a:rPr lang="en-US" sz="1300" dirty="0"/>
              <a:t> - Submit a verifiable fuel resource plan describing how and why the respondent believes the natural resource for the project will produce as expected. For example, for solar and wind, developers will typically use temporary onsite equipment to take measurements and then calibrate those to long term satellite data. Then they use programs such as PVSyst or OpenWind to calculate the radiation at the panel or wind turbine. Biogas, biomass, and geothermal projects do similar studies. SDG&amp;E prefers these reports come from a recognized third party company who specializes in these matters. Since these PPAs are must-take obligations for the utility, it is imperative that SDG&amp;E has confidence that production estimates are accurate. This report is part of SDG&amp;E’s qualitative evaluation of the project and its viability and ability to deliver as expected.</a:t>
            </a:r>
          </a:p>
          <a:p>
            <a:pPr lvl="0"/>
            <a:r>
              <a:rPr lang="en-US" sz="1300" b="1" dirty="0"/>
              <a:t>Full PVSyst Model (Solar Only) </a:t>
            </a:r>
            <a:r>
              <a:rPr lang="en-US" sz="1300" dirty="0"/>
              <a:t>– the full PVSyst file must be submitted by exporting the entire project that contains the prj, met, inv, pan, etc. files as a .zip file. Don’t submit a pdf.</a:t>
            </a:r>
          </a:p>
        </p:txBody>
      </p:sp>
      <p:sp>
        <p:nvSpPr>
          <p:cNvPr id="8" name="Rectangle 7"/>
          <p:cNvSpPr/>
          <p:nvPr/>
        </p:nvSpPr>
        <p:spPr>
          <a:xfrm>
            <a:off x="152400" y="5715000"/>
            <a:ext cx="8915400" cy="461665"/>
          </a:xfrm>
          <a:prstGeom prst="rect">
            <a:avLst/>
          </a:prstGeom>
        </p:spPr>
        <p:txBody>
          <a:bodyPr wrap="square">
            <a:spAutoFit/>
          </a:bodyPr>
          <a:lstStyle/>
          <a:p>
            <a:r>
              <a:rPr lang="en-US" sz="1200" i="1" dirty="0">
                <a:latin typeface="Book Antiqua" pitchFamily="18" charset="0"/>
              </a:rPr>
              <a:t>*The Pricing Forms must be in Excel or Excel-compatible format (not in PDF). Copies of the completed interconnection agreement, interconnection study and site control documentation must be in PDF format.</a:t>
            </a: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228600" y="228600"/>
            <a:ext cx="7543800" cy="461665"/>
          </a:xfrm>
          <a:prstGeom prst="rect">
            <a:avLst/>
          </a:prstGeom>
          <a:noFill/>
        </p:spPr>
        <p:txBody>
          <a:bodyPr wrap="square" rtlCol="0">
            <a:spAutoFit/>
          </a:bodyPr>
          <a:lstStyle/>
          <a:p>
            <a:r>
              <a:rPr lang="en-US" sz="2400" b="1" dirty="0">
                <a:solidFill>
                  <a:srgbClr val="3D841A"/>
                </a:solidFill>
                <a:latin typeface="Book Antiqua" pitchFamily="18" charset="0"/>
              </a:rPr>
              <a:t>Website and Offer Form Walk Through</a:t>
            </a:r>
          </a:p>
        </p:txBody>
      </p:sp>
      <p:sp>
        <p:nvSpPr>
          <p:cNvPr id="4" name="Slide Number Placeholder 3"/>
          <p:cNvSpPr>
            <a:spLocks noGrp="1"/>
          </p:cNvSpPr>
          <p:nvPr>
            <p:ph type="sldNum" sz="quarter" idx="12"/>
          </p:nvPr>
        </p:nvSpPr>
        <p:spPr/>
        <p:txBody>
          <a:bodyPr/>
          <a:lstStyle/>
          <a:p>
            <a:fld id="{B8924C77-F83E-44CB-A466-6F2B5B098322}" type="slidenum">
              <a:rPr lang="en-US" smtClean="0"/>
              <a:pPr/>
              <a:t>33</a:t>
            </a:fld>
            <a:endParaRPr lang="en-US" dirty="0"/>
          </a:p>
        </p:txBody>
      </p:sp>
      <p:sp>
        <p:nvSpPr>
          <p:cNvPr id="5" name="Rectangle 4"/>
          <p:cNvSpPr/>
          <p:nvPr/>
        </p:nvSpPr>
        <p:spPr>
          <a:xfrm>
            <a:off x="457200" y="914400"/>
            <a:ext cx="8382000" cy="1200329"/>
          </a:xfrm>
          <a:prstGeom prst="rect">
            <a:avLst/>
          </a:prstGeom>
        </p:spPr>
        <p:txBody>
          <a:bodyPr wrap="square">
            <a:spAutoFit/>
          </a:bodyPr>
          <a:lstStyle/>
          <a:p>
            <a:r>
              <a:rPr lang="en-US" dirty="0">
                <a:hlinkClick r:id="rId2"/>
              </a:rPr>
              <a:t>https://www.sdge.com/2017-renewable-auction-mechanism-vii-solicitation</a:t>
            </a:r>
            <a:endParaRPr lang="en-US" dirty="0"/>
          </a:p>
          <a:p>
            <a:endParaRPr lang="en-US" b="1" dirty="0">
              <a:solidFill>
                <a:srgbClr val="FF0000"/>
              </a:solidFill>
              <a:latin typeface="Book Antiqua" pitchFamily="18" charset="0"/>
            </a:endParaRPr>
          </a:p>
          <a:p>
            <a:pPr marL="457200" lvl="2" indent="-457200"/>
            <a:endParaRPr lang="en-US" i="1" dirty="0">
              <a:latin typeface="Book Antiqua" pitchFamily="18" charset="0"/>
            </a:endParaRPr>
          </a:p>
          <a:p>
            <a:pPr marL="457200" lvl="2" indent="-457200"/>
            <a:endParaRPr lang="en-US" b="1" dirty="0">
              <a:solidFill>
                <a:srgbClr val="FF0000"/>
              </a:solidFill>
              <a:latin typeface="Book Antiqua"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609600" y="152400"/>
            <a:ext cx="8001000" cy="487362"/>
          </a:xfrm>
          <a:prstGeom prst="rect">
            <a:avLst/>
          </a:prstGeom>
        </p:spPr>
        <p:txBody>
          <a:bodyPr>
            <a:noAutofit/>
          </a:bodyPr>
          <a:lstStyle/>
          <a:p>
            <a:pPr lvl="0"/>
            <a:r>
              <a:rPr lang="en-US" dirty="0">
                <a:solidFill>
                  <a:srgbClr val="44931D"/>
                </a:solidFill>
                <a:latin typeface="Book Antiqua" pitchFamily="18" charset="0"/>
                <a:cs typeface="Arial" pitchFamily="34" charset="0"/>
              </a:rPr>
              <a:t>Mistakes on forms that can cause rejection of a bid</a:t>
            </a:r>
            <a:br>
              <a:rPr lang="en-US" dirty="0">
                <a:latin typeface="Arial" pitchFamily="34" charset="0"/>
                <a:cs typeface="Arial" pitchFamily="34" charset="0"/>
              </a:rPr>
            </a:br>
            <a:endParaRPr lang="en-US" dirty="0">
              <a:solidFill>
                <a:srgbClr val="44931D"/>
              </a:solidFill>
              <a:latin typeface="Book Antiqua" pitchFamily="18" charset="0"/>
              <a:cs typeface="Arial" pitchFamily="34" charset="0"/>
            </a:endParaRPr>
          </a:p>
        </p:txBody>
      </p:sp>
      <p:sp>
        <p:nvSpPr>
          <p:cNvPr id="7" name="Rectangle 6"/>
          <p:cNvSpPr/>
          <p:nvPr/>
        </p:nvSpPr>
        <p:spPr>
          <a:xfrm>
            <a:off x="457200" y="914400"/>
            <a:ext cx="8382000" cy="3385542"/>
          </a:xfrm>
          <a:prstGeom prst="rect">
            <a:avLst/>
          </a:prstGeom>
        </p:spPr>
        <p:txBody>
          <a:bodyPr wrap="square">
            <a:spAutoFit/>
          </a:bodyPr>
          <a:lstStyle/>
          <a:p>
            <a:pPr marL="457200" lvl="2" indent="-457200">
              <a:buFont typeface="Arial" pitchFamily="34" charset="0"/>
              <a:buChar char="•"/>
            </a:pPr>
            <a:r>
              <a:rPr lang="en-US" sz="2000" b="1" dirty="0">
                <a:solidFill>
                  <a:srgbClr val="FF0000"/>
                </a:solidFill>
                <a:latin typeface="Book Antiqua" pitchFamily="18" charset="0"/>
              </a:rPr>
              <a:t>Critical information missing</a:t>
            </a:r>
          </a:p>
          <a:p>
            <a:pPr marL="457200" lvl="2" indent="-457200">
              <a:buFont typeface="Arial" pitchFamily="34" charset="0"/>
              <a:buChar char="•"/>
            </a:pPr>
            <a:endParaRPr lang="en-US" sz="2000" b="1" dirty="0">
              <a:solidFill>
                <a:srgbClr val="FF0000"/>
              </a:solidFill>
              <a:latin typeface="Book Antiqua" pitchFamily="18" charset="0"/>
            </a:endParaRPr>
          </a:p>
          <a:p>
            <a:pPr marL="457200" lvl="2" indent="-457200">
              <a:buFont typeface="Arial" pitchFamily="34" charset="0"/>
              <a:buChar char="•"/>
            </a:pPr>
            <a:r>
              <a:rPr lang="en-US" sz="2000" b="1" dirty="0">
                <a:solidFill>
                  <a:srgbClr val="FF0000"/>
                </a:solidFill>
                <a:latin typeface="Book Antiqua" pitchFamily="18" charset="0"/>
              </a:rPr>
              <a:t>Entering information incorrectly: i.e. prices in cents/kWh and deliveries in kWh instead of $/MWh and MWh</a:t>
            </a:r>
          </a:p>
          <a:p>
            <a:pPr marL="457200" lvl="2" indent="-457200">
              <a:buFont typeface="Arial" pitchFamily="34" charset="0"/>
              <a:buChar char="•"/>
            </a:pPr>
            <a:endParaRPr lang="en-US" sz="2000" b="1" dirty="0">
              <a:solidFill>
                <a:srgbClr val="FF0000"/>
              </a:solidFill>
              <a:latin typeface="Book Antiqua" pitchFamily="18" charset="0"/>
            </a:endParaRPr>
          </a:p>
          <a:p>
            <a:pPr marL="457200" lvl="2" indent="-457200">
              <a:buFont typeface="Arial" pitchFamily="34" charset="0"/>
              <a:buChar char="•"/>
            </a:pPr>
            <a:r>
              <a:rPr lang="en-US" sz="2000" b="1" dirty="0">
                <a:solidFill>
                  <a:srgbClr val="FF0000"/>
                </a:solidFill>
                <a:latin typeface="Book Antiqua" pitchFamily="18" charset="0"/>
              </a:rPr>
              <a:t>Adding or renaming worksheets</a:t>
            </a:r>
          </a:p>
          <a:p>
            <a:pPr marL="457200" lvl="2" indent="-457200">
              <a:buFont typeface="Arial" pitchFamily="34" charset="0"/>
              <a:buChar char="•"/>
            </a:pPr>
            <a:endParaRPr lang="en-US" sz="2000" b="1" dirty="0">
              <a:solidFill>
                <a:srgbClr val="FF0000"/>
              </a:solidFill>
              <a:latin typeface="Book Antiqua" pitchFamily="18" charset="0"/>
            </a:endParaRPr>
          </a:p>
          <a:p>
            <a:pPr marL="457200" lvl="2" indent="-457200">
              <a:buFont typeface="Arial" pitchFamily="34" charset="0"/>
              <a:buChar char="•"/>
            </a:pPr>
            <a:r>
              <a:rPr lang="en-US" sz="2000" b="1" dirty="0">
                <a:solidFill>
                  <a:srgbClr val="FF0000"/>
                </a:solidFill>
                <a:latin typeface="Book Antiqua" pitchFamily="18" charset="0"/>
              </a:rPr>
              <a:t>Making the utility fill out your bid form</a:t>
            </a:r>
          </a:p>
          <a:p>
            <a:pPr marL="457200" lvl="2" indent="-457200"/>
            <a:endParaRPr lang="en-US" b="1" dirty="0">
              <a:solidFill>
                <a:srgbClr val="FF0000"/>
              </a:solidFill>
              <a:latin typeface="Book Antiqua" pitchFamily="18" charset="0"/>
            </a:endParaRPr>
          </a:p>
          <a:p>
            <a:pPr marL="457200" lvl="2" indent="-457200"/>
            <a:endParaRPr lang="en-US" i="1" dirty="0">
              <a:latin typeface="Book Antiqua" pitchFamily="18" charset="0"/>
            </a:endParaRPr>
          </a:p>
          <a:p>
            <a:pPr marL="457200" lvl="2" indent="-457200"/>
            <a:endParaRPr lang="en-US" b="1" dirty="0">
              <a:solidFill>
                <a:srgbClr val="FF0000"/>
              </a:solidFill>
              <a:latin typeface="Book Antiqua" pitchFamily="18" charset="0"/>
            </a:endParaRP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9812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555899" y="1981200"/>
            <a:ext cx="6019800" cy="2362200"/>
          </a:xfrm>
          <a:prstGeom prst="rect">
            <a:avLst/>
          </a:prstGeom>
        </p:spPr>
        <p:txBody>
          <a:bodyPr anchor="ctr">
            <a:normAutofit/>
          </a:bodyPr>
          <a:lstStyle/>
          <a:p>
            <a:r>
              <a:rPr lang="en-US" altLang="en-US" sz="2800" dirty="0">
                <a:latin typeface="Book Antiqua" pitchFamily="18" charset="0"/>
                <a:cs typeface="Arial" pitchFamily="34" charset="0"/>
              </a:rPr>
              <a:t>Bid Submission Process</a:t>
            </a:r>
            <a:endParaRPr lang="en-US" sz="2500" b="1" dirty="0">
              <a:latin typeface="Book Antiqua" pitchFamily="18" charset="0"/>
              <a:cs typeface="Arial" pitchFamily="34" charset="0"/>
            </a:endParaRPr>
          </a:p>
        </p:txBody>
      </p:sp>
      <p:sp>
        <p:nvSpPr>
          <p:cNvPr id="8" name="Rectangle 3"/>
          <p:cNvSpPr txBox="1">
            <a:spLocks noChangeArrowheads="1"/>
          </p:cNvSpPr>
          <p:nvPr/>
        </p:nvSpPr>
        <p:spPr bwMode="auto">
          <a:xfrm>
            <a:off x="2286000" y="45720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solidFill>
                  <a:prstClr val="black"/>
                </a:solidFill>
                <a:latin typeface="Book Antiqua" pitchFamily="18" charset="0"/>
                <a:cs typeface="Arial" pitchFamily="34" charset="0"/>
              </a:rPr>
              <a:t>Evan Bierman| Senior Origination Analyst</a:t>
            </a:r>
          </a:p>
        </p:txBody>
      </p:sp>
      <p:sp>
        <p:nvSpPr>
          <p:cNvPr id="6" name="Slide Number Placeholder 5"/>
          <p:cNvSpPr>
            <a:spLocks noGrp="1"/>
          </p:cNvSpPr>
          <p:nvPr>
            <p:ph type="sldNum" sz="quarter" idx="12"/>
          </p:nvPr>
        </p:nvSpPr>
        <p:spPr/>
        <p:txBody>
          <a:bodyPr/>
          <a:lstStyle/>
          <a:p>
            <a:pPr>
              <a:defRPr/>
            </a:pPr>
            <a:fld id="{F8193F1F-6195-4AD1-A94D-54F560E57046}" type="slidenum">
              <a:rPr lang="en-US" smtClean="0"/>
              <a:pPr>
                <a:defRPr/>
              </a:pPr>
              <a:t>35</a:t>
            </a:fld>
            <a:endParaRPr lang="en-US" dirty="0"/>
          </a:p>
        </p:txBody>
      </p:sp>
    </p:spTree>
    <p:extLst>
      <p:ext uri="{BB962C8B-B14F-4D97-AF65-F5344CB8AC3E}">
        <p14:creationId xmlns:p14="http://schemas.microsoft.com/office/powerpoint/2010/main" val="15323377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1152" y="138752"/>
            <a:ext cx="8229600" cy="533400"/>
          </a:xfrm>
          <a:prstGeom prst="rect">
            <a:avLst/>
          </a:prstGeom>
        </p:spPr>
        <p:txBody>
          <a:bodyPr/>
          <a:lstStyle>
            <a:lvl1pPr algn="ctr" rtl="0" fontAlgn="base">
              <a:spcBef>
                <a:spcPct val="0"/>
              </a:spcBef>
              <a:spcAft>
                <a:spcPct val="0"/>
              </a:spcAft>
              <a:defRPr sz="24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200" dirty="0">
                <a:solidFill>
                  <a:srgbClr val="3D841A"/>
                </a:solidFill>
                <a:latin typeface="Book Antiqua" pitchFamily="18" charset="0"/>
                <a:ea typeface="+mn-ea"/>
                <a:cs typeface="+mn-cs"/>
              </a:rPr>
              <a:t>Registration and Logging On</a:t>
            </a:r>
          </a:p>
        </p:txBody>
      </p:sp>
      <p:sp>
        <p:nvSpPr>
          <p:cNvPr id="6" name="TextBox 5"/>
          <p:cNvSpPr txBox="1"/>
          <p:nvPr/>
        </p:nvSpPr>
        <p:spPr>
          <a:xfrm>
            <a:off x="555862" y="838200"/>
            <a:ext cx="7834952" cy="3785652"/>
          </a:xfrm>
          <a:prstGeom prst="rect">
            <a:avLst/>
          </a:prstGeom>
          <a:noFill/>
        </p:spPr>
        <p:txBody>
          <a:bodyPr wrap="square" rtlCol="0">
            <a:spAutoFit/>
          </a:bodyPr>
          <a:lstStyle/>
          <a:p>
            <a:r>
              <a:rPr lang="en-US" sz="1600" b="1" dirty="0">
                <a:latin typeface="Book Antiqua" pitchFamily="18" charset="0"/>
              </a:rPr>
              <a:t>Ways to Register:</a:t>
            </a:r>
          </a:p>
          <a:p>
            <a:pPr marL="800100" lvl="1" indent="-342900">
              <a:buFont typeface="+mj-lt"/>
              <a:buAutoNum type="arabicPeriod"/>
            </a:pPr>
            <a:r>
              <a:rPr lang="en-US" sz="1600" dirty="0">
                <a:latin typeface="Book Antiqua" pitchFamily="18" charset="0"/>
              </a:rPr>
              <a:t>Receive an invitational email from SDG&amp;E followed by a link to access PowerAdvocate®</a:t>
            </a:r>
          </a:p>
          <a:p>
            <a:pPr marL="800100" lvl="1" indent="-342900">
              <a:buFont typeface="+mj-lt"/>
              <a:buAutoNum type="arabicPeriod"/>
            </a:pPr>
            <a:r>
              <a:rPr lang="en-US" sz="1600" dirty="0">
                <a:latin typeface="Book Antiqua" pitchFamily="18" charset="0"/>
              </a:rPr>
              <a:t>Register as a first-time user on </a:t>
            </a:r>
            <a:r>
              <a:rPr lang="en-US" sz="1600" dirty="0">
                <a:latin typeface="Book Antiqua" pitchFamily="18" charset="0"/>
                <a:hlinkClick r:id="rId2"/>
              </a:rPr>
              <a:t>www.PowerAdvocate.com</a:t>
            </a:r>
            <a:r>
              <a:rPr lang="en-US" sz="1600" dirty="0">
                <a:latin typeface="Book Antiqua" pitchFamily="18" charset="0"/>
              </a:rPr>
              <a:t> </a:t>
            </a:r>
          </a:p>
          <a:p>
            <a:pPr marL="1257300" lvl="2" indent="-342900">
              <a:buFont typeface="Arial" pitchFamily="34" charset="0"/>
              <a:buChar char="•"/>
            </a:pPr>
            <a:r>
              <a:rPr lang="en-US" sz="1600" dirty="0">
                <a:latin typeface="Book Antiqua" pitchFamily="18" charset="0"/>
              </a:rPr>
              <a:t>Request for access using the Referral Information	</a:t>
            </a:r>
          </a:p>
          <a:p>
            <a:pPr lvl="2"/>
            <a:endParaRPr lang="en-US" sz="1600" dirty="0">
              <a:latin typeface="Book Antiqua" pitchFamily="18" charset="0"/>
            </a:endParaRPr>
          </a:p>
          <a:p>
            <a:pPr lvl="2"/>
            <a:endParaRPr lang="en-US" sz="1600" dirty="0">
              <a:latin typeface="Book Antiqua" pitchFamily="18" charset="0"/>
            </a:endParaRPr>
          </a:p>
          <a:p>
            <a:pPr lvl="2"/>
            <a:endParaRPr lang="en-US" sz="1600" dirty="0">
              <a:latin typeface="Book Antiqua" pitchFamily="18" charset="0"/>
            </a:endParaRPr>
          </a:p>
          <a:p>
            <a:pPr lvl="2"/>
            <a:endParaRPr lang="en-US" sz="1600" dirty="0">
              <a:latin typeface="Book Antiqua" pitchFamily="18" charset="0"/>
            </a:endParaRPr>
          </a:p>
          <a:p>
            <a:pPr lvl="2"/>
            <a:endParaRPr lang="en-US" sz="1600" dirty="0">
              <a:latin typeface="Book Antiqua" pitchFamily="18" charset="0"/>
            </a:endParaRPr>
          </a:p>
          <a:p>
            <a:pPr lvl="2"/>
            <a:endParaRPr lang="en-US" sz="1600" dirty="0">
              <a:latin typeface="Book Antiqua" pitchFamily="18" charset="0"/>
            </a:endParaRPr>
          </a:p>
          <a:p>
            <a:pPr lvl="2"/>
            <a:endParaRPr lang="en-US" sz="1600" dirty="0">
              <a:latin typeface="Book Antiqua" pitchFamily="18" charset="0"/>
            </a:endParaRPr>
          </a:p>
          <a:p>
            <a:pPr marL="800100" lvl="1" indent="-342900">
              <a:buFont typeface="+mj-lt"/>
              <a:buAutoNum type="arabicPeriod"/>
            </a:pPr>
            <a:r>
              <a:rPr lang="en-US" sz="1600" dirty="0">
                <a:latin typeface="Book Antiqua" pitchFamily="18" charset="0"/>
              </a:rPr>
              <a:t>Request for access using the PowerAdvocate® link located at:</a:t>
            </a:r>
          </a:p>
          <a:p>
            <a:pPr lvl="1" algn="ctr"/>
            <a:r>
              <a:rPr lang="en-US" u="sng" dirty="0">
                <a:hlinkClick r:id="rId3"/>
              </a:rPr>
              <a:t>https://www.poweradvocate.com/publicSetupRegistrationEmail.do</a:t>
            </a:r>
            <a:endParaRPr lang="en-US" u="sng" dirty="0"/>
          </a:p>
          <a:p>
            <a:pPr lvl="1" algn="ctr"/>
            <a:endParaRPr lang="en-US" sz="1400" u="sng" dirty="0">
              <a:latin typeface="Book Antiqua" pitchFamily="18" charset="0"/>
            </a:endParaRPr>
          </a:p>
        </p:txBody>
      </p:sp>
      <p:sp>
        <p:nvSpPr>
          <p:cNvPr id="9" name="TextBox 8"/>
          <p:cNvSpPr txBox="1"/>
          <p:nvPr/>
        </p:nvSpPr>
        <p:spPr>
          <a:xfrm>
            <a:off x="555862" y="4572000"/>
            <a:ext cx="7834952" cy="1323439"/>
          </a:xfrm>
          <a:prstGeom prst="rect">
            <a:avLst/>
          </a:prstGeom>
          <a:noFill/>
        </p:spPr>
        <p:txBody>
          <a:bodyPr wrap="square" rtlCol="0">
            <a:spAutoFit/>
          </a:bodyPr>
          <a:lstStyle/>
          <a:p>
            <a:r>
              <a:rPr lang="en-US" sz="1600" b="1" dirty="0">
                <a:latin typeface="Book Antiqua" pitchFamily="18" charset="0"/>
              </a:rPr>
              <a:t>How to Log On:</a:t>
            </a:r>
          </a:p>
          <a:p>
            <a:pPr marL="342900" indent="-342900">
              <a:buFont typeface="+mj-lt"/>
              <a:buAutoNum type="arabicPeriod"/>
            </a:pPr>
            <a:r>
              <a:rPr lang="en-US" sz="1600" dirty="0">
                <a:latin typeface="Book Antiqua" pitchFamily="18" charset="0"/>
              </a:rPr>
              <a:t>Launch a web browser and go to: </a:t>
            </a:r>
            <a:r>
              <a:rPr lang="en-US" sz="1600" dirty="0">
                <a:latin typeface="Book Antiqua" pitchFamily="18" charset="0"/>
                <a:hlinkClick r:id="rId2"/>
              </a:rPr>
              <a:t>www.poweradvocate.com</a:t>
            </a:r>
            <a:r>
              <a:rPr lang="en-US" sz="1600" dirty="0">
                <a:latin typeface="Book Antiqua" pitchFamily="18" charset="0"/>
              </a:rPr>
              <a:t>, and then click on the orange </a:t>
            </a:r>
            <a:r>
              <a:rPr lang="en-US" sz="1600" b="1" dirty="0">
                <a:latin typeface="Book Antiqua" pitchFamily="18" charset="0"/>
              </a:rPr>
              <a:t>Login</a:t>
            </a:r>
            <a:r>
              <a:rPr lang="en-US" sz="1600" dirty="0">
                <a:latin typeface="Book Antiqua" pitchFamily="18" charset="0"/>
              </a:rPr>
              <a:t> button.</a:t>
            </a:r>
          </a:p>
          <a:p>
            <a:pPr marL="342900" indent="-342900">
              <a:buFont typeface="+mj-lt"/>
              <a:buAutoNum type="arabicPeriod"/>
            </a:pPr>
            <a:r>
              <a:rPr lang="en-US" sz="1600" dirty="0">
                <a:latin typeface="Book Antiqua" pitchFamily="18" charset="0"/>
              </a:rPr>
              <a:t>Enter your account </a:t>
            </a:r>
            <a:r>
              <a:rPr lang="en-US" sz="1600" b="1" dirty="0">
                <a:latin typeface="Book Antiqua" pitchFamily="18" charset="0"/>
              </a:rPr>
              <a:t>User Name</a:t>
            </a:r>
            <a:r>
              <a:rPr lang="en-US" sz="1600" dirty="0">
                <a:latin typeface="Book Antiqua" pitchFamily="18" charset="0"/>
              </a:rPr>
              <a:t> and </a:t>
            </a:r>
            <a:r>
              <a:rPr lang="en-US" sz="1600" b="1" dirty="0">
                <a:latin typeface="Book Antiqua" pitchFamily="18" charset="0"/>
              </a:rPr>
              <a:t>Password </a:t>
            </a:r>
            <a:r>
              <a:rPr lang="en-US" sz="1600" dirty="0">
                <a:latin typeface="Book Antiqua" pitchFamily="18" charset="0"/>
              </a:rPr>
              <a:t>(both are case-sensitive)</a:t>
            </a:r>
          </a:p>
          <a:p>
            <a:pPr marL="342900" indent="-342900">
              <a:buFont typeface="+mj-lt"/>
              <a:buAutoNum type="arabicPeriod"/>
            </a:pPr>
            <a:r>
              <a:rPr lang="en-US" sz="1600" dirty="0">
                <a:latin typeface="Book Antiqua" pitchFamily="18" charset="0"/>
              </a:rPr>
              <a:t>Click </a:t>
            </a:r>
            <a:r>
              <a:rPr lang="en-US" sz="1600" b="1" dirty="0">
                <a:latin typeface="Book Antiqua" pitchFamily="18" charset="0"/>
              </a:rPr>
              <a:t>Login</a:t>
            </a:r>
            <a:r>
              <a:rPr lang="en-US" sz="1600" dirty="0">
                <a:latin typeface="Book Antiqua" pitchFamily="18" charset="0"/>
              </a:rPr>
              <a:t>.</a:t>
            </a:r>
          </a:p>
        </p:txBody>
      </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36</a:t>
            </a:fld>
            <a:endParaRPr lang="en-US" dirty="0"/>
          </a:p>
        </p:txBody>
      </p:sp>
      <p:pic>
        <p:nvPicPr>
          <p:cNvPr id="3" name="Picture 2"/>
          <p:cNvPicPr>
            <a:picLocks noChangeAspect="1"/>
          </p:cNvPicPr>
          <p:nvPr/>
        </p:nvPicPr>
        <p:blipFill>
          <a:blip r:embed="rId4"/>
          <a:stretch>
            <a:fillRect/>
          </a:stretch>
        </p:blipFill>
        <p:spPr>
          <a:xfrm>
            <a:off x="2013531" y="2133600"/>
            <a:ext cx="4247619" cy="1676190"/>
          </a:xfrm>
          <a:prstGeom prst="rect">
            <a:avLst/>
          </a:prstGeom>
        </p:spPr>
      </p:pic>
    </p:spTree>
    <p:extLst>
      <p:ext uri="{BB962C8B-B14F-4D97-AF65-F5344CB8AC3E}">
        <p14:creationId xmlns:p14="http://schemas.microsoft.com/office/powerpoint/2010/main" val="1327285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1152" y="138752"/>
            <a:ext cx="8229600" cy="533400"/>
          </a:xfrm>
          <a:prstGeom prst="rect">
            <a:avLst/>
          </a:prstGeom>
        </p:spPr>
        <p:txBody>
          <a:bodyPr/>
          <a:lstStyle>
            <a:lvl1pPr algn="ctr" rtl="0" fontAlgn="base">
              <a:spcBef>
                <a:spcPct val="0"/>
              </a:spcBef>
              <a:spcAft>
                <a:spcPct val="0"/>
              </a:spcAft>
              <a:defRPr sz="24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200" dirty="0">
                <a:solidFill>
                  <a:srgbClr val="3D841A"/>
                </a:solidFill>
                <a:latin typeface="Book Antiqua" pitchFamily="18" charset="0"/>
                <a:ea typeface="+mn-ea"/>
                <a:cs typeface="+mn-cs"/>
              </a:rPr>
              <a:t>The Supplier Dashboard</a:t>
            </a:r>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1004" t="19764" r="19054" b="27335"/>
          <a:stretch/>
        </p:blipFill>
        <p:spPr bwMode="auto">
          <a:xfrm>
            <a:off x="381000" y="1041400"/>
            <a:ext cx="8433486" cy="444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9" name="Group 8"/>
          <p:cNvGrpSpPr/>
          <p:nvPr/>
        </p:nvGrpSpPr>
        <p:grpSpPr>
          <a:xfrm>
            <a:off x="1388328" y="5943600"/>
            <a:ext cx="6428303" cy="191578"/>
            <a:chOff x="1388328" y="5943600"/>
            <a:chExt cx="6428303" cy="191578"/>
          </a:xfrm>
        </p:grpSpPr>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l="20378" t="87273" r="18613" b="9683"/>
            <a:stretch/>
          </p:blipFill>
          <p:spPr bwMode="auto">
            <a:xfrm>
              <a:off x="1388328" y="5943600"/>
              <a:ext cx="6428303" cy="1915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4495800" y="6039389"/>
              <a:ext cx="228600" cy="9578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Slide Number Placeholder 4"/>
          <p:cNvSpPr>
            <a:spLocks noGrp="1"/>
          </p:cNvSpPr>
          <p:nvPr>
            <p:ph type="sldNum" sz="quarter" idx="12"/>
          </p:nvPr>
        </p:nvSpPr>
        <p:spPr/>
        <p:txBody>
          <a:bodyPr/>
          <a:lstStyle/>
          <a:p>
            <a:pPr>
              <a:defRPr/>
            </a:pPr>
            <a:fld id="{3556033C-B10C-4770-A417-B5D46898C106}" type="slidenum">
              <a:rPr lang="en-US" smtClean="0"/>
              <a:pPr>
                <a:defRPr/>
              </a:pPr>
              <a:t>37</a:t>
            </a:fld>
            <a:endParaRPr lang="en-US" dirty="0"/>
          </a:p>
        </p:txBody>
      </p:sp>
    </p:spTree>
    <p:extLst>
      <p:ext uri="{BB962C8B-B14F-4D97-AF65-F5344CB8AC3E}">
        <p14:creationId xmlns:p14="http://schemas.microsoft.com/office/powerpoint/2010/main" val="65597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91152" y="138752"/>
            <a:ext cx="8229600" cy="533400"/>
          </a:xfrm>
          <a:prstGeom prst="rect">
            <a:avLst/>
          </a:prstGeom>
        </p:spPr>
        <p:txBody>
          <a:bodyPr/>
          <a:lstStyle>
            <a:lvl1pPr algn="ctr" rtl="0" fontAlgn="base">
              <a:spcBef>
                <a:spcPct val="0"/>
              </a:spcBef>
              <a:spcAft>
                <a:spcPct val="0"/>
              </a:spcAft>
              <a:defRPr sz="2400" b="1"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a:r>
              <a:rPr lang="en-US" sz="2200" dirty="0">
                <a:solidFill>
                  <a:srgbClr val="3D841A"/>
                </a:solidFill>
                <a:latin typeface="Book Antiqua" pitchFamily="18" charset="0"/>
                <a:ea typeface="+mn-ea"/>
                <a:cs typeface="+mn-cs"/>
              </a:rPr>
              <a:t>More Information &amp; Additional Help</a:t>
            </a:r>
          </a:p>
        </p:txBody>
      </p:sp>
      <p:sp>
        <p:nvSpPr>
          <p:cNvPr id="3" name="TextBox 2"/>
          <p:cNvSpPr txBox="1"/>
          <p:nvPr/>
        </p:nvSpPr>
        <p:spPr>
          <a:xfrm>
            <a:off x="457200" y="990600"/>
            <a:ext cx="8229600" cy="1754326"/>
          </a:xfrm>
          <a:prstGeom prst="rect">
            <a:avLst/>
          </a:prstGeom>
          <a:noFill/>
        </p:spPr>
        <p:txBody>
          <a:bodyPr wrap="square" rtlCol="0">
            <a:spAutoFit/>
          </a:bodyPr>
          <a:lstStyle/>
          <a:p>
            <a:r>
              <a:rPr lang="en-US" dirty="0">
                <a:latin typeface="Book Antiqua" pitchFamily="18" charset="0"/>
              </a:rPr>
              <a:t>PowerAdvocate Support</a:t>
            </a:r>
          </a:p>
          <a:p>
            <a:pPr marL="742950" lvl="1" indent="-285750">
              <a:buFont typeface="Arial" pitchFamily="34" charset="0"/>
              <a:buChar char="•"/>
            </a:pPr>
            <a:r>
              <a:rPr lang="en-US" dirty="0">
                <a:latin typeface="Book Antiqua" pitchFamily="18" charset="0"/>
                <a:hlinkClick r:id="rId2"/>
              </a:rPr>
              <a:t>Support@poweradvocate.com</a:t>
            </a:r>
            <a:endParaRPr lang="en-US" dirty="0">
              <a:latin typeface="Book Antiqua" pitchFamily="18" charset="0"/>
            </a:endParaRPr>
          </a:p>
          <a:p>
            <a:pPr marL="742950" lvl="1" indent="-285750">
              <a:buFont typeface="Arial" pitchFamily="34" charset="0"/>
              <a:buChar char="•"/>
            </a:pPr>
            <a:r>
              <a:rPr lang="en-US" dirty="0">
                <a:latin typeface="Book Antiqua" pitchFamily="18" charset="0"/>
              </a:rPr>
              <a:t>(857) 453-5800</a:t>
            </a:r>
          </a:p>
          <a:p>
            <a:endParaRPr lang="en-US" dirty="0">
              <a:latin typeface="Book Antiqua" pitchFamily="18" charset="0"/>
            </a:endParaRPr>
          </a:p>
          <a:p>
            <a:r>
              <a:rPr lang="en-US" dirty="0">
                <a:latin typeface="Book Antiqua" pitchFamily="18" charset="0"/>
              </a:rPr>
              <a:t>Online Help</a:t>
            </a:r>
          </a:p>
          <a:p>
            <a:pPr marL="742950" lvl="1" indent="-285750">
              <a:buFont typeface="Arial" pitchFamily="34" charset="0"/>
              <a:buChar char="•"/>
            </a:pPr>
            <a:r>
              <a:rPr lang="en-US" dirty="0">
                <a:latin typeface="Book Antiqua" pitchFamily="18" charset="0"/>
              </a:rPr>
              <a:t>Access the Help System at any time by clicking on the </a:t>
            </a:r>
            <a:r>
              <a:rPr lang="en-US" b="1" dirty="0">
                <a:latin typeface="Book Antiqua" pitchFamily="18" charset="0"/>
              </a:rPr>
              <a:t>Help</a:t>
            </a:r>
            <a:r>
              <a:rPr lang="en-US" dirty="0">
                <a:latin typeface="Book Antiqua" pitchFamily="18" charset="0"/>
              </a:rPr>
              <a:t> button</a:t>
            </a:r>
          </a:p>
        </p:txBody>
      </p:sp>
      <p:grpSp>
        <p:nvGrpSpPr>
          <p:cNvPr id="6" name="Group 5"/>
          <p:cNvGrpSpPr/>
          <p:nvPr/>
        </p:nvGrpSpPr>
        <p:grpSpPr>
          <a:xfrm>
            <a:off x="647700" y="3276600"/>
            <a:ext cx="7848600" cy="1985235"/>
            <a:chOff x="647700" y="2514600"/>
            <a:chExt cx="7848600" cy="1985235"/>
          </a:xfrm>
        </p:grpSpPr>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1516" t="17963" r="1894" b="51649"/>
            <a:stretch/>
          </p:blipFill>
          <p:spPr bwMode="auto">
            <a:xfrm>
              <a:off x="647700" y="2514600"/>
              <a:ext cx="7848600" cy="19852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a:xfrm>
              <a:off x="7620000" y="2514600"/>
              <a:ext cx="457200" cy="199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Slide Number Placeholder 7"/>
          <p:cNvSpPr>
            <a:spLocks noGrp="1"/>
          </p:cNvSpPr>
          <p:nvPr>
            <p:ph type="sldNum" sz="quarter" idx="12"/>
          </p:nvPr>
        </p:nvSpPr>
        <p:spPr/>
        <p:txBody>
          <a:bodyPr/>
          <a:lstStyle/>
          <a:p>
            <a:pPr>
              <a:defRPr/>
            </a:pPr>
            <a:fld id="{3556033C-B10C-4770-A417-B5D46898C106}" type="slidenum">
              <a:rPr lang="en-US" smtClean="0"/>
              <a:pPr>
                <a:defRPr/>
              </a:pPr>
              <a:t>38</a:t>
            </a:fld>
            <a:endParaRPr lang="en-US" dirty="0"/>
          </a:p>
        </p:txBody>
      </p:sp>
    </p:spTree>
    <p:extLst>
      <p:ext uri="{BB962C8B-B14F-4D97-AF65-F5344CB8AC3E}">
        <p14:creationId xmlns:p14="http://schemas.microsoft.com/office/powerpoint/2010/main" val="8235276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4294967295"/>
          </p:nvPr>
        </p:nvSpPr>
        <p:spPr>
          <a:xfrm>
            <a:off x="1600200" y="1676400"/>
            <a:ext cx="5638800" cy="2743200"/>
          </a:xfrm>
          <a:ln>
            <a:solidFill>
              <a:schemeClr val="tx1"/>
            </a:solidFill>
          </a:ln>
        </p:spPr>
        <p:txBody>
          <a:bodyPr>
            <a:normAutofit/>
          </a:bodyPr>
          <a:lstStyle/>
          <a:p>
            <a:pPr algn="ctr">
              <a:buNone/>
            </a:pPr>
            <a:endParaRPr lang="en-US" sz="2800" b="1" dirty="0"/>
          </a:p>
          <a:p>
            <a:pPr algn="ctr">
              <a:buNone/>
            </a:pPr>
            <a:r>
              <a:rPr lang="en-US" sz="2800" b="1" dirty="0"/>
              <a:t>Please submit your questions by</a:t>
            </a:r>
          </a:p>
        </p:txBody>
      </p:sp>
      <p:sp>
        <p:nvSpPr>
          <p:cNvPr id="5" name="TextBox 4"/>
          <p:cNvSpPr txBox="1"/>
          <p:nvPr/>
        </p:nvSpPr>
        <p:spPr>
          <a:xfrm>
            <a:off x="304800" y="304800"/>
            <a:ext cx="6179959" cy="430887"/>
          </a:xfrm>
          <a:prstGeom prst="rect">
            <a:avLst/>
          </a:prstGeom>
          <a:noFill/>
        </p:spPr>
        <p:txBody>
          <a:bodyPr wrap="square" rtlCol="0">
            <a:spAutoFit/>
          </a:bodyPr>
          <a:lstStyle/>
          <a:p>
            <a:r>
              <a:rPr lang="en-US" sz="2200" b="1" dirty="0">
                <a:solidFill>
                  <a:srgbClr val="44931D"/>
                </a:solidFill>
                <a:latin typeface="Book Antiqua" pitchFamily="18" charset="0"/>
              </a:rPr>
              <a:t>Q&amp;A Session (I)</a:t>
            </a:r>
          </a:p>
        </p:txBody>
      </p:sp>
      <p:sp>
        <p:nvSpPr>
          <p:cNvPr id="9" name="Rectangle 8"/>
          <p:cNvSpPr/>
          <p:nvPr/>
        </p:nvSpPr>
        <p:spPr>
          <a:xfrm>
            <a:off x="1371600" y="2967335"/>
            <a:ext cx="6019800" cy="523220"/>
          </a:xfrm>
          <a:prstGeom prst="rect">
            <a:avLst/>
          </a:prstGeom>
        </p:spPr>
        <p:txBody>
          <a:bodyPr wrap="square">
            <a:spAutoFit/>
          </a:bodyPr>
          <a:lstStyle/>
          <a:p>
            <a:pPr algn="ctr">
              <a:buNone/>
            </a:pPr>
            <a:r>
              <a:rPr lang="en-US" b="1" dirty="0"/>
              <a:t> </a:t>
            </a:r>
            <a:r>
              <a:rPr lang="en-US" sz="2800" b="1" i="1" dirty="0">
                <a:latin typeface="Book Antiqua" pitchFamily="18" charset="0"/>
              </a:rPr>
              <a:t>June 22, 2017</a:t>
            </a: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39</a:t>
            </a:fld>
            <a:endParaRPr lang="en-US" dirty="0"/>
          </a:p>
        </p:txBody>
      </p:sp>
    </p:spTree>
    <p:extLst>
      <p:ext uri="{BB962C8B-B14F-4D97-AF65-F5344CB8AC3E}">
        <p14:creationId xmlns:p14="http://schemas.microsoft.com/office/powerpoint/2010/main" val="2202695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idx="4294967295"/>
          </p:nvPr>
        </p:nvSpPr>
        <p:spPr>
          <a:xfrm>
            <a:off x="228600" y="152400"/>
            <a:ext cx="8686800" cy="381000"/>
          </a:xfrm>
          <a:prstGeom prst="rect">
            <a:avLst/>
          </a:prstGeom>
        </p:spPr>
        <p:txBody>
          <a:bodyPr>
            <a:noAutofit/>
          </a:bodyPr>
          <a:lstStyle/>
          <a:p>
            <a:pPr lvl="0" algn="l"/>
            <a:r>
              <a:rPr lang="en-US" sz="2200" dirty="0">
                <a:solidFill>
                  <a:srgbClr val="3D841A"/>
                </a:solidFill>
                <a:latin typeface="Book Antiqua" pitchFamily="18" charset="0"/>
                <a:ea typeface="+mn-ea"/>
                <a:cs typeface="+mn-cs"/>
              </a:rPr>
              <a:t>Legal Disclaimers:</a:t>
            </a:r>
            <a:endParaRPr lang="en-US" sz="1600" dirty="0">
              <a:solidFill>
                <a:srgbClr val="3D841A"/>
              </a:solidFill>
              <a:latin typeface="Book Antiqua" pitchFamily="18" charset="0"/>
              <a:ea typeface="+mn-ea"/>
              <a:cs typeface="+mn-cs"/>
            </a:endParaRPr>
          </a:p>
        </p:txBody>
      </p:sp>
      <p:sp>
        <p:nvSpPr>
          <p:cNvPr id="5" name="Content Placeholder 4"/>
          <p:cNvSpPr>
            <a:spLocks noGrp="1"/>
          </p:cNvSpPr>
          <p:nvPr>
            <p:ph idx="4294967295"/>
          </p:nvPr>
        </p:nvSpPr>
        <p:spPr>
          <a:xfrm>
            <a:off x="304800" y="914400"/>
            <a:ext cx="8382000" cy="5181600"/>
          </a:xfrm>
        </p:spPr>
        <p:txBody>
          <a:bodyPr/>
          <a:lstStyle/>
          <a:p>
            <a:pPr marL="0" indent="0">
              <a:lnSpc>
                <a:spcPct val="125000"/>
              </a:lnSpc>
              <a:spcBef>
                <a:spcPts val="300"/>
              </a:spcBef>
              <a:spcAft>
                <a:spcPts val="300"/>
              </a:spcAft>
            </a:pPr>
            <a:r>
              <a:rPr lang="en-US" sz="1400" b="1" u="sng" dirty="0">
                <a:cs typeface="Arial" pitchFamily="34" charset="0"/>
              </a:rPr>
              <a:t>Anti-trust:</a:t>
            </a:r>
          </a:p>
          <a:p>
            <a:pPr marL="0" indent="0">
              <a:lnSpc>
                <a:spcPct val="125000"/>
              </a:lnSpc>
              <a:spcBef>
                <a:spcPts val="300"/>
              </a:spcBef>
              <a:spcAft>
                <a:spcPts val="300"/>
              </a:spcAft>
            </a:pPr>
            <a:r>
              <a:rPr lang="en-US" sz="1400" dirty="0">
                <a:cs typeface="Arial" pitchFamily="34" charset="0"/>
              </a:rPr>
              <a:t>All participants in today’s meeting shall comply with anti-trust guidelines.  These guidelines direct meeting participants to avoid discussions of topics or behavior that would result in anti-competitive behavior, including restraint of trade and conspiracy to create unfair or deceptive business practices or discrimination, allocation of production, imposition of boycotts and exclusive dealing arrangements.</a:t>
            </a:r>
          </a:p>
          <a:p>
            <a:pPr marL="0" indent="0">
              <a:lnSpc>
                <a:spcPct val="125000"/>
              </a:lnSpc>
              <a:spcBef>
                <a:spcPts val="300"/>
              </a:spcBef>
              <a:spcAft>
                <a:spcPts val="300"/>
              </a:spcAft>
            </a:pPr>
            <a:r>
              <a:rPr lang="en-US" sz="1400" b="1" u="sng" dirty="0">
                <a:cs typeface="Arial" pitchFamily="34" charset="0"/>
              </a:rPr>
              <a:t>Rejection of Offers:</a:t>
            </a:r>
          </a:p>
          <a:p>
            <a:pPr marL="0" indent="0">
              <a:lnSpc>
                <a:spcPct val="125000"/>
              </a:lnSpc>
              <a:spcBef>
                <a:spcPts val="300"/>
              </a:spcBef>
              <a:spcAft>
                <a:spcPts val="300"/>
              </a:spcAft>
            </a:pPr>
            <a:r>
              <a:rPr lang="en-US" sz="1200" dirty="0">
                <a:cs typeface="Arial" pitchFamily="34" charset="0"/>
              </a:rPr>
              <a:t>SDG&amp;E MAKES NO GUARANTEE THAT A CONTRACT AWARD SHALL RESULT FROM THIS RFO EVEN AFTER AN OFFER HAS BEEN SELECTED AS A WINNING BID.  SDG&amp;E RESERVES THE RIGHT AT ANY TIME, AT ITS SOLE DISCRETION, TO ABANDON THIS RFO PROCESS, TO CHANGE THE BASIS FOR EVALUATION OF OFFERS, TO TERMINATE FURTHER PARTICIPATION IN THIS PROCESS BY ANY PARTY, TO ACCEPT ANY OFFER OR TO ENTER INTO ANY DEFINITIVE AGREEMENT, TO EVALUATE THE QUALIFICATIONS OF ANY RESPONDENT OR THE TERMS AND CONDITIONS OF ANY OFFER, OR TO REJECT ANY OR ALL OFFERS, ALL WITHOUT NOTICE AND WITHOUT ASSIGNING ANY REASONS AND WITHOUT LIABILITY OF SEMPRA ENERGY, SDG&amp;E, OR ANY OF THEIR SUBSIDIARIES, AFFILIATES, OR REPRESENTATIVES TO ANY RESPONDENT.  SDG&amp;E SHALL HAVE NO OBLIGATION TO CONSIDER ANY OFFER.</a:t>
            </a:r>
          </a:p>
          <a:p>
            <a:pPr marL="0" indent="0">
              <a:lnSpc>
                <a:spcPct val="125000"/>
              </a:lnSpc>
              <a:spcBef>
                <a:spcPts val="300"/>
              </a:spcBef>
              <a:spcAft>
                <a:spcPts val="300"/>
              </a:spcAft>
            </a:pPr>
            <a:r>
              <a:rPr lang="en-US" sz="1400" b="1" u="sng" dirty="0">
                <a:cs typeface="Arial" pitchFamily="34" charset="0"/>
              </a:rPr>
              <a:t>Document Conflict:</a:t>
            </a:r>
          </a:p>
          <a:p>
            <a:pPr marL="0" indent="0">
              <a:lnSpc>
                <a:spcPct val="125000"/>
              </a:lnSpc>
              <a:spcBef>
                <a:spcPts val="300"/>
              </a:spcBef>
              <a:spcAft>
                <a:spcPts val="300"/>
              </a:spcAft>
            </a:pPr>
            <a:r>
              <a:rPr lang="en-US" sz="1400" dirty="0">
                <a:cs typeface="Arial" pitchFamily="34" charset="0"/>
              </a:rPr>
              <a:t>This presentation is intended to be a summary level discussion of the information and requirements established in the RFO Materials.  To the extent that there are any inconsistencies between the information provided in this presentation and the requirements in the RFO Materials, the RFO Materials shall govern.</a:t>
            </a:r>
          </a:p>
        </p:txBody>
      </p:sp>
      <p:sp>
        <p:nvSpPr>
          <p:cNvPr id="9" name="Content Placeholder 2"/>
          <p:cNvSpPr txBox="1">
            <a:spLocks/>
          </p:cNvSpPr>
          <p:nvPr/>
        </p:nvSpPr>
        <p:spPr bwMode="auto">
          <a:xfrm>
            <a:off x="1559256" y="6324600"/>
            <a:ext cx="6006152"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None/>
              <a:defRPr lang="en-US" sz="1500" b="0" i="1" kern="1200" dirty="0" smtClean="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en-US" sz="1400" dirty="0"/>
              <a:t> 2017 RAM VII RFO Bidders’ Conference</a:t>
            </a: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9812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555899" y="1981200"/>
            <a:ext cx="6019800" cy="2362200"/>
          </a:xfrm>
          <a:prstGeom prst="rect">
            <a:avLst/>
          </a:prstGeom>
        </p:spPr>
        <p:txBody>
          <a:bodyPr anchor="ctr">
            <a:normAutofit/>
          </a:bodyPr>
          <a:lstStyle/>
          <a:p>
            <a:r>
              <a:rPr lang="en-US" altLang="en-US" sz="2800" dirty="0">
                <a:latin typeface="Book Antiqua" pitchFamily="18" charset="0"/>
                <a:cs typeface="Arial" pitchFamily="34" charset="0"/>
              </a:rPr>
              <a:t>Revised RAM Process</a:t>
            </a:r>
            <a:endParaRPr lang="en-US" sz="2500" b="1" dirty="0">
              <a:latin typeface="Book Antiqua" pitchFamily="18" charset="0"/>
              <a:cs typeface="Arial" pitchFamily="34" charset="0"/>
            </a:endParaRPr>
          </a:p>
        </p:txBody>
      </p:sp>
      <p:sp>
        <p:nvSpPr>
          <p:cNvPr id="8" name="Rectangle 3"/>
          <p:cNvSpPr txBox="1">
            <a:spLocks noChangeArrowheads="1"/>
          </p:cNvSpPr>
          <p:nvPr/>
        </p:nvSpPr>
        <p:spPr bwMode="auto">
          <a:xfrm>
            <a:off x="2286000" y="45720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solidFill>
                  <a:prstClr val="black"/>
                </a:solidFill>
                <a:latin typeface="Book Antiqua" pitchFamily="18" charset="0"/>
                <a:cs typeface="Arial" pitchFamily="34" charset="0"/>
              </a:rPr>
              <a:t>Jennifer Summers| Senior Origination Analyst</a:t>
            </a:r>
          </a:p>
        </p:txBody>
      </p:sp>
      <p:sp>
        <p:nvSpPr>
          <p:cNvPr id="6" name="Slide Number Placeholder 5"/>
          <p:cNvSpPr>
            <a:spLocks noGrp="1"/>
          </p:cNvSpPr>
          <p:nvPr>
            <p:ph type="sldNum" sz="quarter" idx="12"/>
          </p:nvPr>
        </p:nvSpPr>
        <p:spPr/>
        <p:txBody>
          <a:bodyPr/>
          <a:lstStyle/>
          <a:p>
            <a:pPr>
              <a:defRPr/>
            </a:pPr>
            <a:fld id="{F8193F1F-6195-4AD1-A94D-54F560E57046}" type="slidenum">
              <a:rPr lang="en-US" smtClean="0"/>
              <a:pPr>
                <a:defRPr/>
              </a:pPr>
              <a:t>40</a:t>
            </a:fld>
            <a:endParaRPr lang="en-US" dirty="0"/>
          </a:p>
        </p:txBody>
      </p:sp>
    </p:spTree>
    <p:extLst>
      <p:ext uri="{BB962C8B-B14F-4D97-AF65-F5344CB8AC3E}">
        <p14:creationId xmlns:p14="http://schemas.microsoft.com/office/powerpoint/2010/main" val="25239387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41</a:t>
            </a:fld>
            <a:endParaRPr lang="en-US" dirty="0"/>
          </a:p>
        </p:txBody>
      </p:sp>
      <p:sp>
        <p:nvSpPr>
          <p:cNvPr id="3" name="Content Placeholder 2"/>
          <p:cNvSpPr>
            <a:spLocks noGrp="1"/>
          </p:cNvSpPr>
          <p:nvPr>
            <p:ph idx="13"/>
          </p:nvPr>
        </p:nvSpPr>
        <p:spPr/>
        <p:txBody>
          <a:bodyPr/>
          <a:lstStyle/>
          <a:p>
            <a:endParaRPr lang="en-US" dirty="0"/>
          </a:p>
        </p:txBody>
      </p:sp>
      <p:sp>
        <p:nvSpPr>
          <p:cNvPr id="4" name="Rectangle 3"/>
          <p:cNvSpPr/>
          <p:nvPr/>
        </p:nvSpPr>
        <p:spPr>
          <a:xfrm>
            <a:off x="457200" y="1591074"/>
            <a:ext cx="8181832" cy="4247317"/>
          </a:xfrm>
          <a:prstGeom prst="rect">
            <a:avLst/>
          </a:prstGeom>
        </p:spPr>
        <p:txBody>
          <a:bodyPr wrap="square">
            <a:spAutoFit/>
          </a:bodyPr>
          <a:lstStyle/>
          <a:p>
            <a:pPr marL="742950" lvl="1" indent="-285750">
              <a:buFont typeface="Wingdings" panose="05000000000000000000" pitchFamily="2" charset="2"/>
              <a:buChar char="§"/>
            </a:pPr>
            <a:r>
              <a:rPr lang="en-US" dirty="0">
                <a:latin typeface="Book Antiqua" panose="02040602050305030304" pitchFamily="18" charset="0"/>
              </a:rPr>
              <a:t>Revised RAM retains the standard contract and product categories</a:t>
            </a:r>
          </a:p>
          <a:p>
            <a:pPr marL="742950" lvl="1" indent="-285750">
              <a:buFont typeface="Wingdings" panose="05000000000000000000" pitchFamily="2" charset="2"/>
              <a:buChar char="§"/>
            </a:pPr>
            <a:r>
              <a:rPr lang="en-US" u="sng" dirty="0">
                <a:latin typeface="Book Antiqua" panose="02040602050305030304" pitchFamily="18" charset="0"/>
              </a:rPr>
              <a:t>Project Size</a:t>
            </a:r>
          </a:p>
          <a:p>
            <a:pPr marL="1200150" lvl="2" indent="-285750">
              <a:buFont typeface="Wingdings" panose="05000000000000000000" pitchFamily="2" charset="2"/>
              <a:buChar char="§"/>
            </a:pPr>
            <a:r>
              <a:rPr lang="en-US" dirty="0">
                <a:latin typeface="Book Antiqua" panose="02040602050305030304" pitchFamily="18" charset="0"/>
              </a:rPr>
              <a:t>Projects are not capped at 20 MW; IOUs can determine the optimal maximum project size for any procurement targeted through RAM.</a:t>
            </a:r>
          </a:p>
          <a:p>
            <a:pPr marL="742950" lvl="1" indent="-285750">
              <a:buFont typeface="Wingdings" panose="05000000000000000000" pitchFamily="2" charset="2"/>
              <a:buChar char="§"/>
            </a:pPr>
            <a:r>
              <a:rPr lang="en-US" u="sng" dirty="0">
                <a:latin typeface="Book Antiqua" panose="02040602050305030304" pitchFamily="18" charset="0"/>
              </a:rPr>
              <a:t>Subdivided Projects</a:t>
            </a:r>
          </a:p>
          <a:p>
            <a:pPr marL="1200150" lvl="2" indent="-285750">
              <a:buFont typeface="Wingdings" panose="05000000000000000000" pitchFamily="2" charset="2"/>
              <a:buChar char="§"/>
            </a:pPr>
            <a:r>
              <a:rPr lang="en-US" dirty="0">
                <a:latin typeface="Book Antiqua" panose="02040602050305030304" pitchFamily="18" charset="0"/>
              </a:rPr>
              <a:t>IOU has optionality in subdivided project restrictions.</a:t>
            </a:r>
          </a:p>
          <a:p>
            <a:pPr marL="742950" lvl="1" indent="-285750">
              <a:buFont typeface="Wingdings" panose="05000000000000000000" pitchFamily="2" charset="2"/>
              <a:buChar char="§"/>
            </a:pPr>
            <a:r>
              <a:rPr lang="en-US" u="sng" dirty="0">
                <a:latin typeface="Book Antiqua" panose="02040602050305030304" pitchFamily="18" charset="0"/>
              </a:rPr>
              <a:t>Commercial Operation Date (COD)</a:t>
            </a:r>
          </a:p>
          <a:p>
            <a:pPr marL="1200150" lvl="2" indent="-285750">
              <a:buFont typeface="Wingdings" panose="05000000000000000000" pitchFamily="2" charset="2"/>
              <a:buChar char="§"/>
            </a:pPr>
            <a:r>
              <a:rPr lang="en-US" dirty="0">
                <a:latin typeface="Book Antiqua" panose="02040602050305030304" pitchFamily="18" charset="0"/>
              </a:rPr>
              <a:t>Modifies COD.</a:t>
            </a:r>
          </a:p>
          <a:p>
            <a:pPr marL="742950" lvl="1" indent="-285750">
              <a:buFont typeface="Wingdings" panose="05000000000000000000" pitchFamily="2" charset="2"/>
              <a:buChar char="§"/>
            </a:pPr>
            <a:r>
              <a:rPr lang="en-US" u="sng" dirty="0">
                <a:latin typeface="Book Antiqua" panose="02040602050305030304" pitchFamily="18" charset="0"/>
              </a:rPr>
              <a:t>Location</a:t>
            </a:r>
          </a:p>
          <a:p>
            <a:pPr marL="1200150" lvl="2" indent="-285750">
              <a:buFont typeface="Wingdings" panose="05000000000000000000" pitchFamily="2" charset="2"/>
              <a:buChar char="§"/>
            </a:pPr>
            <a:r>
              <a:rPr lang="en-US" dirty="0">
                <a:latin typeface="Book Antiqua" panose="02040602050305030304" pitchFamily="18" charset="0"/>
              </a:rPr>
              <a:t>No limit on the geographic location of projects to the service territory of the three IOUs; expands the geographic location to the entire CAISO control area and also includes resources that can be dynamically scheduled into the CAISO.</a:t>
            </a:r>
          </a:p>
          <a:p>
            <a:pPr lvl="2"/>
            <a:endParaRPr lang="en-US" dirty="0">
              <a:latin typeface="Book Antiqua" panose="02040602050305030304" pitchFamily="18" charset="0"/>
            </a:endParaRPr>
          </a:p>
        </p:txBody>
      </p:sp>
      <p:sp>
        <p:nvSpPr>
          <p:cNvPr id="5" name="TextBox 4"/>
          <p:cNvSpPr txBox="1"/>
          <p:nvPr/>
        </p:nvSpPr>
        <p:spPr>
          <a:xfrm>
            <a:off x="457200" y="914400"/>
            <a:ext cx="8001000" cy="646331"/>
          </a:xfrm>
          <a:prstGeom prst="rect">
            <a:avLst/>
          </a:prstGeom>
          <a:noFill/>
        </p:spPr>
        <p:txBody>
          <a:bodyPr wrap="square" rtlCol="0">
            <a:spAutoFit/>
          </a:bodyPr>
          <a:lstStyle/>
          <a:p>
            <a:r>
              <a:rPr lang="en-US" dirty="0">
                <a:latin typeface="Book Antiqua" panose="02040602050305030304" pitchFamily="18" charset="0"/>
              </a:rPr>
              <a:t>The CPUC adopted a revised RAM process in D.14-11-042, characterized by the following:</a:t>
            </a:r>
          </a:p>
        </p:txBody>
      </p:sp>
    </p:spTree>
    <p:extLst>
      <p:ext uri="{BB962C8B-B14F-4D97-AF65-F5344CB8AC3E}">
        <p14:creationId xmlns:p14="http://schemas.microsoft.com/office/powerpoint/2010/main" val="559843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42</a:t>
            </a:fld>
            <a:endParaRPr lang="en-US" dirty="0"/>
          </a:p>
        </p:txBody>
      </p:sp>
      <p:sp>
        <p:nvSpPr>
          <p:cNvPr id="3" name="Content Placeholder 2"/>
          <p:cNvSpPr>
            <a:spLocks noGrp="1"/>
          </p:cNvSpPr>
          <p:nvPr>
            <p:ph idx="13"/>
          </p:nvPr>
        </p:nvSpPr>
        <p:spPr/>
        <p:txBody>
          <a:bodyPr/>
          <a:lstStyle/>
          <a:p>
            <a:endParaRPr lang="en-US" dirty="0"/>
          </a:p>
        </p:txBody>
      </p:sp>
      <p:sp>
        <p:nvSpPr>
          <p:cNvPr id="4" name="TextBox 3"/>
          <p:cNvSpPr txBox="1"/>
          <p:nvPr/>
        </p:nvSpPr>
        <p:spPr>
          <a:xfrm>
            <a:off x="457200" y="914400"/>
            <a:ext cx="8618560" cy="5186035"/>
          </a:xfrm>
          <a:prstGeom prst="rect">
            <a:avLst/>
          </a:prstGeom>
          <a:noFill/>
        </p:spPr>
        <p:txBody>
          <a:bodyPr wrap="square" rtlCol="0">
            <a:spAutoFit/>
          </a:bodyPr>
          <a:lstStyle/>
          <a:p>
            <a:r>
              <a:rPr lang="en-US" sz="2000" dirty="0">
                <a:latin typeface="Book Antiqua" panose="02040602050305030304" pitchFamily="18" charset="0"/>
              </a:rPr>
              <a:t>In Response to Revised RAM SDG&amp;E has made the following changes for RAM VII:</a:t>
            </a:r>
          </a:p>
          <a:p>
            <a:pPr>
              <a:spcAft>
                <a:spcPts val="600"/>
              </a:spcAft>
            </a:pPr>
            <a:endParaRPr lang="en-US" sz="2000" dirty="0">
              <a:latin typeface="Book Antiqua" panose="02040602050305030304" pitchFamily="18" charset="0"/>
            </a:endParaRPr>
          </a:p>
          <a:p>
            <a:pPr marL="285750" indent="-285750">
              <a:spcAft>
                <a:spcPts val="1200"/>
              </a:spcAft>
              <a:buFont typeface="Arial" panose="020B0604020202020204" pitchFamily="34" charset="0"/>
              <a:buChar char="•"/>
            </a:pPr>
            <a:r>
              <a:rPr lang="en-US" sz="2000" u="sng" dirty="0">
                <a:latin typeface="Book Antiqua" panose="02040602050305030304" pitchFamily="18" charset="0"/>
              </a:rPr>
              <a:t>Project Size</a:t>
            </a:r>
            <a:r>
              <a:rPr lang="en-US" sz="2000" dirty="0">
                <a:latin typeface="Book Antiqua" panose="02040602050305030304" pitchFamily="18" charset="0"/>
              </a:rPr>
              <a:t>: SDG&amp;E will consider projects 0.5 MW ac and larger</a:t>
            </a:r>
          </a:p>
          <a:p>
            <a:pPr marL="285750" indent="-285750">
              <a:spcAft>
                <a:spcPts val="1200"/>
              </a:spcAft>
              <a:buFont typeface="Arial" panose="020B0604020202020204" pitchFamily="34" charset="0"/>
              <a:buChar char="•"/>
            </a:pPr>
            <a:r>
              <a:rPr lang="en-US" sz="2000" u="sng" dirty="0">
                <a:latin typeface="Book Antiqua" panose="02040602050305030304" pitchFamily="18" charset="0"/>
              </a:rPr>
              <a:t>Subdivided Projects</a:t>
            </a:r>
            <a:r>
              <a:rPr lang="en-US" sz="2000" dirty="0">
                <a:latin typeface="Book Antiqua" panose="02040602050305030304" pitchFamily="18" charset="0"/>
              </a:rPr>
              <a:t>: SDG&amp;E will eliminate the prohibition against subdivided projects</a:t>
            </a:r>
          </a:p>
          <a:p>
            <a:pPr marL="285750" indent="-285750">
              <a:spcAft>
                <a:spcPts val="1200"/>
              </a:spcAft>
              <a:buFont typeface="Arial" panose="020B0604020202020204" pitchFamily="34" charset="0"/>
              <a:buChar char="•"/>
            </a:pPr>
            <a:r>
              <a:rPr lang="en-US" sz="2000" u="sng" dirty="0">
                <a:latin typeface="Book Antiqua" panose="02040602050305030304" pitchFamily="18" charset="0"/>
              </a:rPr>
              <a:t>COD</a:t>
            </a:r>
            <a:r>
              <a:rPr lang="en-US" sz="2000" dirty="0">
                <a:latin typeface="Book Antiqua" panose="02040602050305030304" pitchFamily="18" charset="0"/>
              </a:rPr>
              <a:t>: 36 months requirement to reach commercial operation with a 6 months extension for regulatory delay</a:t>
            </a:r>
          </a:p>
          <a:p>
            <a:pPr marL="285750" indent="-285750">
              <a:spcAft>
                <a:spcPts val="1200"/>
              </a:spcAft>
              <a:buFont typeface="Arial" panose="020B0604020202020204" pitchFamily="34" charset="0"/>
              <a:buChar char="•"/>
            </a:pPr>
            <a:r>
              <a:rPr lang="en-US" sz="2000" u="sng" dirty="0">
                <a:latin typeface="Book Antiqua" panose="02040602050305030304" pitchFamily="18" charset="0"/>
              </a:rPr>
              <a:t>Project Location</a:t>
            </a:r>
            <a:r>
              <a:rPr lang="en-US" sz="2000" dirty="0">
                <a:latin typeface="Book Antiqua" panose="02040602050305030304" pitchFamily="18" charset="0"/>
              </a:rPr>
              <a:t>: Anywhere within the CAISO control area, including dynamically transferred resources</a:t>
            </a:r>
          </a:p>
          <a:p>
            <a:pPr marL="285750" indent="-285750">
              <a:spcAft>
                <a:spcPts val="1200"/>
              </a:spcAft>
              <a:buFont typeface="Arial" panose="020B0604020202020204" pitchFamily="34" charset="0"/>
              <a:buChar char="•"/>
            </a:pPr>
            <a:r>
              <a:rPr lang="en-US" sz="2000" u="sng" dirty="0">
                <a:latin typeface="Book Antiqua" panose="02040602050305030304" pitchFamily="18" charset="0"/>
              </a:rPr>
              <a:t>Interconnection</a:t>
            </a:r>
            <a:r>
              <a:rPr lang="en-US" sz="2000" dirty="0">
                <a:latin typeface="Book Antiqua" panose="02040602050305030304" pitchFamily="18" charset="0"/>
              </a:rPr>
              <a:t>: Phase II interconnection study required prior to participation in RAM process</a:t>
            </a:r>
          </a:p>
          <a:p>
            <a:pPr marL="285750" indent="-285750">
              <a:buFont typeface="Arial" panose="020B0604020202020204" pitchFamily="34" charset="0"/>
              <a:buChar char="•"/>
            </a:pPr>
            <a:endParaRPr lang="en-US" dirty="0">
              <a:latin typeface="Book Antiqua" panose="02040602050305030304" pitchFamily="18" charset="0"/>
            </a:endParaRPr>
          </a:p>
          <a:p>
            <a:endParaRPr lang="en-US" dirty="0"/>
          </a:p>
        </p:txBody>
      </p:sp>
    </p:spTree>
    <p:extLst>
      <p:ext uri="{BB962C8B-B14F-4D97-AF65-F5344CB8AC3E}">
        <p14:creationId xmlns:p14="http://schemas.microsoft.com/office/powerpoint/2010/main" val="2820918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55899" y="19812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555899" y="1981200"/>
            <a:ext cx="6019800" cy="2362200"/>
          </a:xfrm>
          <a:prstGeom prst="rect">
            <a:avLst/>
          </a:prstGeom>
        </p:spPr>
        <p:txBody>
          <a:bodyPr anchor="ctr">
            <a:normAutofit/>
          </a:bodyPr>
          <a:lstStyle/>
          <a:p>
            <a:r>
              <a:rPr lang="en-US" altLang="en-US" sz="2800" dirty="0">
                <a:latin typeface="Book Antiqua" pitchFamily="18" charset="0"/>
                <a:cs typeface="Arial" pitchFamily="34" charset="0"/>
              </a:rPr>
              <a:t>Overview of Power Purchase Agreements</a:t>
            </a:r>
            <a:endParaRPr lang="en-US" sz="2500" b="1" dirty="0">
              <a:latin typeface="Book Antiqua" pitchFamily="18" charset="0"/>
              <a:cs typeface="Arial" pitchFamily="34" charset="0"/>
            </a:endParaRPr>
          </a:p>
        </p:txBody>
      </p:sp>
      <p:sp>
        <p:nvSpPr>
          <p:cNvPr id="5" name="Rectangle 3"/>
          <p:cNvSpPr txBox="1">
            <a:spLocks noChangeArrowheads="1"/>
          </p:cNvSpPr>
          <p:nvPr/>
        </p:nvSpPr>
        <p:spPr bwMode="auto">
          <a:xfrm>
            <a:off x="1203280" y="4912056"/>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marR="0" lvl="0" indent="-342900" algn="ctr" defTabSz="914400" rtl="0" eaLnBrk="1" fontAlgn="base" latinLnBrk="0" hangingPunct="1">
              <a:lnSpc>
                <a:spcPct val="100000"/>
              </a:lnSpc>
              <a:spcBef>
                <a:spcPct val="20000"/>
              </a:spcBef>
              <a:spcAft>
                <a:spcPct val="0"/>
              </a:spcAft>
              <a:buClrTx/>
              <a:buSzTx/>
              <a:buFont typeface="Arial" charset="0"/>
              <a:buNone/>
              <a:tabLst/>
              <a:defRPr/>
            </a:pPr>
            <a:endParaRPr kumimoji="0" lang="en-US" sz="2000" b="0" u="none" strike="noStrike" kern="1200" cap="none" spc="0" normalizeH="0" baseline="0" noProof="0" dirty="0">
              <a:ln>
                <a:noFill/>
              </a:ln>
              <a:solidFill>
                <a:schemeClr val="tx1"/>
              </a:solidFill>
              <a:effectLst/>
              <a:uLnTx/>
              <a:uFillTx/>
              <a:latin typeface="Book Antiqua" pitchFamily="18" charset="0"/>
              <a:ea typeface="+mn-ea"/>
              <a:cs typeface="Arial" pitchFamily="34" charset="0"/>
            </a:endParaRPr>
          </a:p>
        </p:txBody>
      </p:sp>
      <p:sp>
        <p:nvSpPr>
          <p:cNvPr id="8" name="Rectangle 3"/>
          <p:cNvSpPr txBox="1">
            <a:spLocks noChangeArrowheads="1"/>
          </p:cNvSpPr>
          <p:nvPr/>
        </p:nvSpPr>
        <p:spPr bwMode="auto">
          <a:xfrm>
            <a:off x="2317899" y="4626306"/>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marR="0" lvl="0" indent="-342900" algn="ctr" defTabSz="914400" rtl="0" eaLnBrk="1" fontAlgn="base" latinLnBrk="0" hangingPunct="1">
              <a:lnSpc>
                <a:spcPct val="100000"/>
              </a:lnSpc>
              <a:spcBef>
                <a:spcPct val="20000"/>
              </a:spcBef>
              <a:spcAft>
                <a:spcPct val="0"/>
              </a:spcAft>
              <a:buClrTx/>
              <a:buSzTx/>
              <a:buFont typeface="Arial" charset="0"/>
              <a:buNone/>
              <a:tabLst/>
              <a:defRPr/>
            </a:pPr>
            <a:r>
              <a:rPr lang="en-US" sz="1600" dirty="0">
                <a:latin typeface="Book Antiqua" pitchFamily="18" charset="0"/>
                <a:cs typeface="Arial" pitchFamily="34" charset="0"/>
              </a:rPr>
              <a:t>Mike Ruzzo | Energy Procurement Advisor</a:t>
            </a:r>
            <a:endParaRPr kumimoji="0" lang="en-US" sz="1600" b="0" u="none" strike="noStrike" kern="1200" cap="none" spc="0" normalizeH="0" baseline="0" noProof="0" dirty="0">
              <a:ln>
                <a:noFill/>
              </a:ln>
              <a:solidFill>
                <a:schemeClr val="tx1"/>
              </a:solidFill>
              <a:effectLst/>
              <a:uLnTx/>
              <a:uFillTx/>
              <a:latin typeface="Book Antiqua" pitchFamily="18" charset="0"/>
              <a:ea typeface="+mn-ea"/>
              <a:cs typeface="Arial" pitchFamily="34" charset="0"/>
            </a:endParaRPr>
          </a:p>
        </p:txBody>
      </p:sp>
      <p:sp>
        <p:nvSpPr>
          <p:cNvPr id="6" name="Slide Number Placeholder 5"/>
          <p:cNvSpPr>
            <a:spLocks noGrp="1"/>
          </p:cNvSpPr>
          <p:nvPr>
            <p:ph type="sldNum" sz="quarter" idx="12"/>
          </p:nvPr>
        </p:nvSpPr>
        <p:spPr/>
        <p:txBody>
          <a:bodyPr/>
          <a:lstStyle/>
          <a:p>
            <a:pPr>
              <a:defRPr/>
            </a:pPr>
            <a:fld id="{F8193F1F-6195-4AD1-A94D-54F560E57046}" type="slidenum">
              <a:rPr lang="en-US" smtClean="0"/>
              <a:pPr>
                <a:defRPr/>
              </a:pPr>
              <a:t>43</a:t>
            </a:fld>
            <a:endParaRPr lang="en-US" dirty="0"/>
          </a:p>
        </p:txBody>
      </p:sp>
    </p:spTree>
    <p:extLst>
      <p:ext uri="{BB962C8B-B14F-4D97-AF65-F5344CB8AC3E}">
        <p14:creationId xmlns:p14="http://schemas.microsoft.com/office/powerpoint/2010/main" val="31601712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3"/>
            <p:extLst>
              <p:ext uri="{D42A27DB-BD31-4B8C-83A1-F6EECF244321}">
                <p14:modId xmlns:p14="http://schemas.microsoft.com/office/powerpoint/2010/main" val="1475434173"/>
              </p:ext>
            </p:extLst>
          </p:nvPr>
        </p:nvGraphicFramePr>
        <p:xfrm>
          <a:off x="304800" y="838200"/>
          <a:ext cx="8534400" cy="5090160"/>
        </p:xfrm>
        <a:graphic>
          <a:graphicData uri="http://schemas.openxmlformats.org/drawingml/2006/table">
            <a:tbl>
              <a:tblPr/>
              <a:tblGrid>
                <a:gridCol w="16002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375372">
                <a:tc>
                  <a:txBody>
                    <a:bodyPr/>
                    <a:lstStyle/>
                    <a:p>
                      <a:pPr marL="0" marR="0" algn="ctr">
                        <a:lnSpc>
                          <a:spcPct val="115000"/>
                        </a:lnSpc>
                        <a:spcBef>
                          <a:spcPts val="0"/>
                        </a:spcBef>
                        <a:spcAft>
                          <a:spcPts val="0"/>
                        </a:spcAft>
                      </a:pPr>
                      <a:r>
                        <a:rPr lang="en-US" sz="1600" b="1" dirty="0">
                          <a:latin typeface="Book Antiqua"/>
                          <a:ea typeface="Calibri"/>
                          <a:cs typeface="Times New Roman"/>
                        </a:rPr>
                        <a:t>Term</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Book Antiqua"/>
                          <a:ea typeface="Calibri"/>
                          <a:cs typeface="Times New Roman"/>
                        </a:rPr>
                        <a:t>Description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39028">
                <a:tc>
                  <a:txBody>
                    <a:bodyPr/>
                    <a:lstStyle/>
                    <a:p>
                      <a:pPr>
                        <a:lnSpc>
                          <a:spcPct val="100000"/>
                        </a:lnSpc>
                      </a:pPr>
                      <a:r>
                        <a:rPr lang="en-US" sz="1600" kern="1200" dirty="0">
                          <a:solidFill>
                            <a:schemeClr val="tx1"/>
                          </a:solidFill>
                          <a:latin typeface="Book Antiqua" pitchFamily="18" charset="0"/>
                          <a:ea typeface="Calibri"/>
                          <a:cs typeface="Times New Roman"/>
                        </a:rPr>
                        <a:t>PPA Documents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kern="1200" baseline="0" dirty="0">
                          <a:solidFill>
                            <a:schemeClr val="tx1"/>
                          </a:solidFill>
                          <a:latin typeface="Book Antiqua" pitchFamily="18" charset="0"/>
                          <a:ea typeface="+mn-ea"/>
                          <a:cs typeface="+mn-cs"/>
                        </a:rPr>
                        <a:t>The RAM PPA is a non-negotiable, non-modifiable document, other than for designated project and product-specific options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4083545"/>
                  </a:ext>
                </a:extLst>
              </a:tr>
              <a:tr h="345821">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Contract</a:t>
                      </a:r>
                      <a:r>
                        <a:rPr lang="en-US" sz="1600" baseline="0" dirty="0">
                          <a:latin typeface="Book Antiqua" pitchFamily="18" charset="0"/>
                          <a:ea typeface="Calibri"/>
                          <a:cs typeface="Times New Roman"/>
                        </a:rPr>
                        <a:t> Duration</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Arial" panose="020B0604020202020204" pitchFamily="34" charset="0"/>
                        <a:buNone/>
                      </a:pPr>
                      <a:r>
                        <a:rPr lang="en-US" sz="1600" kern="1200" baseline="0" dirty="0">
                          <a:solidFill>
                            <a:schemeClr val="tx1"/>
                          </a:solidFill>
                          <a:latin typeface="Book Antiqua" pitchFamily="18" charset="0"/>
                          <a:ea typeface="+mn-ea"/>
                          <a:cs typeface="+mn-cs"/>
                        </a:rPr>
                        <a:t>10, 15, or 20 contract years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5324920"/>
                  </a:ext>
                </a:extLst>
              </a:tr>
              <a:tr h="1264920">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Commercial</a:t>
                      </a:r>
                      <a:r>
                        <a:rPr lang="en-US" sz="1600" baseline="0" dirty="0">
                          <a:latin typeface="Book Antiqua" pitchFamily="18" charset="0"/>
                          <a:ea typeface="Calibri"/>
                          <a:cs typeface="Times New Roman"/>
                        </a:rPr>
                        <a:t> Operation </a:t>
                      </a:r>
                      <a:r>
                        <a:rPr lang="en-US" sz="1600" dirty="0">
                          <a:latin typeface="Book Antiqua" pitchFamily="18" charset="0"/>
                          <a:ea typeface="Calibri"/>
                          <a:cs typeface="Times New Roman"/>
                        </a:rPr>
                        <a:t>Deadline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indent="-228600">
                        <a:lnSpc>
                          <a:spcPct val="100000"/>
                        </a:lnSpc>
                        <a:spcBef>
                          <a:spcPts val="0"/>
                        </a:spcBef>
                        <a:spcAft>
                          <a:spcPts val="0"/>
                        </a:spcAft>
                        <a:buFont typeface="Arial" panose="020B0604020202020204" pitchFamily="34" charset="0"/>
                        <a:buChar char="•"/>
                      </a:pPr>
                      <a:r>
                        <a:rPr lang="en-US" sz="1600" dirty="0">
                          <a:latin typeface="Book Antiqua" pitchFamily="18" charset="0"/>
                          <a:ea typeface="Calibri"/>
                          <a:cs typeface="Times New Roman"/>
                        </a:rPr>
                        <a:t>Must achieve</a:t>
                      </a:r>
                      <a:r>
                        <a:rPr lang="en-US" sz="1600" baseline="0" dirty="0">
                          <a:latin typeface="Book Antiqua" pitchFamily="18" charset="0"/>
                          <a:ea typeface="Calibri"/>
                          <a:cs typeface="Times New Roman"/>
                        </a:rPr>
                        <a:t> Commercial Operation within 36 months of CPUC approval (the “Guaranteed Commercial Operation Date” or “GCOD”) and cannot occur earlier than six (6) months prior to GCOD.  </a:t>
                      </a:r>
                    </a:p>
                    <a:p>
                      <a:pPr marL="228600" marR="0" indent="-228600">
                        <a:lnSpc>
                          <a:spcPct val="100000"/>
                        </a:lnSpc>
                        <a:spcBef>
                          <a:spcPts val="0"/>
                        </a:spcBef>
                        <a:spcAft>
                          <a:spcPts val="0"/>
                        </a:spcAft>
                        <a:buFont typeface="Arial" panose="020B0604020202020204" pitchFamily="34" charset="0"/>
                        <a:buChar char="•"/>
                      </a:pPr>
                      <a:r>
                        <a:rPr lang="en-US" sz="1600" baseline="0" dirty="0">
                          <a:latin typeface="Book Antiqua" pitchFamily="18" charset="0"/>
                          <a:ea typeface="Calibri"/>
                          <a:cs typeface="Times New Roman"/>
                        </a:rPr>
                        <a:t>One, six (6) month extension allowed for certain permitting  delays, interconnection delays or force majeure</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961418"/>
                  </a:ext>
                </a:extLst>
              </a:tr>
              <a:tr h="215839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a:solidFill>
                            <a:schemeClr val="tx1"/>
                          </a:solidFill>
                          <a:latin typeface="Book Antiqua" pitchFamily="18" charset="0"/>
                          <a:ea typeface="+mn-ea"/>
                          <a:cs typeface="+mn-cs"/>
                        </a:rPr>
                        <a:t>Performance Security</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spcAft>
                          <a:spcPts val="600"/>
                        </a:spcAft>
                        <a:buFont typeface="Arial" panose="020B0604020202020204" pitchFamily="34" charset="0"/>
                        <a:buChar char="•"/>
                        <a:tabLst>
                          <a:tab pos="2682875" algn="l"/>
                        </a:tabLst>
                      </a:pPr>
                      <a:r>
                        <a:rPr lang="en-US" sz="1600" u="sng" kern="1200" baseline="0" dirty="0">
                          <a:solidFill>
                            <a:schemeClr val="tx1"/>
                          </a:solidFill>
                          <a:latin typeface="Book Antiqua" pitchFamily="18" charset="0"/>
                          <a:ea typeface="Calibri"/>
                          <a:cs typeface="Times New Roman"/>
                        </a:rPr>
                        <a:t>CPUC Approval Security (Execution to CPUC Approval)</a:t>
                      </a:r>
                      <a:r>
                        <a:rPr lang="en-US" sz="1600" kern="1200" baseline="0" dirty="0">
                          <a:solidFill>
                            <a:schemeClr val="tx1"/>
                          </a:solidFill>
                          <a:latin typeface="Book Antiqua" pitchFamily="18" charset="0"/>
                          <a:ea typeface="Calibri"/>
                          <a:cs typeface="Times New Roman"/>
                        </a:rPr>
                        <a:t>:  The greater of $100,000 or $2.50/MWh multiplied by 2 times expected annual generation</a:t>
                      </a:r>
                    </a:p>
                    <a:p>
                      <a:pPr marL="228600" indent="-228600">
                        <a:spcAft>
                          <a:spcPts val="600"/>
                        </a:spcAft>
                        <a:buFont typeface="Arial" panose="020B0604020202020204" pitchFamily="34" charset="0"/>
                        <a:buChar char="•"/>
                        <a:tabLst>
                          <a:tab pos="2682875" algn="l"/>
                        </a:tabLst>
                      </a:pPr>
                      <a:r>
                        <a:rPr lang="en-US" sz="1600" u="sng" kern="1200" baseline="0" dirty="0">
                          <a:solidFill>
                            <a:schemeClr val="tx1"/>
                          </a:solidFill>
                          <a:latin typeface="Book Antiqua" pitchFamily="18" charset="0"/>
                          <a:ea typeface="Calibri"/>
                          <a:cs typeface="Times New Roman"/>
                        </a:rPr>
                        <a:t>Development Period Security (CPUC Approval to CP Satisfaction Date)</a:t>
                      </a:r>
                      <a:r>
                        <a:rPr lang="en-US" sz="1600" kern="1200" baseline="0" dirty="0">
                          <a:solidFill>
                            <a:schemeClr val="tx1"/>
                          </a:solidFill>
                          <a:latin typeface="Book Antiqua" pitchFamily="18" charset="0"/>
                          <a:ea typeface="Calibri"/>
                          <a:cs typeface="Times New Roman"/>
                        </a:rPr>
                        <a:t>:  $5.00/MWh multiplied by 2 times expected annual generation</a:t>
                      </a:r>
                    </a:p>
                    <a:p>
                      <a:pPr marL="228600" indent="-228600">
                        <a:spcAft>
                          <a:spcPts val="600"/>
                        </a:spcAft>
                        <a:buFont typeface="Arial" panose="020B0604020202020204" pitchFamily="34" charset="0"/>
                        <a:buChar char="•"/>
                        <a:tabLst>
                          <a:tab pos="2682875" algn="l"/>
                        </a:tabLst>
                      </a:pPr>
                      <a:r>
                        <a:rPr lang="en-US" sz="1600" u="sng" kern="1200" baseline="0" dirty="0">
                          <a:solidFill>
                            <a:schemeClr val="tx1"/>
                          </a:solidFill>
                          <a:latin typeface="Book Antiqua" pitchFamily="18" charset="0"/>
                          <a:ea typeface="Calibri"/>
                          <a:cs typeface="Times New Roman"/>
                        </a:rPr>
                        <a:t>Construction Period Security (CP Satisfaction Date to COD)</a:t>
                      </a:r>
                      <a:r>
                        <a:rPr lang="en-US" sz="1600" kern="1200" baseline="0" dirty="0">
                          <a:solidFill>
                            <a:schemeClr val="tx1"/>
                          </a:solidFill>
                          <a:latin typeface="Book Antiqua" pitchFamily="18" charset="0"/>
                          <a:ea typeface="Calibri"/>
                          <a:cs typeface="Times New Roman"/>
                        </a:rPr>
                        <a:t>:  $10.00/MWh multiplied by 2 times expected annual generation</a:t>
                      </a:r>
                    </a:p>
                    <a:p>
                      <a:pPr marL="228600" indent="-228600">
                        <a:spcAft>
                          <a:spcPts val="600"/>
                        </a:spcAft>
                        <a:buFont typeface="Arial" panose="020B0604020202020204" pitchFamily="34" charset="0"/>
                        <a:buChar char="•"/>
                        <a:tabLst>
                          <a:tab pos="2682875" algn="l"/>
                        </a:tabLst>
                      </a:pPr>
                      <a:r>
                        <a:rPr lang="en-US" sz="1600" u="sng" kern="1200" baseline="0" dirty="0">
                          <a:solidFill>
                            <a:schemeClr val="tx1"/>
                          </a:solidFill>
                          <a:latin typeface="Book Antiqua" pitchFamily="18" charset="0"/>
                          <a:ea typeface="Calibri"/>
                          <a:cs typeface="Times New Roman"/>
                        </a:rPr>
                        <a:t>Delivery Term Security (COD to End of Term)</a:t>
                      </a:r>
                      <a:r>
                        <a:rPr lang="en-US" sz="1600" kern="1200" baseline="0" dirty="0">
                          <a:solidFill>
                            <a:schemeClr val="tx1"/>
                          </a:solidFill>
                          <a:latin typeface="Book Antiqua" pitchFamily="18" charset="0"/>
                          <a:ea typeface="Calibri"/>
                          <a:cs typeface="Times New Roman"/>
                        </a:rPr>
                        <a:t>:  $20.00/MWh multiplied by 2 times expected annual generation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766890"/>
                  </a:ext>
                </a:extLst>
              </a:tr>
            </a:tbl>
          </a:graphicData>
        </a:graphic>
      </p:graphicFrame>
      <p:sp>
        <p:nvSpPr>
          <p:cNvPr id="5" name="Title 1"/>
          <p:cNvSpPr txBox="1">
            <a:spLocks/>
          </p:cNvSpPr>
          <p:nvPr/>
        </p:nvSpPr>
        <p:spPr>
          <a:xfrm>
            <a:off x="457200" y="76200"/>
            <a:ext cx="8229600" cy="609600"/>
          </a:xfrm>
          <a:prstGeom prst="rect">
            <a:avLst/>
          </a:prstGeom>
        </p:spPr>
        <p:txBody>
          <a:bodyPr anchor="ctr">
            <a:noAutofit/>
          </a:bodyPr>
          <a:lstStyle/>
          <a:p>
            <a:pPr lvl="0">
              <a:defRPr/>
            </a:pPr>
            <a:r>
              <a:rPr lang="en-US" sz="2200" b="1" dirty="0">
                <a:solidFill>
                  <a:srgbClr val="3D841A"/>
                </a:solidFill>
                <a:latin typeface="Book Antiqua" pitchFamily="18" charset="0"/>
                <a:cs typeface="Arial" pitchFamily="34" charset="0"/>
              </a:rPr>
              <a:t>Standard PPA Terms - Applicable to RAM Program</a:t>
            </a:r>
          </a:p>
        </p:txBody>
      </p:sp>
      <p:sp>
        <p:nvSpPr>
          <p:cNvPr id="3" name="Slide Number Placeholder 2"/>
          <p:cNvSpPr>
            <a:spLocks noGrp="1"/>
          </p:cNvSpPr>
          <p:nvPr>
            <p:ph type="sldNum" sz="quarter" idx="12"/>
          </p:nvPr>
        </p:nvSpPr>
        <p:spPr/>
        <p:txBody>
          <a:bodyPr/>
          <a:lstStyle/>
          <a:p>
            <a:pPr>
              <a:defRPr/>
            </a:pPr>
            <a:fld id="{3556033C-B10C-4770-A417-B5D46898C106}" type="slidenum">
              <a:rPr lang="en-US" smtClean="0"/>
              <a:pPr>
                <a:defRPr/>
              </a:pPr>
              <a:t>44</a:t>
            </a:fld>
            <a:endParaRPr lang="en-US" dirty="0"/>
          </a:p>
        </p:txBody>
      </p:sp>
    </p:spTree>
    <p:extLst>
      <p:ext uri="{BB962C8B-B14F-4D97-AF65-F5344CB8AC3E}">
        <p14:creationId xmlns:p14="http://schemas.microsoft.com/office/powerpoint/2010/main" val="114937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3"/>
            <p:extLst>
              <p:ext uri="{D42A27DB-BD31-4B8C-83A1-F6EECF244321}">
                <p14:modId xmlns:p14="http://schemas.microsoft.com/office/powerpoint/2010/main" val="3248138351"/>
              </p:ext>
            </p:extLst>
          </p:nvPr>
        </p:nvGraphicFramePr>
        <p:xfrm>
          <a:off x="304800" y="807720"/>
          <a:ext cx="8534400" cy="5151120"/>
        </p:xfrm>
        <a:graphic>
          <a:graphicData uri="http://schemas.openxmlformats.org/drawingml/2006/table">
            <a:tbl>
              <a:tblPr/>
              <a:tblGrid>
                <a:gridCol w="16002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335280">
                <a:tc>
                  <a:txBody>
                    <a:bodyPr/>
                    <a:lstStyle/>
                    <a:p>
                      <a:pPr marL="0" marR="0" algn="ctr">
                        <a:lnSpc>
                          <a:spcPct val="115000"/>
                        </a:lnSpc>
                        <a:spcBef>
                          <a:spcPts val="0"/>
                        </a:spcBef>
                        <a:spcAft>
                          <a:spcPts val="0"/>
                        </a:spcAft>
                      </a:pPr>
                      <a:r>
                        <a:rPr lang="en-US" sz="1600" b="1" dirty="0">
                          <a:latin typeface="Book Antiqua"/>
                          <a:ea typeface="Calibri"/>
                          <a:cs typeface="Times New Roman"/>
                        </a:rPr>
                        <a:t>Term</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Book Antiqua"/>
                          <a:ea typeface="Calibri"/>
                          <a:cs typeface="Times New Roman"/>
                        </a:rPr>
                        <a:t>Description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81000">
                <a:tc>
                  <a:txBody>
                    <a:bodyPr/>
                    <a:lstStyle/>
                    <a:p>
                      <a:pPr marL="0" marR="0">
                        <a:lnSpc>
                          <a:spcPct val="100000"/>
                        </a:lnSpc>
                        <a:spcBef>
                          <a:spcPts val="0"/>
                        </a:spcBef>
                        <a:spcAft>
                          <a:spcPts val="0"/>
                        </a:spcAft>
                      </a:pPr>
                      <a:r>
                        <a:rPr lang="en-US" sz="1600" baseline="0" dirty="0">
                          <a:latin typeface="Book Antiqua" pitchFamily="18" charset="0"/>
                          <a:ea typeface="Calibri"/>
                          <a:cs typeface="Times New Roman"/>
                        </a:rPr>
                        <a:t>Capacity</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nSpc>
                          <a:spcPct val="100000"/>
                        </a:lnSpc>
                        <a:spcBef>
                          <a:spcPts val="0"/>
                        </a:spcBef>
                        <a:spcAft>
                          <a:spcPts val="0"/>
                        </a:spcAft>
                        <a:buFont typeface="Arial" panose="020B0604020202020204" pitchFamily="34" charset="0"/>
                        <a:buNone/>
                      </a:pPr>
                      <a:r>
                        <a:rPr lang="en-US" sz="1600" dirty="0">
                          <a:latin typeface="Book Antiqua" pitchFamily="18" charset="0"/>
                          <a:ea typeface="Calibri"/>
                          <a:cs typeface="Times New Roman"/>
                        </a:rPr>
                        <a:t>Minimum of 0.5 MW</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57400">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Guaranteed Energy </a:t>
                      </a:r>
                      <a:r>
                        <a:rPr lang="en-US" sz="1600" baseline="0" dirty="0">
                          <a:latin typeface="Book Antiqua" pitchFamily="18" charset="0"/>
                          <a:ea typeface="Calibri"/>
                          <a:cs typeface="Times New Roman"/>
                        </a:rPr>
                        <a:t>Deliveries</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600" kern="1200" baseline="0" dirty="0">
                          <a:solidFill>
                            <a:schemeClr val="tx1"/>
                          </a:solidFill>
                          <a:latin typeface="Book Antiqua" pitchFamily="18" charset="0"/>
                          <a:ea typeface="+mn-ea"/>
                          <a:cs typeface="+mn-cs"/>
                        </a:rPr>
                        <a:t>Minimum deliveries shall be:</a:t>
                      </a:r>
                    </a:p>
                    <a:p>
                      <a:pPr marL="285750" lvl="0" indent="-285750">
                        <a:buFont typeface="Arial" pitchFamily="34" charset="0"/>
                        <a:buChar char="•"/>
                      </a:pPr>
                      <a:r>
                        <a:rPr lang="en-US" sz="1600" u="sng" kern="1200" baseline="0" dirty="0">
                          <a:solidFill>
                            <a:schemeClr val="tx1"/>
                          </a:solidFill>
                          <a:latin typeface="Book Antiqua" pitchFamily="18" charset="0"/>
                          <a:ea typeface="+mn-ea"/>
                          <a:cs typeface="+mn-cs"/>
                        </a:rPr>
                        <a:t>For as-available, non-peak projects</a:t>
                      </a:r>
                      <a:r>
                        <a:rPr lang="en-US" sz="1600" kern="1200" baseline="0" dirty="0">
                          <a:solidFill>
                            <a:schemeClr val="tx1"/>
                          </a:solidFill>
                          <a:latin typeface="Book Antiqua" pitchFamily="18" charset="0"/>
                          <a:ea typeface="+mn-ea"/>
                          <a:cs typeface="+mn-cs"/>
                        </a:rPr>
                        <a:t>:  140% of annual expected contract quantities during a rolling two-year period.</a:t>
                      </a:r>
                    </a:p>
                    <a:p>
                      <a:pPr marL="285750" lvl="0" indent="-285750">
                        <a:buFont typeface="Arial" pitchFamily="34" charset="0"/>
                        <a:buChar char="•"/>
                      </a:pPr>
                      <a:r>
                        <a:rPr lang="en-US" sz="1600" u="sng" kern="1200" baseline="0" dirty="0">
                          <a:solidFill>
                            <a:schemeClr val="tx1"/>
                          </a:solidFill>
                          <a:latin typeface="Book Antiqua" pitchFamily="18" charset="0"/>
                          <a:ea typeface="+mn-ea"/>
                          <a:cs typeface="+mn-cs"/>
                        </a:rPr>
                        <a:t>For as-available, peaking projects</a:t>
                      </a:r>
                      <a:r>
                        <a:rPr lang="en-US" sz="1600" kern="1200" baseline="0" dirty="0">
                          <a:solidFill>
                            <a:schemeClr val="tx1"/>
                          </a:solidFill>
                          <a:latin typeface="Book Antiqua" pitchFamily="18" charset="0"/>
                          <a:ea typeface="+mn-ea"/>
                          <a:cs typeface="+mn-cs"/>
                        </a:rPr>
                        <a:t>:  160% of annual expected contract quantities during a rolling two-year period.</a:t>
                      </a:r>
                    </a:p>
                    <a:p>
                      <a:pPr marL="285750" lvl="0" indent="-285750">
                        <a:buFont typeface="Arial" pitchFamily="34" charset="0"/>
                        <a:buChar char="•"/>
                      </a:pPr>
                      <a:r>
                        <a:rPr lang="en-US" sz="1600" u="sng" kern="1200" baseline="0" dirty="0">
                          <a:solidFill>
                            <a:schemeClr val="tx1"/>
                          </a:solidFill>
                          <a:latin typeface="Book Antiqua" pitchFamily="18" charset="0"/>
                          <a:ea typeface="+mn-ea"/>
                          <a:cs typeface="+mn-cs"/>
                        </a:rPr>
                        <a:t>For baseload projects</a:t>
                      </a:r>
                      <a:r>
                        <a:rPr lang="en-US" sz="1600" kern="1200" baseline="0" dirty="0">
                          <a:solidFill>
                            <a:schemeClr val="tx1"/>
                          </a:solidFill>
                          <a:latin typeface="Book Antiqua" pitchFamily="18" charset="0"/>
                          <a:ea typeface="+mn-ea"/>
                          <a:cs typeface="+mn-cs"/>
                        </a:rPr>
                        <a:t>:  90% of expected annual contract quantities during a rolling one-year period.</a:t>
                      </a:r>
                    </a:p>
                    <a:p>
                      <a:r>
                        <a:rPr lang="en-US" sz="1600" kern="1200" baseline="0" dirty="0">
                          <a:solidFill>
                            <a:schemeClr val="tx1"/>
                          </a:solidFill>
                          <a:latin typeface="Book Antiqua" pitchFamily="18" charset="0"/>
                          <a:ea typeface="+mn-ea"/>
                          <a:cs typeface="+mn-cs"/>
                        </a:rPr>
                        <a:t>Note: minimum guaranteed performance requirement does apply for small hydro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33400">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Energy Price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85750" marR="0" indent="-285750">
                        <a:lnSpc>
                          <a:spcPct val="100000"/>
                        </a:lnSpc>
                        <a:spcBef>
                          <a:spcPts val="0"/>
                        </a:spcBef>
                        <a:spcAft>
                          <a:spcPts val="0"/>
                        </a:spcAft>
                        <a:buFont typeface="Arial" panose="020B0604020202020204" pitchFamily="34" charset="0"/>
                        <a:buChar char="•"/>
                      </a:pPr>
                      <a:r>
                        <a:rPr lang="en-US" sz="1600" dirty="0">
                          <a:latin typeface="Book Antiqua" pitchFamily="18" charset="0"/>
                          <a:ea typeface="Calibri"/>
                          <a:cs typeface="Times New Roman"/>
                        </a:rPr>
                        <a:t>Adjusted</a:t>
                      </a:r>
                      <a:r>
                        <a:rPr lang="en-US" sz="1600" baseline="0" dirty="0">
                          <a:latin typeface="Book Antiqua" pitchFamily="18" charset="0"/>
                          <a:ea typeface="Calibri"/>
                          <a:cs typeface="Times New Roman"/>
                        </a:rPr>
                        <a:t> by applicable TOD factors, or flat Energy-only Price</a:t>
                      </a:r>
                    </a:p>
                    <a:p>
                      <a:pPr marL="285750" marR="0" indent="-285750">
                        <a:lnSpc>
                          <a:spcPct val="100000"/>
                        </a:lnSpc>
                        <a:spcBef>
                          <a:spcPts val="0"/>
                        </a:spcBef>
                        <a:spcAft>
                          <a:spcPts val="0"/>
                        </a:spcAft>
                        <a:buFont typeface="Arial" panose="020B0604020202020204" pitchFamily="34" charset="0"/>
                        <a:buChar char="•"/>
                      </a:pPr>
                      <a:r>
                        <a:rPr lang="en-US" sz="1600" baseline="0" dirty="0">
                          <a:latin typeface="Book Antiqua" pitchFamily="18" charset="0"/>
                          <a:ea typeface="Calibri"/>
                          <a:cs typeface="Times New Roman"/>
                        </a:rPr>
                        <a:t>Deliverability value adder if FCDS is achieved (described below)</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567291"/>
                  </a:ext>
                </a:extLst>
              </a:tr>
              <a:tr h="1524000">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Energy Price Adjustments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buFont typeface="Arial" panose="020B0604020202020204" pitchFamily="34" charset="0"/>
                        <a:buNone/>
                        <a:tabLst/>
                      </a:pPr>
                      <a:r>
                        <a:rPr lang="en-US" sz="1600" u="none" kern="1200" baseline="0" dirty="0">
                          <a:solidFill>
                            <a:schemeClr val="tx1"/>
                          </a:solidFill>
                          <a:latin typeface="Book Antiqua" pitchFamily="18" charset="0"/>
                          <a:ea typeface="+mn-ea"/>
                          <a:cs typeface="+mn-cs"/>
                        </a:rPr>
                        <a:t>The Energy Price for deliveries and deliveries economically curtailed, in the aggregate, that exceed the thresholds set forth below are paid $0/MWh:  </a:t>
                      </a:r>
                    </a:p>
                    <a:p>
                      <a:pPr marL="228600" indent="-228600">
                        <a:buFont typeface="Arial" panose="020B0604020202020204" pitchFamily="34" charset="0"/>
                        <a:buChar char="•"/>
                        <a:tabLst/>
                      </a:pPr>
                      <a:r>
                        <a:rPr lang="en-US" sz="1600" u="sng" kern="1200" baseline="0" dirty="0">
                          <a:solidFill>
                            <a:schemeClr val="tx1"/>
                          </a:solidFill>
                          <a:latin typeface="Book Antiqua" pitchFamily="18" charset="0"/>
                          <a:ea typeface="+mn-ea"/>
                          <a:cs typeface="+mn-cs"/>
                        </a:rPr>
                        <a:t>Hourly</a:t>
                      </a:r>
                      <a:r>
                        <a:rPr lang="en-US" sz="1600" kern="1200" baseline="0" dirty="0">
                          <a:solidFill>
                            <a:schemeClr val="tx1"/>
                          </a:solidFill>
                          <a:latin typeface="Book Antiqua" pitchFamily="18" charset="0"/>
                          <a:ea typeface="+mn-ea"/>
                          <a:cs typeface="+mn-cs"/>
                        </a:rPr>
                        <a:t>:  </a:t>
                      </a:r>
                      <a:r>
                        <a:rPr lang="en-US" sz="1600" strike="sngStrike" kern="1200" baseline="0" dirty="0">
                          <a:solidFill>
                            <a:srgbClr val="FF0000"/>
                          </a:solidFill>
                          <a:latin typeface="Book Antiqua" pitchFamily="18" charset="0"/>
                          <a:ea typeface="+mn-ea"/>
                          <a:cs typeface="+mn-cs"/>
                        </a:rPr>
                        <a:t>110%</a:t>
                      </a:r>
                      <a:r>
                        <a:rPr lang="en-US" sz="1600" kern="1200" baseline="0" dirty="0">
                          <a:solidFill>
                            <a:schemeClr val="tx1"/>
                          </a:solidFill>
                          <a:latin typeface="Book Antiqua" pitchFamily="18" charset="0"/>
                          <a:ea typeface="+mn-ea"/>
                          <a:cs typeface="+mn-cs"/>
                        </a:rPr>
                        <a:t> </a:t>
                      </a:r>
                      <a:r>
                        <a:rPr lang="en-US" sz="1600" kern="1200" baseline="0" dirty="0">
                          <a:solidFill>
                            <a:schemeClr val="tx1"/>
                          </a:solidFill>
                          <a:latin typeface="Book Antiqua" pitchFamily="18" charset="0"/>
                          <a:ea typeface="+mn-ea"/>
                          <a:cs typeface="+mn-cs"/>
                        </a:rPr>
                        <a:t>100% </a:t>
                      </a:r>
                      <a:r>
                        <a:rPr lang="en-US" sz="1600" kern="1200" baseline="0" dirty="0">
                          <a:solidFill>
                            <a:schemeClr val="tx1"/>
                          </a:solidFill>
                          <a:latin typeface="Book Antiqua" pitchFamily="18" charset="0"/>
                          <a:ea typeface="+mn-ea"/>
                          <a:cs typeface="+mn-cs"/>
                        </a:rPr>
                        <a:t>of Contract Capacity [note:  110% was stated in error.  Section 4.1(a)(i) of the PPA is accurate and controls]</a:t>
                      </a:r>
                    </a:p>
                    <a:p>
                      <a:pPr marL="228600" indent="-228600">
                        <a:buFont typeface="Arial" panose="020B0604020202020204" pitchFamily="34" charset="0"/>
                        <a:buChar char="•"/>
                        <a:tabLst/>
                      </a:pPr>
                      <a:r>
                        <a:rPr lang="en-US" sz="1600" u="sng" kern="1200" baseline="0" dirty="0">
                          <a:solidFill>
                            <a:schemeClr val="tx1"/>
                          </a:solidFill>
                          <a:latin typeface="Book Antiqua" pitchFamily="18" charset="0"/>
                          <a:ea typeface="+mn-ea"/>
                          <a:cs typeface="+mn-cs"/>
                        </a:rPr>
                        <a:t>Annually</a:t>
                      </a:r>
                      <a:r>
                        <a:rPr lang="en-US" sz="1600" kern="1200" baseline="0" dirty="0">
                          <a:solidFill>
                            <a:schemeClr val="tx1"/>
                          </a:solidFill>
                          <a:latin typeface="Book Antiqua" pitchFamily="18" charset="0"/>
                          <a:ea typeface="+mn-ea"/>
                          <a:cs typeface="+mn-cs"/>
                        </a:rPr>
                        <a:t>: 115% of annual Contract Quantity</a:t>
                      </a:r>
                    </a:p>
                    <a:p>
                      <a:pPr marL="228600" indent="-228600">
                        <a:buFont typeface="Arial" panose="020B0604020202020204" pitchFamily="34" charset="0"/>
                        <a:buChar char="•"/>
                        <a:tabLst/>
                      </a:pPr>
                      <a:r>
                        <a:rPr lang="en-US" sz="1600" u="sng" kern="1200" baseline="0" dirty="0">
                          <a:solidFill>
                            <a:schemeClr val="tx1"/>
                          </a:solidFill>
                          <a:latin typeface="Book Antiqua" pitchFamily="18" charset="0"/>
                          <a:ea typeface="+mn-ea"/>
                          <a:cs typeface="+mn-cs"/>
                        </a:rPr>
                        <a:t>TOD Periods (if applicable)</a:t>
                      </a:r>
                      <a:r>
                        <a:rPr lang="en-US" sz="1600" kern="1200" baseline="0" dirty="0">
                          <a:solidFill>
                            <a:schemeClr val="tx1"/>
                          </a:solidFill>
                          <a:latin typeface="Book Antiqua" pitchFamily="18" charset="0"/>
                          <a:ea typeface="+mn-ea"/>
                          <a:cs typeface="+mn-cs"/>
                        </a:rPr>
                        <a:t>: 115% of any of the six (6) TOD Delivery Cap periods (on-peak, semi-peak and off-peak in Summer and Winter)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9747736"/>
                  </a:ext>
                </a:extLst>
              </a:tr>
            </a:tbl>
          </a:graphicData>
        </a:graphic>
      </p:graphicFrame>
      <p:sp>
        <p:nvSpPr>
          <p:cNvPr id="5" name="Title 1"/>
          <p:cNvSpPr txBox="1">
            <a:spLocks/>
          </p:cNvSpPr>
          <p:nvPr/>
        </p:nvSpPr>
        <p:spPr>
          <a:xfrm>
            <a:off x="457200" y="76200"/>
            <a:ext cx="8229600" cy="609600"/>
          </a:xfrm>
          <a:prstGeom prst="rect">
            <a:avLst/>
          </a:prstGeom>
        </p:spPr>
        <p:txBody>
          <a:bodyPr anchor="ctr">
            <a:noAutofit/>
          </a:bodyPr>
          <a:lstStyle/>
          <a:p>
            <a:pPr lvl="0">
              <a:defRPr/>
            </a:pPr>
            <a:r>
              <a:rPr lang="en-US" sz="2200" b="1" dirty="0">
                <a:solidFill>
                  <a:srgbClr val="3D841A"/>
                </a:solidFill>
                <a:latin typeface="Book Antiqua" pitchFamily="18" charset="0"/>
                <a:cs typeface="Arial" pitchFamily="34" charset="0"/>
              </a:rPr>
              <a:t>Standard PPA Terms - Applicable to RAM Program</a:t>
            </a:r>
          </a:p>
        </p:txBody>
      </p:sp>
      <p:sp>
        <p:nvSpPr>
          <p:cNvPr id="3" name="Slide Number Placeholder 2"/>
          <p:cNvSpPr>
            <a:spLocks noGrp="1"/>
          </p:cNvSpPr>
          <p:nvPr>
            <p:ph type="sldNum" sz="quarter" idx="12"/>
          </p:nvPr>
        </p:nvSpPr>
        <p:spPr/>
        <p:txBody>
          <a:bodyPr/>
          <a:lstStyle/>
          <a:p>
            <a:pPr>
              <a:defRPr/>
            </a:pPr>
            <a:fld id="{3556033C-B10C-4770-A417-B5D46898C106}" type="slidenum">
              <a:rPr lang="en-US" smtClean="0"/>
              <a:pPr>
                <a:defRPr/>
              </a:pPr>
              <a:t>45</a:t>
            </a:fld>
            <a:endParaRPr lang="en-US" dirty="0"/>
          </a:p>
        </p:txBody>
      </p:sp>
    </p:spTree>
    <p:extLst>
      <p:ext uri="{BB962C8B-B14F-4D97-AF65-F5344CB8AC3E}">
        <p14:creationId xmlns:p14="http://schemas.microsoft.com/office/powerpoint/2010/main" val="35018536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3"/>
            <p:extLst>
              <p:ext uri="{D42A27DB-BD31-4B8C-83A1-F6EECF244321}">
                <p14:modId xmlns:p14="http://schemas.microsoft.com/office/powerpoint/2010/main" val="3368337536"/>
              </p:ext>
            </p:extLst>
          </p:nvPr>
        </p:nvGraphicFramePr>
        <p:xfrm>
          <a:off x="304800" y="807720"/>
          <a:ext cx="8534400" cy="4145280"/>
        </p:xfrm>
        <a:graphic>
          <a:graphicData uri="http://schemas.openxmlformats.org/drawingml/2006/table">
            <a:tbl>
              <a:tblPr/>
              <a:tblGrid>
                <a:gridCol w="1600200">
                  <a:extLst>
                    <a:ext uri="{9D8B030D-6E8A-4147-A177-3AD203B41FA5}">
                      <a16:colId xmlns:a16="http://schemas.microsoft.com/office/drawing/2014/main" val="20000"/>
                    </a:ext>
                  </a:extLst>
                </a:gridCol>
                <a:gridCol w="6934200">
                  <a:extLst>
                    <a:ext uri="{9D8B030D-6E8A-4147-A177-3AD203B41FA5}">
                      <a16:colId xmlns:a16="http://schemas.microsoft.com/office/drawing/2014/main" val="20001"/>
                    </a:ext>
                  </a:extLst>
                </a:gridCol>
              </a:tblGrid>
              <a:tr h="314847">
                <a:tc>
                  <a:txBody>
                    <a:bodyPr/>
                    <a:lstStyle/>
                    <a:p>
                      <a:pPr marL="0" marR="0" algn="ctr">
                        <a:lnSpc>
                          <a:spcPct val="115000"/>
                        </a:lnSpc>
                        <a:spcBef>
                          <a:spcPts val="0"/>
                        </a:spcBef>
                        <a:spcAft>
                          <a:spcPts val="0"/>
                        </a:spcAft>
                      </a:pPr>
                      <a:r>
                        <a:rPr lang="en-US" sz="1600" b="1" dirty="0">
                          <a:latin typeface="Book Antiqua"/>
                          <a:ea typeface="Calibri"/>
                          <a:cs typeface="Times New Roman"/>
                        </a:rPr>
                        <a:t>Term</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dirty="0">
                          <a:latin typeface="Book Antiqua"/>
                          <a:ea typeface="Calibri"/>
                          <a:cs typeface="Times New Roman"/>
                        </a:rPr>
                        <a:t>Description</a:t>
                      </a:r>
                      <a:endParaRPr lang="en-US" sz="16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87233">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Economic Curtailment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marR="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latin typeface="Book Antiqua" pitchFamily="18" charset="0"/>
                          <a:ea typeface="+mn-ea"/>
                          <a:cs typeface="+mn-cs"/>
                        </a:rPr>
                        <a:t>Energy delivery curtailment from the project for the economic purposes </a:t>
                      </a:r>
                    </a:p>
                    <a:p>
                      <a:pPr marL="228600" marR="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kern="1200" baseline="0" dirty="0">
                          <a:solidFill>
                            <a:schemeClr val="tx1"/>
                          </a:solidFill>
                          <a:latin typeface="Book Antiqua" pitchFamily="18" charset="0"/>
                          <a:ea typeface="+mn-ea"/>
                          <a:cs typeface="+mn-cs"/>
                        </a:rPr>
                        <a:t>After COD, Seller is to be paid for an amount the project is deemed to have been able to deliver, up to the hourly, annual and (if applicable) TOD Delivery Cap maximums defined above.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1472483"/>
                  </a:ext>
                </a:extLst>
              </a:tr>
              <a:tr h="2743200">
                <a:tc>
                  <a:txBody>
                    <a:bodyPr/>
                    <a:lstStyle/>
                    <a:p>
                      <a:pPr marL="0" marR="0">
                        <a:lnSpc>
                          <a:spcPct val="100000"/>
                        </a:lnSpc>
                        <a:spcBef>
                          <a:spcPts val="0"/>
                        </a:spcBef>
                        <a:spcAft>
                          <a:spcPts val="0"/>
                        </a:spcAft>
                      </a:pPr>
                      <a:r>
                        <a:rPr lang="en-US" sz="1600" dirty="0">
                          <a:latin typeface="Book Antiqua" pitchFamily="18" charset="0"/>
                          <a:ea typeface="Calibri"/>
                          <a:cs typeface="Times New Roman"/>
                        </a:rPr>
                        <a:t>Resource Adequacy/Full</a:t>
                      </a:r>
                      <a:r>
                        <a:rPr lang="en-US" sz="1600" baseline="0" dirty="0">
                          <a:latin typeface="Book Antiqua" pitchFamily="18" charset="0"/>
                          <a:ea typeface="Calibri"/>
                          <a:cs typeface="Times New Roman"/>
                        </a:rPr>
                        <a:t> Capacity Deliverability Status</a:t>
                      </a:r>
                      <a:endParaRPr lang="en-US" sz="1600" dirty="0">
                        <a:latin typeface="Book Antiqua" pitchFamily="18" charset="0"/>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buFontTx/>
                        <a:buNone/>
                      </a:pPr>
                      <a:r>
                        <a:rPr lang="en-US" sz="1600" kern="1200" dirty="0">
                          <a:solidFill>
                            <a:schemeClr val="tx1"/>
                          </a:solidFill>
                          <a:latin typeface="Book Antiqua" pitchFamily="18" charset="0"/>
                          <a:ea typeface="+mn-ea"/>
                          <a:cs typeface="+mn-cs"/>
                        </a:rPr>
                        <a:t>Seller must apply</a:t>
                      </a:r>
                      <a:r>
                        <a:rPr lang="en-US" sz="1600" kern="1200" baseline="0" dirty="0">
                          <a:solidFill>
                            <a:schemeClr val="tx1"/>
                          </a:solidFill>
                          <a:latin typeface="Book Antiqua" pitchFamily="18" charset="0"/>
                          <a:ea typeface="+mn-ea"/>
                          <a:cs typeface="+mn-cs"/>
                        </a:rPr>
                        <a:t> for deliverability as soon as possible (but not required as part of bid) if bidder is selecting FCDS pricing.  Seller must receive FINAL deliverability studies (e.g. Final Phase II deliverability studies)</a:t>
                      </a:r>
                    </a:p>
                    <a:p>
                      <a:pPr marL="228600" marR="0" indent="-228600">
                        <a:lnSpc>
                          <a:spcPct val="100000"/>
                        </a:lnSpc>
                        <a:spcBef>
                          <a:spcPts val="0"/>
                        </a:spcBef>
                        <a:spcAft>
                          <a:spcPts val="0"/>
                        </a:spcAft>
                        <a:buFont typeface="Arial" pitchFamily="34" charset="0"/>
                        <a:buChar char="•"/>
                      </a:pPr>
                      <a:r>
                        <a:rPr lang="en-US" sz="1600" kern="1200" baseline="0" dirty="0">
                          <a:solidFill>
                            <a:schemeClr val="tx1"/>
                          </a:solidFill>
                          <a:latin typeface="Book Antiqua" pitchFamily="18" charset="0"/>
                          <a:ea typeface="+mn-ea"/>
                          <a:cs typeface="+mn-cs"/>
                        </a:rPr>
                        <a:t>FCDS</a:t>
                      </a:r>
                      <a:r>
                        <a:rPr lang="en-US" sz="1600" kern="1200" dirty="0">
                          <a:solidFill>
                            <a:schemeClr val="tx1"/>
                          </a:solidFill>
                          <a:latin typeface="Book Antiqua" pitchFamily="18" charset="0"/>
                          <a:ea typeface="+mn-ea"/>
                          <a:cs typeface="+mn-cs"/>
                        </a:rPr>
                        <a:t> is not a condition precedent to commercial operation</a:t>
                      </a:r>
                    </a:p>
                    <a:p>
                      <a:pPr marL="228600" marR="0" indent="-228600">
                        <a:lnSpc>
                          <a:spcPct val="100000"/>
                        </a:lnSpc>
                        <a:spcBef>
                          <a:spcPts val="0"/>
                        </a:spcBef>
                        <a:spcAft>
                          <a:spcPts val="0"/>
                        </a:spcAft>
                        <a:buFont typeface="Arial" pitchFamily="34" charset="0"/>
                        <a:buChar char="•"/>
                      </a:pPr>
                      <a:r>
                        <a:rPr lang="en-US" sz="1600" kern="1200" baseline="0" dirty="0">
                          <a:solidFill>
                            <a:schemeClr val="tx1"/>
                          </a:solidFill>
                          <a:latin typeface="Book Antiqua" pitchFamily="18" charset="0"/>
                          <a:ea typeface="+mn-ea"/>
                          <a:cs typeface="+mn-cs"/>
                        </a:rPr>
                        <a:t>For FCDS projects, the PPA TOD factors include the value of FCDS.  The TOD adjusted price will be reduced by a Deliverability Value until the project achieves FCDS.  Once the project achieves FCDS, the Deliverability Value will be added back to the TOD-adjusted price.  FCDS projects must achieve FCDS by no later than </a:t>
                      </a:r>
                      <a:r>
                        <a:rPr lang="en-US" sz="1600" kern="1200" baseline="0" dirty="0">
                          <a:solidFill>
                            <a:srgbClr val="FF0000"/>
                          </a:solidFill>
                          <a:latin typeface="Book Antiqua" pitchFamily="18" charset="0"/>
                          <a:ea typeface="+mn-ea"/>
                          <a:cs typeface="+mn-cs"/>
                        </a:rPr>
                        <a:t>Jan. 1, 2027</a:t>
                      </a:r>
                    </a:p>
                    <a:p>
                      <a:pPr marL="228600" marR="0" indent="-228600">
                        <a:lnSpc>
                          <a:spcPct val="100000"/>
                        </a:lnSpc>
                        <a:spcBef>
                          <a:spcPts val="0"/>
                        </a:spcBef>
                        <a:spcAft>
                          <a:spcPts val="0"/>
                        </a:spcAft>
                        <a:buFont typeface="Arial" pitchFamily="34" charset="0"/>
                        <a:buChar char="•"/>
                      </a:pPr>
                      <a:r>
                        <a:rPr lang="en-US" sz="1600" kern="1200" baseline="0" dirty="0">
                          <a:solidFill>
                            <a:schemeClr val="tx1"/>
                          </a:solidFill>
                          <a:latin typeface="Book Antiqua" pitchFamily="18" charset="0"/>
                          <a:ea typeface="+mn-ea"/>
                          <a:cs typeface="+mn-cs"/>
                        </a:rPr>
                        <a:t>For Energy Only projects, the PPA TOD factors do not include the value of FCDS</a:t>
                      </a:r>
                      <a:endParaRPr lang="en-US" sz="1600" kern="1200" dirty="0">
                        <a:solidFill>
                          <a:schemeClr val="tx1"/>
                        </a:solidFill>
                        <a:latin typeface="Book Antiqua" pitchFamily="18" charset="0"/>
                        <a:ea typeface="+mn-ea"/>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550520"/>
                  </a:ext>
                </a:extLst>
              </a:tr>
            </a:tbl>
          </a:graphicData>
        </a:graphic>
      </p:graphicFrame>
      <p:sp>
        <p:nvSpPr>
          <p:cNvPr id="5" name="Title 1"/>
          <p:cNvSpPr txBox="1">
            <a:spLocks/>
          </p:cNvSpPr>
          <p:nvPr/>
        </p:nvSpPr>
        <p:spPr>
          <a:xfrm>
            <a:off x="457200" y="76200"/>
            <a:ext cx="8229600" cy="609600"/>
          </a:xfrm>
          <a:prstGeom prst="rect">
            <a:avLst/>
          </a:prstGeom>
        </p:spPr>
        <p:txBody>
          <a:bodyPr anchor="ctr">
            <a:noAutofit/>
          </a:bodyPr>
          <a:lstStyle/>
          <a:p>
            <a:pPr lvl="0">
              <a:defRPr/>
            </a:pPr>
            <a:r>
              <a:rPr lang="en-US" sz="2200" b="1" dirty="0">
                <a:solidFill>
                  <a:srgbClr val="3D841A"/>
                </a:solidFill>
                <a:latin typeface="Book Antiqua" pitchFamily="18" charset="0"/>
                <a:cs typeface="Arial" pitchFamily="34" charset="0"/>
              </a:rPr>
              <a:t>Standard PPA Terms - Applicable to RAM Program</a:t>
            </a:r>
          </a:p>
        </p:txBody>
      </p:sp>
      <p:sp>
        <p:nvSpPr>
          <p:cNvPr id="3" name="Slide Number Placeholder 2"/>
          <p:cNvSpPr>
            <a:spLocks noGrp="1"/>
          </p:cNvSpPr>
          <p:nvPr>
            <p:ph type="sldNum" sz="quarter" idx="12"/>
          </p:nvPr>
        </p:nvSpPr>
        <p:spPr/>
        <p:txBody>
          <a:bodyPr/>
          <a:lstStyle/>
          <a:p>
            <a:pPr>
              <a:defRPr/>
            </a:pPr>
            <a:fld id="{3556033C-B10C-4770-A417-B5D46898C106}" type="slidenum">
              <a:rPr lang="en-US" smtClean="0"/>
              <a:pPr>
                <a:defRPr/>
              </a:pPr>
              <a:t>46</a:t>
            </a:fld>
            <a:endParaRPr lang="en-US" dirty="0"/>
          </a:p>
        </p:txBody>
      </p:sp>
    </p:spTree>
    <p:extLst>
      <p:ext uri="{BB962C8B-B14F-4D97-AF65-F5344CB8AC3E}">
        <p14:creationId xmlns:p14="http://schemas.microsoft.com/office/powerpoint/2010/main" val="20975557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55899" y="17479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7" name="Rectangle 2"/>
          <p:cNvSpPr txBox="1">
            <a:spLocks noChangeArrowheads="1"/>
          </p:cNvSpPr>
          <p:nvPr/>
        </p:nvSpPr>
        <p:spPr>
          <a:xfrm>
            <a:off x="1632099" y="2251373"/>
            <a:ext cx="5867400" cy="1470025"/>
          </a:xfrm>
          <a:prstGeom prst="rect">
            <a:avLst/>
          </a:prstGeom>
        </p:spPr>
        <p:txBody>
          <a:bodyPr>
            <a:normAutofit/>
          </a:bodyPr>
          <a:lstStyle/>
          <a:p>
            <a:pPr algn="ctr"/>
            <a:r>
              <a:rPr lang="en-US" altLang="en-US" sz="2800" b="1" dirty="0">
                <a:solidFill>
                  <a:prstClr val="black"/>
                </a:solidFill>
                <a:latin typeface="Book Antiqua" pitchFamily="18" charset="0"/>
                <a:ea typeface="ＭＳ Ｐゴシック" charset="0"/>
                <a:cs typeface="Arial" pitchFamily="34" charset="0"/>
              </a:rPr>
              <a:t>2017 CAISO Generator </a:t>
            </a:r>
            <a:br>
              <a:rPr lang="en-US" altLang="en-US" sz="2800" b="1" dirty="0">
                <a:solidFill>
                  <a:prstClr val="black"/>
                </a:solidFill>
                <a:latin typeface="Book Antiqua" pitchFamily="18" charset="0"/>
                <a:ea typeface="ＭＳ Ｐゴシック" charset="0"/>
                <a:cs typeface="Arial" pitchFamily="34" charset="0"/>
              </a:rPr>
            </a:br>
            <a:r>
              <a:rPr lang="en-US" altLang="en-US" sz="2800" b="1" dirty="0">
                <a:solidFill>
                  <a:prstClr val="black"/>
                </a:solidFill>
                <a:latin typeface="Book Antiqua" pitchFamily="18" charset="0"/>
                <a:ea typeface="ＭＳ Ｐゴシック" charset="0"/>
                <a:cs typeface="Arial" pitchFamily="34" charset="0"/>
              </a:rPr>
              <a:t>Interconnection &amp; Deliverability Allocation Procedures (GIDAP)</a:t>
            </a:r>
            <a:endParaRPr lang="en-US" sz="2800" b="1" dirty="0">
              <a:solidFill>
                <a:prstClr val="black"/>
              </a:solidFill>
              <a:latin typeface="Book Antiqua" pitchFamily="18" charset="0"/>
              <a:ea typeface="ＭＳ Ｐゴシック" charset="0"/>
              <a:cs typeface="Arial" pitchFamily="34" charset="0"/>
            </a:endParaRPr>
          </a:p>
        </p:txBody>
      </p:sp>
      <p:sp>
        <p:nvSpPr>
          <p:cNvPr id="8" name="Rectangle 3"/>
          <p:cNvSpPr txBox="1">
            <a:spLocks noChangeArrowheads="1"/>
          </p:cNvSpPr>
          <p:nvPr/>
        </p:nvSpPr>
        <p:spPr bwMode="auto">
          <a:xfrm>
            <a:off x="4114800" y="4495800"/>
            <a:ext cx="4495800" cy="762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342900" indent="-342900">
              <a:defRPr/>
            </a:pPr>
            <a:r>
              <a:rPr lang="en-US" sz="1600" dirty="0">
                <a:solidFill>
                  <a:prstClr val="black"/>
                </a:solidFill>
                <a:latin typeface="Book Antiqua" pitchFamily="18" charset="0"/>
                <a:ea typeface="ＭＳ Ｐゴシック" charset="0"/>
                <a:cs typeface="Arial" pitchFamily="34" charset="0"/>
              </a:rPr>
              <a:t>Team Lead</a:t>
            </a:r>
          </a:p>
        </p:txBody>
      </p:sp>
      <p:sp>
        <p:nvSpPr>
          <p:cNvPr id="9" name="Rectangle 3"/>
          <p:cNvSpPr txBox="1">
            <a:spLocks noChangeArrowheads="1"/>
          </p:cNvSpPr>
          <p:nvPr/>
        </p:nvSpPr>
        <p:spPr bwMode="auto">
          <a:xfrm>
            <a:off x="990600" y="4495800"/>
            <a:ext cx="4876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buFont typeface="Arial" charset="0"/>
              <a:buNone/>
              <a:defRPr/>
            </a:pPr>
            <a:r>
              <a:rPr lang="en-US" sz="1600" dirty="0">
                <a:solidFill>
                  <a:prstClr val="black"/>
                </a:solidFill>
                <a:latin typeface="Book Antiqua" pitchFamily="18" charset="0"/>
                <a:ea typeface="ＭＳ Ｐゴシック" charset="0"/>
                <a:cs typeface="Arial" pitchFamily="34" charset="0"/>
              </a:rPr>
              <a:t>Ramsey Ayass|</a:t>
            </a:r>
          </a:p>
        </p:txBody>
      </p:sp>
    </p:spTree>
    <p:extLst>
      <p:ext uri="{BB962C8B-B14F-4D97-AF65-F5344CB8AC3E}">
        <p14:creationId xmlns:p14="http://schemas.microsoft.com/office/powerpoint/2010/main" val="20808195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09600"/>
          </a:xfrm>
        </p:spPr>
        <p:txBody>
          <a:bodyPr/>
          <a:lstStyle/>
          <a:p>
            <a:r>
              <a:rPr lang="en-US" sz="1800" dirty="0">
                <a:latin typeface="Book Antiqua" pitchFamily="18" charset="0"/>
                <a:cs typeface="Arial" pitchFamily="34" charset="0"/>
              </a:rPr>
              <a:t>CAISO Generator Interconnection and Deliverability Allocation  Procedures </a:t>
            </a:r>
            <a:endParaRPr lang="en-US" sz="1800" dirty="0"/>
          </a:p>
        </p:txBody>
      </p:sp>
      <p:sp>
        <p:nvSpPr>
          <p:cNvPr id="5" name="Text Placeholder 2"/>
          <p:cNvSpPr>
            <a:spLocks/>
          </p:cNvSpPr>
          <p:nvPr/>
        </p:nvSpPr>
        <p:spPr bwMode="auto">
          <a:xfrm>
            <a:off x="1219200" y="6407150"/>
            <a:ext cx="6346825" cy="298450"/>
          </a:xfrm>
          <a:prstGeom prst="rect">
            <a:avLst/>
          </a:prstGeom>
          <a:noFill/>
          <a:ln w="9525">
            <a:noFill/>
            <a:miter lim="800000"/>
            <a:headEnd/>
            <a:tailEnd/>
          </a:ln>
        </p:spPr>
        <p:txBody>
          <a:bodyPr/>
          <a:lstStyle/>
          <a:p>
            <a:pPr marL="342900" indent="-342900" algn="ctr">
              <a:spcBef>
                <a:spcPct val="20000"/>
              </a:spcBef>
              <a:buFont typeface="Arial" charset="0"/>
              <a:buNone/>
            </a:pPr>
            <a:endParaRPr lang="en-US" sz="1500" i="1" dirty="0">
              <a:solidFill>
                <a:prstClr val="black"/>
              </a:solidFill>
              <a:latin typeface="Book Antiqua" pitchFamily="18" charset="0"/>
              <a:ea typeface="ＭＳ Ｐゴシック" charset="0"/>
            </a:endParaRPr>
          </a:p>
        </p:txBody>
      </p:sp>
      <p:graphicFrame>
        <p:nvGraphicFramePr>
          <p:cNvPr id="7" name="Group 3"/>
          <p:cNvGraphicFramePr>
            <a:graphicFrameLocks/>
          </p:cNvGraphicFramePr>
          <p:nvPr>
            <p:extLst>
              <p:ext uri="{D42A27DB-BD31-4B8C-83A1-F6EECF244321}">
                <p14:modId xmlns:p14="http://schemas.microsoft.com/office/powerpoint/2010/main" val="1862856072"/>
              </p:ext>
            </p:extLst>
          </p:nvPr>
        </p:nvGraphicFramePr>
        <p:xfrm>
          <a:off x="304800" y="1017775"/>
          <a:ext cx="8534400" cy="4389040"/>
        </p:xfrm>
        <a:graphic>
          <a:graphicData uri="http://schemas.openxmlformats.org/drawingml/2006/table">
            <a:tbl>
              <a:tblPr/>
              <a:tblGrid>
                <a:gridCol w="8534400">
                  <a:extLst>
                    <a:ext uri="{9D8B030D-6E8A-4147-A177-3AD203B41FA5}">
                      <a16:colId xmlns:a16="http://schemas.microsoft.com/office/drawing/2014/main" val="20000"/>
                    </a:ext>
                  </a:extLst>
                </a:gridCol>
              </a:tblGrid>
              <a:tr h="1489326">
                <a:tc>
                  <a:txBody>
                    <a:bodyPr/>
                    <a:lstStyle/>
                    <a:p>
                      <a:pPr marL="0" marR="0" lvl="0" indent="0" algn="l" defTabSz="1019175" rtl="0" eaLnBrk="0" fontAlgn="base" latinLnBrk="0" hangingPunct="0">
                        <a:lnSpc>
                          <a:spcPct val="100000"/>
                        </a:lnSpc>
                        <a:spcBef>
                          <a:spcPct val="0"/>
                        </a:spcBef>
                        <a:spcAft>
                          <a:spcPct val="0"/>
                        </a:spcAft>
                        <a:buClr>
                          <a:schemeClr val="tx1"/>
                        </a:buClr>
                        <a:buSzTx/>
                        <a:buFont typeface="Wingdings" pitchFamily="2" charset="2"/>
                        <a:buNone/>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Interconnection to SDG&amp;E transmission system is governed by the CAISO’s FERC approved Tariff:</a:t>
                      </a:r>
                    </a:p>
                    <a:p>
                      <a:pPr marL="0" indent="0">
                        <a:buClr>
                          <a:schemeClr val="tx1"/>
                        </a:buClr>
                        <a:buFont typeface="Wingdings" pitchFamily="2" charset="2"/>
                        <a:buNone/>
                      </a:pPr>
                      <a:endParaRPr lang="en-US" sz="1600" kern="1200" baseline="0" dirty="0">
                        <a:solidFill>
                          <a:schemeClr val="tx1">
                            <a:lumMod val="50000"/>
                          </a:schemeClr>
                        </a:solidFill>
                        <a:latin typeface="Book Antiqua" pitchFamily="18" charset="0"/>
                        <a:ea typeface="+mn-ea"/>
                        <a:cs typeface="+mn-cs"/>
                      </a:endParaRPr>
                    </a:p>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defRPr/>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Cluster Windows:</a:t>
                      </a:r>
                      <a:r>
                        <a:rPr kumimoji="0" lang="en-US" sz="1600" b="0"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  April 1 – April 30 of each year (If any date is not a Business Day, then the applicable date shall be the next Business Day.)</a:t>
                      </a:r>
                    </a:p>
                    <a:p>
                      <a:pPr marL="0" marR="0" lvl="0" indent="0" algn="ctr" defTabSz="1019175" rtl="0" eaLnBrk="0" fontAlgn="base" latinLnBrk="0" hangingPunct="0">
                        <a:lnSpc>
                          <a:spcPct val="100000"/>
                        </a:lnSpc>
                        <a:spcBef>
                          <a:spcPct val="0"/>
                        </a:spcBef>
                        <a:spcAft>
                          <a:spcPct val="0"/>
                        </a:spcAft>
                        <a:buClr>
                          <a:schemeClr val="tx1"/>
                        </a:buClr>
                        <a:buSzTx/>
                        <a:buFont typeface="Wingdings" pitchFamily="2" charset="2"/>
                        <a:buNone/>
                        <a:tabLst/>
                        <a:defRPr/>
                      </a:pPr>
                      <a:endParaRPr kumimoji="0" lang="en-US" sz="1600" b="0"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endParaRPr>
                    </a:p>
                    <a:p>
                      <a:pPr marL="0" marR="0" lvl="0" indent="0" algn="ctr" defTabSz="1019175" rtl="0" eaLnBrk="0" fontAlgn="base" latinLnBrk="0" hangingPunct="0">
                        <a:lnSpc>
                          <a:spcPct val="100000"/>
                        </a:lnSpc>
                        <a:spcBef>
                          <a:spcPct val="0"/>
                        </a:spcBef>
                        <a:spcAft>
                          <a:spcPct val="0"/>
                        </a:spcAft>
                        <a:buClr>
                          <a:schemeClr val="tx1"/>
                        </a:buClr>
                        <a:buSzTx/>
                        <a:buFont typeface="Wingdings" pitchFamily="2" charset="2"/>
                        <a:buNone/>
                        <a:tabLst/>
                        <a:defRPr/>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GIDAP PROCESS</a:t>
                      </a:r>
                    </a:p>
                  </a:txBody>
                  <a:tcPr marL="91429" marR="91429" marT="45715" marB="45715"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Interconnection Request (IR)</a:t>
                      </a: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Scoping Meeting</a:t>
                      </a: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Project Grouping</a:t>
                      </a: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Phase I Interconnection Study</a:t>
                      </a:r>
                      <a:endParaRPr kumimoji="0" lang="en-US" sz="1600" b="0"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endParaRP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kern="1200"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Phase II Interconnection Study </a:t>
                      </a:r>
                      <a:endParaRPr kumimoji="0" lang="en-US" sz="1600" b="0"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endParaRP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90159">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Posting of Financial Security</a:t>
                      </a: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93277">
                <a:tc>
                  <a:txBody>
                    <a:bodyPr/>
                    <a:lstStyle/>
                    <a:p>
                      <a:pPr marL="382588" marR="0" lvl="0" indent="-382588" algn="l" defTabSz="1019175" rtl="0" eaLnBrk="0" fontAlgn="base" latinLnBrk="0" hangingPunct="0">
                        <a:lnSpc>
                          <a:spcPct val="100000"/>
                        </a:lnSpc>
                        <a:spcBef>
                          <a:spcPct val="0"/>
                        </a:spcBef>
                        <a:spcAft>
                          <a:spcPct val="0"/>
                        </a:spcAft>
                        <a:buClr>
                          <a:schemeClr val="tx1"/>
                        </a:buClr>
                        <a:buSzTx/>
                        <a:buFont typeface="Wingdings" pitchFamily="2" charset="2"/>
                        <a:buChar char="v"/>
                        <a:tabLst/>
                      </a:pPr>
                      <a:r>
                        <a:rPr kumimoji="0" lang="en-US" sz="1600" b="1"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Large/Small Generator Interconnection Agreements (LGIA/SGIA)</a:t>
                      </a:r>
                    </a:p>
                    <a:p>
                      <a:pPr marL="382588" marR="0" lvl="0" indent="-382588" algn="l" defTabSz="1019175" rtl="0" eaLnBrk="0" fontAlgn="base" latinLnBrk="0" hangingPunct="0">
                        <a:lnSpc>
                          <a:spcPct val="100000"/>
                        </a:lnSpc>
                        <a:spcBef>
                          <a:spcPct val="0"/>
                        </a:spcBef>
                        <a:spcAft>
                          <a:spcPct val="0"/>
                        </a:spcAft>
                        <a:buClr>
                          <a:schemeClr val="tx1"/>
                        </a:buClr>
                        <a:buSzTx/>
                        <a:buFontTx/>
                        <a:buNone/>
                        <a:tabLst/>
                      </a:pPr>
                      <a:r>
                        <a:rPr kumimoji="0" lang="en-US" sz="1600" b="0" i="0" u="none" strike="noStrike" cap="none" normalizeH="0" baseline="0" dirty="0">
                          <a:ln>
                            <a:noFill/>
                          </a:ln>
                          <a:solidFill>
                            <a:schemeClr val="tx1">
                              <a:lumMod val="50000"/>
                            </a:schemeClr>
                          </a:solidFill>
                          <a:effectLst/>
                          <a:latin typeface="Book Antiqua" pitchFamily="18" charset="0"/>
                          <a:ea typeface="Times New Roman" pitchFamily="18" charset="0"/>
                          <a:cs typeface="Tahoma" pitchFamily="34" charset="0"/>
                        </a:rPr>
                        <a:t>	</a:t>
                      </a:r>
                    </a:p>
                  </a:txBody>
                  <a:tcPr marL="91429" marR="91429" marT="45715" marB="45715"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bl>
          </a:graphicData>
        </a:graphic>
      </p:graphicFrame>
      <p:sp>
        <p:nvSpPr>
          <p:cNvPr id="8" name="Footer Placeholder 2"/>
          <p:cNvSpPr txBox="1">
            <a:spLocks/>
          </p:cNvSpPr>
          <p:nvPr/>
        </p:nvSpPr>
        <p:spPr>
          <a:xfrm>
            <a:off x="2733472" y="6153774"/>
            <a:ext cx="5223754" cy="365125"/>
          </a:xfrm>
          <a:prstGeom prst="rect">
            <a:avLst/>
          </a:prstGeom>
        </p:spPr>
        <p:txBody>
          <a:bodyPr/>
          <a:ls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a:lstStyle>
          <a:p>
            <a:pPr algn="ctr">
              <a:defRPr/>
            </a:pPr>
            <a:r>
              <a:rPr lang="en-US" sz="1200" dirty="0">
                <a:solidFill>
                  <a:srgbClr val="FFFFFF"/>
                </a:solidFill>
                <a:latin typeface="Calibri"/>
              </a:rPr>
              <a:t>SDG&amp;E RAM VII RFO - Bidders Conference</a:t>
            </a:r>
          </a:p>
        </p:txBody>
      </p:sp>
    </p:spTree>
    <p:extLst>
      <p:ext uri="{BB962C8B-B14F-4D97-AF65-F5344CB8AC3E}">
        <p14:creationId xmlns:p14="http://schemas.microsoft.com/office/powerpoint/2010/main" val="338733801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28775" y="1447800"/>
            <a:ext cx="6019800" cy="2743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prstClr val="black"/>
                </a:solidFill>
                <a:latin typeface="Book Antiqua" pitchFamily="18" charset="0"/>
                <a:cs typeface="Arial" pitchFamily="34" charset="0"/>
              </a:rPr>
              <a:t>SDG&amp;E Interconnection Procedures to Connect to the Electric Distribution System</a:t>
            </a:r>
          </a:p>
        </p:txBody>
      </p:sp>
      <p:sp>
        <p:nvSpPr>
          <p:cNvPr id="7" name="Rectangle 2"/>
          <p:cNvSpPr txBox="1">
            <a:spLocks noChangeArrowheads="1"/>
          </p:cNvSpPr>
          <p:nvPr/>
        </p:nvSpPr>
        <p:spPr>
          <a:xfrm>
            <a:off x="1628775" y="2187575"/>
            <a:ext cx="5867400" cy="1470025"/>
          </a:xfrm>
          <a:prstGeom prst="rect">
            <a:avLst/>
          </a:prstGeom>
        </p:spPr>
        <p:txBody>
          <a:bodyPr>
            <a:normAutofit/>
          </a:bodyPr>
          <a:lstStyle/>
          <a:p>
            <a:pPr algn="ctr"/>
            <a:endParaRPr lang="en-US" sz="2800" b="1" dirty="0">
              <a:solidFill>
                <a:prstClr val="black"/>
              </a:solidFill>
              <a:latin typeface="Book Antiqua" pitchFamily="18" charset="0"/>
              <a:cs typeface="Arial" pitchFamily="34" charset="0"/>
            </a:endParaRPr>
          </a:p>
        </p:txBody>
      </p:sp>
      <p:sp>
        <p:nvSpPr>
          <p:cNvPr id="10" name="Rectangle 3"/>
          <p:cNvSpPr txBox="1">
            <a:spLocks noChangeArrowheads="1"/>
          </p:cNvSpPr>
          <p:nvPr/>
        </p:nvSpPr>
        <p:spPr bwMode="auto">
          <a:xfrm>
            <a:off x="4114800" y="4966648"/>
            <a:ext cx="4114800" cy="4082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fontAlgn="base">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9" name="Rectangle 3"/>
          <p:cNvSpPr txBox="1">
            <a:spLocks noChangeArrowheads="1"/>
          </p:cNvSpPr>
          <p:nvPr/>
        </p:nvSpPr>
        <p:spPr bwMode="auto">
          <a:xfrm>
            <a:off x="2209800" y="47244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latin typeface="Book Antiqua" pitchFamily="18" charset="0"/>
              </a:rPr>
              <a:t>Michael Turner</a:t>
            </a:r>
            <a:r>
              <a:rPr lang="en-US" sz="1600" dirty="0">
                <a:solidFill>
                  <a:prstClr val="black"/>
                </a:solidFill>
                <a:latin typeface="Book Antiqua" pitchFamily="18" charset="0"/>
                <a:cs typeface="Arial" pitchFamily="34" charset="0"/>
              </a:rPr>
              <a:t>| Customer Generation</a:t>
            </a:r>
          </a:p>
        </p:txBody>
      </p:sp>
    </p:spTree>
    <p:extLst>
      <p:ext uri="{BB962C8B-B14F-4D97-AF65-F5344CB8AC3E}">
        <p14:creationId xmlns:p14="http://schemas.microsoft.com/office/powerpoint/2010/main" val="2682418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24000" y="19812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1676400" y="2416175"/>
            <a:ext cx="5715000" cy="1470025"/>
          </a:xfrm>
          <a:prstGeom prst="rect">
            <a:avLst/>
          </a:prstGeom>
        </p:spPr>
        <p:txBody>
          <a:bodyPr>
            <a:normAutofit/>
          </a:bodyPr>
          <a:lstStyle/>
          <a:p>
            <a:br>
              <a:rPr lang="en-US" altLang="en-US" sz="2800" dirty="0">
                <a:latin typeface="Book Antiqua" pitchFamily="18" charset="0"/>
                <a:cs typeface="Arial" pitchFamily="34" charset="0"/>
              </a:rPr>
            </a:br>
            <a:r>
              <a:rPr lang="en-US" altLang="en-US" sz="2800" dirty="0">
                <a:latin typeface="Book Antiqua" pitchFamily="18" charset="0"/>
                <a:cs typeface="Arial" pitchFamily="34" charset="0"/>
              </a:rPr>
              <a:t>Welcome</a:t>
            </a:r>
            <a:br>
              <a:rPr lang="en-US" altLang="en-US" sz="2800" dirty="0">
                <a:latin typeface="Book Antiqua" pitchFamily="18" charset="0"/>
                <a:cs typeface="Arial" pitchFamily="34" charset="0"/>
              </a:rPr>
            </a:br>
            <a:endParaRPr lang="en-US" sz="2500" b="1" dirty="0">
              <a:latin typeface="Book Antiqua" pitchFamily="18" charset="0"/>
              <a:cs typeface="Arial" pitchFamily="34" charset="0"/>
            </a:endParaRPr>
          </a:p>
        </p:txBody>
      </p:sp>
      <p:sp>
        <p:nvSpPr>
          <p:cNvPr id="5" name="Slide Number Placeholder 4"/>
          <p:cNvSpPr>
            <a:spLocks noGrp="1"/>
          </p:cNvSpPr>
          <p:nvPr>
            <p:ph type="sldNum" sz="quarter" idx="12"/>
          </p:nvPr>
        </p:nvSpPr>
        <p:spPr/>
        <p:txBody>
          <a:bodyPr/>
          <a:lstStyle/>
          <a:p>
            <a:pPr>
              <a:defRPr/>
            </a:pPr>
            <a:fld id="{F8193F1F-6195-4AD1-A94D-54F560E57046}" type="slidenum">
              <a:rPr lang="en-US" smtClean="0"/>
              <a:pPr>
                <a:defRPr/>
              </a:pPr>
              <a:t>5</a:t>
            </a:fld>
            <a:endParaRPr lang="en-US" dirty="0"/>
          </a:p>
        </p:txBody>
      </p:sp>
      <p:sp>
        <p:nvSpPr>
          <p:cNvPr id="6" name="Rectangle 3"/>
          <p:cNvSpPr txBox="1">
            <a:spLocks noChangeArrowheads="1"/>
          </p:cNvSpPr>
          <p:nvPr/>
        </p:nvSpPr>
        <p:spPr bwMode="auto">
          <a:xfrm>
            <a:off x="1752600" y="4648200"/>
            <a:ext cx="5715000" cy="4572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r>
              <a:rPr lang="en-US" sz="1600" dirty="0">
                <a:solidFill>
                  <a:prstClr val="black"/>
                </a:solidFill>
                <a:latin typeface="Book Antiqua" pitchFamily="18" charset="0"/>
                <a:cs typeface="Arial" pitchFamily="34" charset="0"/>
              </a:rPr>
              <a:t>Jennifer Summers| Commercial Energy Policy Advisor</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Content Placeholder 6"/>
          <p:cNvGraphicFramePr>
            <a:graphicFrameLocks noGrp="1"/>
          </p:cNvGraphicFramePr>
          <p:nvPr>
            <p:ph sz="half" idx="2"/>
            <p:extLst>
              <p:ext uri="{D42A27DB-BD31-4B8C-83A1-F6EECF244321}">
                <p14:modId xmlns:p14="http://schemas.microsoft.com/office/powerpoint/2010/main" val="1356481958"/>
              </p:ext>
            </p:extLst>
          </p:nvPr>
        </p:nvGraphicFramePr>
        <p:xfrm>
          <a:off x="6106886" y="1628058"/>
          <a:ext cx="2667000" cy="40434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78" name="Text Placeholder 2"/>
          <p:cNvSpPr>
            <a:spLocks noGrp="1"/>
          </p:cNvSpPr>
          <p:nvPr>
            <p:ph type="body" idx="1"/>
          </p:nvPr>
        </p:nvSpPr>
        <p:spPr>
          <a:xfrm>
            <a:off x="574162" y="946388"/>
            <a:ext cx="2563091" cy="905801"/>
          </a:xfrm>
        </p:spPr>
        <p:txBody>
          <a:bodyPr/>
          <a:lstStyle/>
          <a:p>
            <a:pPr algn="ctr">
              <a:spcBef>
                <a:spcPts val="0"/>
              </a:spcBef>
              <a:spcAft>
                <a:spcPts val="600"/>
              </a:spcAft>
            </a:pPr>
            <a:r>
              <a:rPr lang="en-US" sz="1600" dirty="0">
                <a:latin typeface="Futura Std Book"/>
              </a:rPr>
              <a:t>Fast Track Process</a:t>
            </a:r>
          </a:p>
          <a:p>
            <a:pPr algn="ctr">
              <a:spcBef>
                <a:spcPts val="0"/>
              </a:spcBef>
              <a:spcAft>
                <a:spcPts val="600"/>
              </a:spcAft>
            </a:pPr>
            <a:r>
              <a:rPr lang="en-US" sz="1000" dirty="0">
                <a:latin typeface="Futura Std Book"/>
              </a:rPr>
              <a:t>2.0MW or Less for any location</a:t>
            </a:r>
          </a:p>
          <a:p>
            <a:pPr algn="ctr">
              <a:spcBef>
                <a:spcPts val="0"/>
              </a:spcBef>
              <a:spcAft>
                <a:spcPts val="600"/>
              </a:spcAft>
            </a:pPr>
            <a:r>
              <a:rPr lang="en-US" sz="1000" dirty="0">
                <a:latin typeface="Futura Std Book"/>
              </a:rPr>
              <a:t>≤3MW @ 12kV for inverter based gen w/in 2.5 miles of substation</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881195156"/>
              </p:ext>
            </p:extLst>
          </p:nvPr>
        </p:nvGraphicFramePr>
        <p:xfrm>
          <a:off x="659405" y="2133600"/>
          <a:ext cx="2384584" cy="35059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4580" name="Text Placeholder 2"/>
          <p:cNvSpPr>
            <a:spLocks noGrp="1"/>
          </p:cNvSpPr>
          <p:nvPr>
            <p:ph type="body" idx="1"/>
          </p:nvPr>
        </p:nvSpPr>
        <p:spPr>
          <a:xfrm>
            <a:off x="6340540" y="1022214"/>
            <a:ext cx="2590800" cy="334962"/>
          </a:xfrm>
        </p:spPr>
        <p:txBody>
          <a:bodyPr/>
          <a:lstStyle/>
          <a:p>
            <a:pPr lvl="0" algn="ctr"/>
            <a:r>
              <a:rPr lang="en-US" sz="1600" dirty="0">
                <a:latin typeface="Futura Std Book"/>
              </a:rPr>
              <a:t>Cluster Study Process </a:t>
            </a:r>
            <a:endParaRPr lang="en-US" sz="1000" dirty="0">
              <a:solidFill>
                <a:prstClr val="black"/>
              </a:solidFill>
              <a:latin typeface="Futura Std Book"/>
            </a:endParaRPr>
          </a:p>
        </p:txBody>
      </p:sp>
      <p:sp>
        <p:nvSpPr>
          <p:cNvPr id="22" name="Text Placeholder 2"/>
          <p:cNvSpPr>
            <a:spLocks noGrp="1"/>
          </p:cNvSpPr>
          <p:nvPr>
            <p:ph type="body" idx="1"/>
          </p:nvPr>
        </p:nvSpPr>
        <p:spPr>
          <a:xfrm>
            <a:off x="672941" y="5671493"/>
            <a:ext cx="7391400" cy="639763"/>
          </a:xfrm>
          <a:ln w="25400">
            <a:solidFill>
              <a:schemeClr val="accent2">
                <a:lumMod val="75000"/>
              </a:schemeClr>
            </a:solidFill>
          </a:ln>
        </p:spPr>
        <p:txBody>
          <a:bodyPr anchor="ctr"/>
          <a:lstStyle/>
          <a:p>
            <a:pPr algn="ctr">
              <a:defRPr/>
            </a:pPr>
            <a:r>
              <a:rPr lang="en-US" dirty="0"/>
              <a:t>Interconnection Agreement</a:t>
            </a:r>
          </a:p>
        </p:txBody>
      </p:sp>
      <p:sp>
        <p:nvSpPr>
          <p:cNvPr id="11" name="Title 1"/>
          <p:cNvSpPr txBox="1">
            <a:spLocks/>
          </p:cNvSpPr>
          <p:nvPr/>
        </p:nvSpPr>
        <p:spPr bwMode="auto">
          <a:xfrm>
            <a:off x="152400" y="0"/>
            <a:ext cx="5791200" cy="914400"/>
          </a:xfrm>
          <a:prstGeom prst="rect">
            <a:avLst/>
          </a:prstGeom>
          <a:noFill/>
          <a:ln w="9525">
            <a:noFill/>
            <a:miter lim="800000"/>
            <a:headEnd/>
            <a:tailEnd/>
          </a:ln>
          <a:effectLst/>
        </p:spPr>
        <p:txBody>
          <a:bodyPr anchor="ctr"/>
          <a:lstStyle/>
          <a:p>
            <a:pPr algn="ctr" eaLnBrk="0" hangingPunct="0">
              <a:defRPr/>
            </a:pPr>
            <a:endParaRPr lang="en-US" sz="3200" i="1" kern="0" dirty="0">
              <a:ln w="18415" cmpd="sng">
                <a:solidFill>
                  <a:srgbClr val="FFFFFF"/>
                </a:solidFill>
                <a:prstDash val="solid"/>
              </a:ln>
              <a:solidFill>
                <a:srgbClr val="FFFFFF"/>
              </a:solidFill>
              <a:effectLst>
                <a:outerShdw blurRad="50800" dist="38100" algn="l" rotWithShape="0">
                  <a:prstClr val="black">
                    <a:alpha val="40000"/>
                  </a:prstClr>
                </a:outerShdw>
              </a:effectLst>
              <a:latin typeface="Interstate-BoldCondensed"/>
            </a:endParaRPr>
          </a:p>
        </p:txBody>
      </p:sp>
      <p:sp>
        <p:nvSpPr>
          <p:cNvPr id="9" name="Rectangle 8"/>
          <p:cNvSpPr/>
          <p:nvPr/>
        </p:nvSpPr>
        <p:spPr>
          <a:xfrm>
            <a:off x="152400" y="164812"/>
            <a:ext cx="7483540" cy="584775"/>
          </a:xfrm>
          <a:prstGeom prst="rect">
            <a:avLst/>
          </a:prstGeom>
        </p:spPr>
        <p:txBody>
          <a:bodyPr wrap="square">
            <a:spAutoFit/>
          </a:bodyPr>
          <a:lstStyle/>
          <a:p>
            <a:r>
              <a:rPr lang="en-US" sz="3200" dirty="0">
                <a:latin typeface="Futura Std Book"/>
              </a:rPr>
              <a:t>WDAT Study Process Timelines</a:t>
            </a:r>
            <a:endParaRPr lang="en-US" sz="3200" dirty="0"/>
          </a:p>
        </p:txBody>
      </p:sp>
      <p:graphicFrame>
        <p:nvGraphicFramePr>
          <p:cNvPr id="10" name="Content Placeholder 6"/>
          <p:cNvGraphicFramePr>
            <a:graphicFrameLocks noGrp="1"/>
          </p:cNvGraphicFramePr>
          <p:nvPr>
            <p:ph sz="half" idx="2"/>
            <p:extLst>
              <p:ext uri="{D42A27DB-BD31-4B8C-83A1-F6EECF244321}">
                <p14:modId xmlns:p14="http://schemas.microsoft.com/office/powerpoint/2010/main" val="1688078661"/>
              </p:ext>
            </p:extLst>
          </p:nvPr>
        </p:nvGraphicFramePr>
        <p:xfrm>
          <a:off x="3282800" y="1682676"/>
          <a:ext cx="2590800" cy="4032323"/>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2" name="Text Placeholder 2"/>
          <p:cNvSpPr>
            <a:spLocks noGrp="1"/>
          </p:cNvSpPr>
          <p:nvPr>
            <p:ph type="body" idx="1"/>
          </p:nvPr>
        </p:nvSpPr>
        <p:spPr>
          <a:xfrm>
            <a:off x="3287486" y="924925"/>
            <a:ext cx="2819400" cy="575206"/>
          </a:xfrm>
        </p:spPr>
        <p:txBody>
          <a:bodyPr/>
          <a:lstStyle/>
          <a:p>
            <a:pPr algn="ctr"/>
            <a:r>
              <a:rPr lang="en-US" sz="1600" dirty="0">
                <a:latin typeface="Futura Std Book"/>
              </a:rPr>
              <a:t>Independent Study Process </a:t>
            </a:r>
            <a:endParaRPr lang="en-US" sz="1000" dirty="0">
              <a:latin typeface="Futura Std Book"/>
            </a:endParaRPr>
          </a:p>
        </p:txBody>
      </p:sp>
    </p:spTree>
    <p:extLst>
      <p:ext uri="{BB962C8B-B14F-4D97-AF65-F5344CB8AC3E}">
        <p14:creationId xmlns:p14="http://schemas.microsoft.com/office/powerpoint/2010/main" val="2571216362"/>
      </p:ext>
    </p:extLst>
  </p:cSld>
  <p:clrMapOvr>
    <a:masterClrMapping/>
  </p:clrMapOvr>
  <p:transition spd="med">
    <p:fade thruBlk="1"/>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2"/>
          <p:cNvSpPr>
            <a:spLocks noGrp="1"/>
          </p:cNvSpPr>
          <p:nvPr>
            <p:ph type="body" idx="1"/>
          </p:nvPr>
        </p:nvSpPr>
        <p:spPr>
          <a:xfrm>
            <a:off x="511490" y="1122555"/>
            <a:ext cx="2563091" cy="638511"/>
          </a:xfrm>
        </p:spPr>
        <p:txBody>
          <a:bodyPr/>
          <a:lstStyle/>
          <a:p>
            <a:pPr algn="ctr">
              <a:spcBef>
                <a:spcPts val="0"/>
              </a:spcBef>
              <a:spcAft>
                <a:spcPts val="0"/>
              </a:spcAft>
            </a:pPr>
            <a:r>
              <a:rPr lang="en-US" sz="1600" dirty="0">
                <a:latin typeface="Futura Std Book"/>
              </a:rPr>
              <a:t>Fast Track Process</a:t>
            </a:r>
          </a:p>
          <a:p>
            <a:pPr algn="ctr">
              <a:spcBef>
                <a:spcPts val="0"/>
              </a:spcBef>
              <a:spcAft>
                <a:spcPts val="0"/>
              </a:spcAft>
            </a:pPr>
            <a:r>
              <a:rPr lang="en-US" sz="1000" dirty="0">
                <a:latin typeface="Futura Std Book"/>
              </a:rPr>
              <a:t>1.5 MW or Less or </a:t>
            </a:r>
          </a:p>
          <a:p>
            <a:pPr algn="ctr">
              <a:spcBef>
                <a:spcPts val="0"/>
              </a:spcBef>
              <a:spcAft>
                <a:spcPts val="0"/>
              </a:spcAft>
            </a:pPr>
            <a:r>
              <a:rPr lang="en-US" sz="1000" dirty="0">
                <a:latin typeface="Futura Std Book"/>
              </a:rPr>
              <a:t>Any Size Non-exporting</a:t>
            </a:r>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553849999"/>
              </p:ext>
            </p:extLst>
          </p:nvPr>
        </p:nvGraphicFramePr>
        <p:xfrm>
          <a:off x="663416" y="2285999"/>
          <a:ext cx="2308384" cy="3353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580" name="Text Placeholder 2"/>
          <p:cNvSpPr>
            <a:spLocks noGrp="1"/>
          </p:cNvSpPr>
          <p:nvPr>
            <p:ph type="body" idx="1"/>
          </p:nvPr>
        </p:nvSpPr>
        <p:spPr>
          <a:xfrm>
            <a:off x="6439786" y="1336603"/>
            <a:ext cx="2590800" cy="334962"/>
          </a:xfrm>
        </p:spPr>
        <p:txBody>
          <a:bodyPr/>
          <a:lstStyle/>
          <a:p>
            <a:pPr algn="ctr"/>
            <a:r>
              <a:rPr lang="en-US" sz="1600" dirty="0">
                <a:latin typeface="Futura Std Book"/>
              </a:rPr>
              <a:t>Distribution Group Study Process</a:t>
            </a:r>
          </a:p>
        </p:txBody>
      </p:sp>
      <p:graphicFrame>
        <p:nvGraphicFramePr>
          <p:cNvPr id="19" name="Content Placeholder 6"/>
          <p:cNvGraphicFramePr>
            <a:graphicFrameLocks noGrp="1"/>
          </p:cNvGraphicFramePr>
          <p:nvPr>
            <p:ph sz="half" idx="2"/>
            <p:extLst>
              <p:ext uri="{D42A27DB-BD31-4B8C-83A1-F6EECF244321}">
                <p14:modId xmlns:p14="http://schemas.microsoft.com/office/powerpoint/2010/main" val="3987922524"/>
              </p:ext>
            </p:extLst>
          </p:nvPr>
        </p:nvGraphicFramePr>
        <p:xfrm>
          <a:off x="6172200" y="1572330"/>
          <a:ext cx="2667000" cy="404343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2" name="Text Placeholder 2"/>
          <p:cNvSpPr>
            <a:spLocks noGrp="1"/>
          </p:cNvSpPr>
          <p:nvPr>
            <p:ph type="body" idx="1"/>
          </p:nvPr>
        </p:nvSpPr>
        <p:spPr>
          <a:xfrm>
            <a:off x="672941" y="5607701"/>
            <a:ext cx="7391400" cy="703739"/>
          </a:xfrm>
          <a:ln w="25400">
            <a:solidFill>
              <a:schemeClr val="accent2">
                <a:lumMod val="75000"/>
              </a:schemeClr>
            </a:solidFill>
          </a:ln>
        </p:spPr>
        <p:txBody>
          <a:bodyPr anchor="ctr"/>
          <a:lstStyle/>
          <a:p>
            <a:pPr algn="ctr">
              <a:defRPr/>
            </a:pPr>
            <a:r>
              <a:rPr lang="en-US" dirty="0"/>
              <a:t>Interconnection Agreement</a:t>
            </a:r>
          </a:p>
        </p:txBody>
      </p:sp>
      <p:sp>
        <p:nvSpPr>
          <p:cNvPr id="11" name="Title 1"/>
          <p:cNvSpPr txBox="1">
            <a:spLocks/>
          </p:cNvSpPr>
          <p:nvPr/>
        </p:nvSpPr>
        <p:spPr bwMode="auto">
          <a:xfrm>
            <a:off x="152400" y="0"/>
            <a:ext cx="5791200" cy="914400"/>
          </a:xfrm>
          <a:prstGeom prst="rect">
            <a:avLst/>
          </a:prstGeom>
          <a:noFill/>
          <a:ln w="9525">
            <a:noFill/>
            <a:miter lim="800000"/>
            <a:headEnd/>
            <a:tailEnd/>
          </a:ln>
          <a:effectLst/>
        </p:spPr>
        <p:txBody>
          <a:bodyPr anchor="ctr"/>
          <a:lstStyle/>
          <a:p>
            <a:pPr algn="ctr" eaLnBrk="0" hangingPunct="0">
              <a:defRPr/>
            </a:pPr>
            <a:endParaRPr lang="en-US" sz="3200" i="1" kern="0" dirty="0">
              <a:ln w="18415" cmpd="sng">
                <a:solidFill>
                  <a:srgbClr val="FFFFFF"/>
                </a:solidFill>
                <a:prstDash val="solid"/>
              </a:ln>
              <a:solidFill>
                <a:srgbClr val="FFFFFF"/>
              </a:solidFill>
              <a:effectLst>
                <a:outerShdw blurRad="50800" dist="38100" algn="l" rotWithShape="0">
                  <a:prstClr val="black">
                    <a:alpha val="40000"/>
                  </a:prstClr>
                </a:outerShdw>
              </a:effectLst>
              <a:latin typeface="Interstate-BoldCondensed"/>
            </a:endParaRPr>
          </a:p>
        </p:txBody>
      </p:sp>
      <p:sp>
        <p:nvSpPr>
          <p:cNvPr id="9" name="Rectangle 8"/>
          <p:cNvSpPr/>
          <p:nvPr/>
        </p:nvSpPr>
        <p:spPr>
          <a:xfrm>
            <a:off x="0" y="164812"/>
            <a:ext cx="7635940" cy="584775"/>
          </a:xfrm>
          <a:prstGeom prst="rect">
            <a:avLst/>
          </a:prstGeom>
        </p:spPr>
        <p:txBody>
          <a:bodyPr wrap="square">
            <a:spAutoFit/>
          </a:bodyPr>
          <a:lstStyle/>
          <a:p>
            <a:r>
              <a:rPr lang="en-US" sz="3200" dirty="0">
                <a:latin typeface="Futura Std Book"/>
              </a:rPr>
              <a:t>Rule 21 Study Process Timelines</a:t>
            </a:r>
            <a:endParaRPr lang="en-US" sz="3200" dirty="0"/>
          </a:p>
        </p:txBody>
      </p:sp>
      <p:graphicFrame>
        <p:nvGraphicFramePr>
          <p:cNvPr id="10" name="Content Placeholder 6"/>
          <p:cNvGraphicFramePr>
            <a:graphicFrameLocks noGrp="1"/>
          </p:cNvGraphicFramePr>
          <p:nvPr>
            <p:ph sz="half" idx="2"/>
            <p:extLst>
              <p:ext uri="{D42A27DB-BD31-4B8C-83A1-F6EECF244321}">
                <p14:modId xmlns:p14="http://schemas.microsoft.com/office/powerpoint/2010/main" val="232842016"/>
              </p:ext>
            </p:extLst>
          </p:nvPr>
        </p:nvGraphicFramePr>
        <p:xfrm>
          <a:off x="3131730" y="1752599"/>
          <a:ext cx="2735669" cy="3886905"/>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2" name="Text Placeholder 2"/>
          <p:cNvSpPr>
            <a:spLocks noGrp="1"/>
          </p:cNvSpPr>
          <p:nvPr>
            <p:ph type="body" idx="1"/>
          </p:nvPr>
        </p:nvSpPr>
        <p:spPr>
          <a:xfrm>
            <a:off x="3505200" y="1336603"/>
            <a:ext cx="2590800" cy="334962"/>
          </a:xfrm>
        </p:spPr>
        <p:txBody>
          <a:bodyPr/>
          <a:lstStyle/>
          <a:p>
            <a:pPr algn="ctr"/>
            <a:r>
              <a:rPr lang="en-US" sz="1600" dirty="0">
                <a:latin typeface="Futura Std Book"/>
              </a:rPr>
              <a:t>Independent            Study Process</a:t>
            </a:r>
          </a:p>
        </p:txBody>
      </p:sp>
    </p:spTree>
    <p:extLst>
      <p:ext uri="{BB962C8B-B14F-4D97-AF65-F5344CB8AC3E}">
        <p14:creationId xmlns:p14="http://schemas.microsoft.com/office/powerpoint/2010/main" val="3132808777"/>
      </p:ext>
    </p:extLst>
  </p:cSld>
  <p:clrMapOvr>
    <a:masterClrMapping/>
  </p:clrMapOvr>
  <p:transition spd="med">
    <p:fade thruBlk="1"/>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55899" y="1511598"/>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2"/>
          <p:cNvSpPr txBox="1">
            <a:spLocks noChangeArrowheads="1"/>
          </p:cNvSpPr>
          <p:nvPr/>
        </p:nvSpPr>
        <p:spPr>
          <a:xfrm>
            <a:off x="1632099" y="1904999"/>
            <a:ext cx="5867400" cy="1524001"/>
          </a:xfrm>
          <a:prstGeom prst="rect">
            <a:avLst/>
          </a:prstGeom>
        </p:spPr>
        <p:txBody>
          <a:bodyPr>
            <a:normAutofit/>
          </a:bodyPr>
          <a:lstStyle/>
          <a:p>
            <a:pPr algn="ctr"/>
            <a:endParaRPr lang="en-US" altLang="en-US" sz="2800" b="1" dirty="0">
              <a:latin typeface="Book Antiqua" pitchFamily="18" charset="0"/>
              <a:cs typeface="Arial" pitchFamily="34" charset="0"/>
            </a:endParaRPr>
          </a:p>
          <a:p>
            <a:pPr algn="ctr"/>
            <a:r>
              <a:rPr lang="en-US" altLang="en-US" sz="2800" b="1" dirty="0">
                <a:latin typeface="Book Antiqua" pitchFamily="18" charset="0"/>
                <a:cs typeface="Arial" pitchFamily="34" charset="0"/>
              </a:rPr>
              <a:t>Q&amp;A SESSION </a:t>
            </a:r>
            <a:endParaRPr lang="en-US" sz="2800" b="1" dirty="0">
              <a:latin typeface="Book Antiqua" pitchFamily="18" charset="0"/>
              <a:cs typeface="Arial" pitchFamily="34" charset="0"/>
            </a:endParaRPr>
          </a:p>
        </p:txBody>
      </p:sp>
      <p:sp>
        <p:nvSpPr>
          <p:cNvPr id="8" name="Rectangle 3"/>
          <p:cNvSpPr txBox="1">
            <a:spLocks noChangeArrowheads="1"/>
          </p:cNvSpPr>
          <p:nvPr/>
        </p:nvSpPr>
        <p:spPr bwMode="auto">
          <a:xfrm>
            <a:off x="2124075" y="4286250"/>
            <a:ext cx="5105400" cy="4572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342900" indent="-342900">
              <a:spcBef>
                <a:spcPts val="0"/>
              </a:spcBef>
              <a:defRPr/>
            </a:pPr>
            <a:endParaRPr lang="en-US" sz="1600" dirty="0">
              <a:latin typeface="Book Antiqua" pitchFamily="18" charset="0"/>
              <a:cs typeface="Arial" pitchFamily="34" charset="0"/>
            </a:endParaRP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52</a:t>
            </a:fld>
            <a:endParaRPr lang="en-US" dirty="0"/>
          </a:p>
        </p:txBody>
      </p:sp>
    </p:spTree>
    <p:extLst>
      <p:ext uri="{BB962C8B-B14F-4D97-AF65-F5344CB8AC3E}">
        <p14:creationId xmlns:p14="http://schemas.microsoft.com/office/powerpoint/2010/main" val="35043560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00200" y="1447800"/>
            <a:ext cx="6019800" cy="26670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a:solidFill>
                  <a:prstClr val="black"/>
                </a:solidFill>
                <a:latin typeface="Book Antiqua" pitchFamily="18" charset="0"/>
                <a:cs typeface="Arial" pitchFamily="34" charset="0"/>
              </a:rPr>
              <a:t>Appendix</a:t>
            </a:r>
            <a:endParaRPr lang="en-US" altLang="en-US" sz="2800" b="1" dirty="0">
              <a:solidFill>
                <a:prstClr val="black"/>
              </a:solidFill>
              <a:latin typeface="Book Antiqua" pitchFamily="18" charset="0"/>
              <a:cs typeface="Arial" pitchFamily="34" charset="0"/>
            </a:endParaRPr>
          </a:p>
        </p:txBody>
      </p:sp>
      <p:sp>
        <p:nvSpPr>
          <p:cNvPr id="7" name="Rectangle 2"/>
          <p:cNvSpPr txBox="1">
            <a:spLocks noChangeArrowheads="1"/>
          </p:cNvSpPr>
          <p:nvPr/>
        </p:nvSpPr>
        <p:spPr>
          <a:xfrm>
            <a:off x="1600200" y="2187575"/>
            <a:ext cx="5867400" cy="1470025"/>
          </a:xfrm>
          <a:prstGeom prst="rect">
            <a:avLst/>
          </a:prstGeom>
        </p:spPr>
        <p:txBody>
          <a:bodyPr>
            <a:normAutofit/>
          </a:bodyPr>
          <a:lstStyle/>
          <a:p>
            <a:pPr algn="ctr"/>
            <a:endParaRPr lang="en-US" sz="2800" b="1" dirty="0">
              <a:solidFill>
                <a:prstClr val="black"/>
              </a:solidFill>
              <a:latin typeface="Book Antiqua" pitchFamily="18" charset="0"/>
              <a:cs typeface="Arial" pitchFamily="34" charset="0"/>
            </a:endParaRPr>
          </a:p>
        </p:txBody>
      </p:sp>
      <p:sp>
        <p:nvSpPr>
          <p:cNvPr id="10" name="Rectangle 3"/>
          <p:cNvSpPr txBox="1">
            <a:spLocks noChangeArrowheads="1"/>
          </p:cNvSpPr>
          <p:nvPr/>
        </p:nvSpPr>
        <p:spPr bwMode="auto">
          <a:xfrm>
            <a:off x="4114800" y="4966648"/>
            <a:ext cx="4114800" cy="4082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fontAlgn="base">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11" name="Rectangle 3"/>
          <p:cNvSpPr txBox="1">
            <a:spLocks noChangeArrowheads="1"/>
          </p:cNvSpPr>
          <p:nvPr/>
        </p:nvSpPr>
        <p:spPr bwMode="auto">
          <a:xfrm>
            <a:off x="988328" y="49530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9" name="Rectangle 3"/>
          <p:cNvSpPr txBox="1">
            <a:spLocks noChangeArrowheads="1"/>
          </p:cNvSpPr>
          <p:nvPr/>
        </p:nvSpPr>
        <p:spPr bwMode="auto">
          <a:xfrm>
            <a:off x="2286000" y="47244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Tree>
    <p:extLst>
      <p:ext uri="{BB962C8B-B14F-4D97-AF65-F5344CB8AC3E}">
        <p14:creationId xmlns:p14="http://schemas.microsoft.com/office/powerpoint/2010/main" val="797188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639762"/>
          </a:xfrm>
        </p:spPr>
        <p:txBody>
          <a:bodyPr/>
          <a:lstStyle/>
          <a:p>
            <a:pPr algn="l"/>
            <a:r>
              <a:rPr lang="en-US" sz="2200" dirty="0">
                <a:latin typeface="Book Antiqua" pitchFamily="18" charset="0"/>
                <a:cs typeface="Arial" pitchFamily="34" charset="0"/>
              </a:rPr>
              <a:t>Generation Interconnection Information</a:t>
            </a:r>
            <a:endParaRPr lang="en-US" sz="2200" dirty="0"/>
          </a:p>
        </p:txBody>
      </p:sp>
      <p:sp>
        <p:nvSpPr>
          <p:cNvPr id="4" name="Rectangle 3"/>
          <p:cNvSpPr txBox="1">
            <a:spLocks noChangeArrowheads="1"/>
          </p:cNvSpPr>
          <p:nvPr/>
        </p:nvSpPr>
        <p:spPr bwMode="auto">
          <a:xfrm>
            <a:off x="437707" y="804329"/>
            <a:ext cx="8229600" cy="5257800"/>
          </a:xfrm>
          <a:prstGeom prst="rect">
            <a:avLst/>
          </a:prstGeom>
          <a:noFill/>
          <a:ln w="9525">
            <a:noFill/>
            <a:miter lim="800000"/>
            <a:headEnd/>
            <a:tailEnd/>
          </a:ln>
        </p:spPr>
        <p:txBody>
          <a:bodyPr>
            <a:normAutofit fontScale="70000" lnSpcReduction="20000"/>
          </a:bodyPr>
          <a:lstStyle/>
          <a:p>
            <a:pPr marL="342900" indent="-227013">
              <a:lnSpc>
                <a:spcPct val="90000"/>
              </a:lnSpc>
              <a:spcAft>
                <a:spcPts val="1200"/>
              </a:spcAft>
              <a:buClr>
                <a:prstClr val="black"/>
              </a:buClr>
              <a:buFont typeface="Arial" charset="0"/>
              <a:buNone/>
              <a:defRPr/>
            </a:pPr>
            <a:endParaRPr lang="en-US" sz="2100" b="1" i="1" dirty="0">
              <a:solidFill>
                <a:prstClr val="black"/>
              </a:solidFill>
              <a:latin typeface="Book Antiqua" pitchFamily="18" charset="0"/>
              <a:ea typeface="ＭＳ Ｐゴシック" charset="0"/>
              <a:cs typeface="Arial" pitchFamily="34" charset="0"/>
            </a:endParaRPr>
          </a:p>
          <a:p>
            <a:pPr marL="342900" indent="-227013">
              <a:lnSpc>
                <a:spcPct val="90000"/>
              </a:lnSpc>
              <a:spcAft>
                <a:spcPts val="1200"/>
              </a:spcAft>
              <a:buClr>
                <a:prstClr val="black"/>
              </a:buClr>
              <a:buFont typeface="Arial" charset="0"/>
              <a:buNone/>
              <a:defRPr/>
            </a:pPr>
            <a:r>
              <a:rPr lang="en-US" sz="2100" b="1" i="1" dirty="0">
                <a:solidFill>
                  <a:prstClr val="black"/>
                </a:solidFill>
                <a:latin typeface="Book Antiqua" pitchFamily="18" charset="0"/>
                <a:ea typeface="ＭＳ Ｐゴシック" charset="0"/>
                <a:cs typeface="Arial" pitchFamily="34" charset="0"/>
              </a:rPr>
              <a:t>SDG&amp;E Interconnection Website</a:t>
            </a:r>
            <a:r>
              <a:rPr lang="en-US" sz="2100" i="1" dirty="0">
                <a:solidFill>
                  <a:prstClr val="black"/>
                </a:solidFill>
                <a:latin typeface="Book Antiqua" pitchFamily="18" charset="0"/>
                <a:ea typeface="ＭＳ Ｐゴシック" charset="0"/>
                <a:cs typeface="Arial" pitchFamily="34" charset="0"/>
              </a:rPr>
              <a:t>:  </a:t>
            </a:r>
            <a:r>
              <a:rPr lang="en-US" sz="2100" i="1" dirty="0">
                <a:solidFill>
                  <a:prstClr val="black"/>
                </a:solidFill>
                <a:latin typeface="Book Antiqua" pitchFamily="18" charset="0"/>
                <a:ea typeface="ＭＳ Ｐゴシック" charset="0"/>
                <a:cs typeface="Arial" pitchFamily="34" charset="0"/>
                <a:hlinkClick r:id="rId2"/>
              </a:rPr>
              <a:t>http://www.sdge.com/generation-interconnections/overview-generation-interconnections</a:t>
            </a:r>
            <a:endParaRPr lang="en-US" sz="2100" b="1" i="1" dirty="0">
              <a:solidFill>
                <a:srgbClr val="4F81BD">
                  <a:lumMod val="75000"/>
                </a:srgbClr>
              </a:solidFill>
              <a:latin typeface="Book Antiqua" pitchFamily="18" charset="0"/>
              <a:ea typeface="ＭＳ Ｐゴシック" charset="0"/>
              <a:cs typeface="Arial" pitchFamily="34" charset="0"/>
            </a:endParaRP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Download and review SDG&amp;E Interconnection Handbook</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Links to CAISO interconnection queue, tariffs and websites</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Links to SDG&amp;E interconnection queue, tariffs and websites</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Link to NERC/WECC Reliability Standards</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Links to Process Summaries</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Link to SDG&amp;E Self Generation Technologies site</a:t>
            </a:r>
            <a:endParaRPr lang="en-US" sz="2100" i="1" dirty="0">
              <a:solidFill>
                <a:prstClr val="black"/>
              </a:solidFill>
              <a:latin typeface="Book Antiqua" pitchFamily="18" charset="0"/>
              <a:ea typeface="ＭＳ Ｐゴシック" charset="0"/>
              <a:cs typeface="Arial" pitchFamily="34" charset="0"/>
            </a:endParaRPr>
          </a:p>
          <a:p>
            <a:pPr marL="342900" indent="-227013">
              <a:lnSpc>
                <a:spcPct val="90000"/>
              </a:lnSpc>
              <a:spcAft>
                <a:spcPts val="1200"/>
              </a:spcAft>
              <a:buClr>
                <a:prstClr val="black"/>
              </a:buClr>
              <a:buFont typeface="Arial" charset="0"/>
              <a:buNone/>
              <a:defRPr/>
            </a:pPr>
            <a:r>
              <a:rPr lang="en-US" sz="2100" b="1" i="1" dirty="0">
                <a:solidFill>
                  <a:prstClr val="black"/>
                </a:solidFill>
                <a:latin typeface="Book Antiqua" pitchFamily="18" charset="0"/>
                <a:ea typeface="ＭＳ Ｐゴシック" charset="0"/>
                <a:cs typeface="Arial" pitchFamily="34" charset="0"/>
              </a:rPr>
              <a:t>CAISO Generation Interconnection Process Contact:</a:t>
            </a:r>
            <a:endParaRPr lang="en-US" sz="2100" b="1" i="1" dirty="0">
              <a:solidFill>
                <a:srgbClr val="C0504D"/>
              </a:solidFill>
              <a:latin typeface="Book Antiqua" pitchFamily="18" charset="0"/>
              <a:ea typeface="ＭＳ Ｐゴシック" charset="0"/>
              <a:cs typeface="Arial" pitchFamily="34" charset="0"/>
            </a:endParaRP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Lead Interconnection Specialist : Leslie Feusi (916) 351-2330</a:t>
            </a:r>
          </a:p>
          <a:p>
            <a:pPr marL="342900" lvl="1" indent="280988">
              <a:lnSpc>
                <a:spcPct val="90000"/>
              </a:lnSpc>
              <a:spcAft>
                <a:spcPts val="1200"/>
              </a:spcAft>
              <a:buClr>
                <a:prstClr val="black"/>
              </a:buClr>
              <a:buFont typeface="Times" pitchFamily="18" charset="0"/>
              <a:buNone/>
              <a:defRPr/>
            </a:pPr>
            <a:r>
              <a:rPr lang="en-US" sz="2100" b="1" dirty="0">
                <a:solidFill>
                  <a:srgbClr val="C0504D"/>
                </a:solidFill>
                <a:latin typeface="Book Antiqua" pitchFamily="18" charset="0"/>
                <a:ea typeface="ＭＳ Ｐゴシック" charset="0"/>
                <a:cs typeface="Arial" pitchFamily="34" charset="0"/>
                <a:hlinkClick r:id="rId3"/>
              </a:rPr>
              <a:t>Lfeusi@caiso.com</a:t>
            </a:r>
            <a:endParaRPr lang="en-US" sz="2100" i="1" dirty="0">
              <a:solidFill>
                <a:prstClr val="black"/>
              </a:solidFill>
              <a:latin typeface="Book Antiqua" pitchFamily="18" charset="0"/>
              <a:ea typeface="ＭＳ Ｐゴシック" charset="0"/>
              <a:cs typeface="Arial" pitchFamily="34" charset="0"/>
            </a:endParaRPr>
          </a:p>
          <a:p>
            <a:pPr marL="342900" indent="-227013">
              <a:lnSpc>
                <a:spcPct val="90000"/>
              </a:lnSpc>
              <a:spcAft>
                <a:spcPts val="1200"/>
              </a:spcAft>
              <a:buClr>
                <a:prstClr val="black"/>
              </a:buClr>
              <a:buFont typeface="Arial" charset="0"/>
              <a:buNone/>
              <a:defRPr/>
            </a:pPr>
            <a:r>
              <a:rPr lang="en-US" sz="2100" b="1" i="1" dirty="0">
                <a:solidFill>
                  <a:prstClr val="black"/>
                </a:solidFill>
                <a:latin typeface="Book Antiqua" pitchFamily="18" charset="0"/>
                <a:ea typeface="ＭＳ Ｐゴシック" charset="0"/>
                <a:cs typeface="Arial" pitchFamily="34" charset="0"/>
              </a:rPr>
              <a:t>SDG&amp;E Contacts:</a:t>
            </a:r>
            <a:endParaRPr lang="en-US" sz="2100" b="1" i="1" dirty="0">
              <a:solidFill>
                <a:srgbClr val="C0504D"/>
              </a:solidFill>
              <a:latin typeface="Book Antiqua" pitchFamily="18" charset="0"/>
              <a:ea typeface="ＭＳ Ｐゴシック" charset="0"/>
              <a:cs typeface="Arial" pitchFamily="34" charset="0"/>
            </a:endParaRP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Generation Interconnection Team Lead:  Bruno Velosa (858) 654-8293 </a:t>
            </a:r>
            <a:r>
              <a:rPr lang="en-US" sz="2100" dirty="0">
                <a:solidFill>
                  <a:prstClr val="black"/>
                </a:solidFill>
                <a:latin typeface="Book Antiqua" pitchFamily="18" charset="0"/>
                <a:ea typeface="ＭＳ Ｐゴシック" charset="0"/>
                <a:cs typeface="Arial" pitchFamily="34" charset="0"/>
                <a:hlinkClick r:id="rId4"/>
              </a:rPr>
              <a:t>BVelosa@semprautilities.com</a:t>
            </a:r>
            <a:r>
              <a:rPr lang="en-US" sz="2100" dirty="0">
                <a:solidFill>
                  <a:prstClr val="black"/>
                </a:solidFill>
                <a:latin typeface="Book Antiqua" pitchFamily="18" charset="0"/>
                <a:ea typeface="ＭＳ Ｐゴシック" charset="0"/>
                <a:cs typeface="Arial" pitchFamily="34" charset="0"/>
              </a:rPr>
              <a:t> </a:t>
            </a: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Generation Interconnection Project Manager:  Marlene Mishler (858) 654-8640 </a:t>
            </a:r>
            <a:r>
              <a:rPr lang="en-US" sz="2100" dirty="0">
                <a:solidFill>
                  <a:prstClr val="black"/>
                </a:solidFill>
                <a:latin typeface="Book Antiqua" pitchFamily="18" charset="0"/>
                <a:ea typeface="ＭＳ Ｐゴシック" charset="0"/>
                <a:cs typeface="Arial" pitchFamily="34" charset="0"/>
                <a:hlinkClick r:id="rId5"/>
              </a:rPr>
              <a:t>MMishler@semprautilities.com</a:t>
            </a:r>
            <a:r>
              <a:rPr lang="en-US" sz="2100" dirty="0">
                <a:solidFill>
                  <a:prstClr val="black"/>
                </a:solidFill>
                <a:latin typeface="Book Antiqua" pitchFamily="18" charset="0"/>
                <a:ea typeface="ＭＳ Ｐゴシック" charset="0"/>
                <a:cs typeface="Arial" pitchFamily="34" charset="0"/>
              </a:rPr>
              <a:t> </a:t>
            </a:r>
            <a:endParaRPr lang="en-US" sz="2400" dirty="0">
              <a:solidFill>
                <a:prstClr val="black"/>
              </a:solidFill>
              <a:latin typeface="Book Antiqua" pitchFamily="18" charset="0"/>
              <a:ea typeface="ＭＳ Ｐゴシック" charset="0"/>
            </a:endParaRPr>
          </a:p>
          <a:p>
            <a:pPr marL="623888" lvl="1" indent="-217488">
              <a:lnSpc>
                <a:spcPct val="90000"/>
              </a:lnSpc>
              <a:spcAft>
                <a:spcPts val="1200"/>
              </a:spcAft>
              <a:buClr>
                <a:prstClr val="black"/>
              </a:buClr>
              <a:buFont typeface="Arial" charset="0"/>
              <a:buChar char="–"/>
              <a:defRPr/>
            </a:pPr>
            <a:r>
              <a:rPr lang="en-US" sz="2100" dirty="0">
                <a:solidFill>
                  <a:prstClr val="black"/>
                </a:solidFill>
                <a:latin typeface="Book Antiqua" pitchFamily="18" charset="0"/>
                <a:ea typeface="ＭＳ Ｐゴシック" charset="0"/>
                <a:cs typeface="Arial" pitchFamily="34" charset="0"/>
              </a:rPr>
              <a:t>Energy Administrator:  Dan McCarron (858) 637-7905 </a:t>
            </a:r>
            <a:r>
              <a:rPr lang="en-US" sz="2100" dirty="0">
                <a:solidFill>
                  <a:srgbClr val="000000"/>
                </a:solidFill>
                <a:latin typeface="Book Antiqua" pitchFamily="18" charset="0"/>
                <a:ea typeface="ＭＳ Ｐゴシック" charset="0"/>
                <a:cs typeface="Arial" pitchFamily="34" charset="0"/>
                <a:hlinkClick r:id="rId6"/>
              </a:rPr>
              <a:t>DMcCarron@semprautilities.com</a:t>
            </a:r>
            <a:r>
              <a:rPr lang="en-US" sz="2100" dirty="0">
                <a:solidFill>
                  <a:srgbClr val="000000"/>
                </a:solidFill>
                <a:latin typeface="Book Antiqua" pitchFamily="18" charset="0"/>
                <a:ea typeface="ＭＳ Ｐゴシック" charset="0"/>
                <a:cs typeface="Arial" pitchFamily="34" charset="0"/>
              </a:rPr>
              <a:t> </a:t>
            </a:r>
            <a:endParaRPr lang="en-US" sz="2400" dirty="0">
              <a:solidFill>
                <a:prstClr val="black"/>
              </a:solidFill>
              <a:latin typeface="Arial" pitchFamily="34" charset="0"/>
              <a:ea typeface="ＭＳ Ｐゴシック" charset="0"/>
              <a:cs typeface="Arial" pitchFamily="34" charset="0"/>
            </a:endParaRPr>
          </a:p>
        </p:txBody>
      </p:sp>
      <p:sp>
        <p:nvSpPr>
          <p:cNvPr id="5" name="Text Placeholder 2"/>
          <p:cNvSpPr>
            <a:spLocks/>
          </p:cNvSpPr>
          <p:nvPr/>
        </p:nvSpPr>
        <p:spPr bwMode="auto">
          <a:xfrm>
            <a:off x="1558925" y="6407150"/>
            <a:ext cx="6007100" cy="457200"/>
          </a:xfrm>
          <a:prstGeom prst="rect">
            <a:avLst/>
          </a:prstGeom>
          <a:noFill/>
          <a:ln w="9525">
            <a:noFill/>
            <a:miter lim="800000"/>
            <a:headEnd/>
            <a:tailEnd/>
          </a:ln>
        </p:spPr>
        <p:txBody>
          <a:bodyPr/>
          <a:lstStyle/>
          <a:p>
            <a:pPr marL="342900" indent="-342900" algn="ctr">
              <a:spcBef>
                <a:spcPct val="20000"/>
              </a:spcBef>
              <a:buFont typeface="Arial" charset="0"/>
              <a:buNone/>
            </a:pPr>
            <a:endParaRPr lang="en-US" sz="1500" i="1" dirty="0">
              <a:solidFill>
                <a:prstClr val="black"/>
              </a:solidFill>
              <a:latin typeface="Book Antiqua" pitchFamily="18" charset="0"/>
              <a:ea typeface="ＭＳ Ｐゴシック" charset="0"/>
            </a:endParaRPr>
          </a:p>
        </p:txBody>
      </p:sp>
    </p:spTree>
    <p:extLst>
      <p:ext uri="{BB962C8B-B14F-4D97-AF65-F5344CB8AC3E}">
        <p14:creationId xmlns:p14="http://schemas.microsoft.com/office/powerpoint/2010/main" val="5540820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28775" y="1447800"/>
            <a:ext cx="6019800" cy="2743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2800" b="1" dirty="0">
                <a:solidFill>
                  <a:prstClr val="black"/>
                </a:solidFill>
                <a:latin typeface="Book Antiqua" pitchFamily="18" charset="0"/>
                <a:cs typeface="Arial" pitchFamily="34" charset="0"/>
              </a:rPr>
              <a:t>SDG&amp;E Interconnection Procedures to Connect to the Electric Distribution System</a:t>
            </a:r>
          </a:p>
        </p:txBody>
      </p:sp>
      <p:sp>
        <p:nvSpPr>
          <p:cNvPr id="7" name="Rectangle 2"/>
          <p:cNvSpPr txBox="1">
            <a:spLocks noChangeArrowheads="1"/>
          </p:cNvSpPr>
          <p:nvPr/>
        </p:nvSpPr>
        <p:spPr>
          <a:xfrm>
            <a:off x="1628775" y="2187575"/>
            <a:ext cx="5867400" cy="1470025"/>
          </a:xfrm>
          <a:prstGeom prst="rect">
            <a:avLst/>
          </a:prstGeom>
        </p:spPr>
        <p:txBody>
          <a:bodyPr>
            <a:normAutofit/>
          </a:bodyPr>
          <a:lstStyle/>
          <a:p>
            <a:pPr algn="ctr"/>
            <a:endParaRPr lang="en-US" sz="2800" b="1" dirty="0">
              <a:solidFill>
                <a:prstClr val="black"/>
              </a:solidFill>
              <a:latin typeface="Book Antiqua" pitchFamily="18" charset="0"/>
              <a:cs typeface="Arial" pitchFamily="34" charset="0"/>
            </a:endParaRPr>
          </a:p>
        </p:txBody>
      </p:sp>
      <p:sp>
        <p:nvSpPr>
          <p:cNvPr id="10" name="Rectangle 3"/>
          <p:cNvSpPr txBox="1">
            <a:spLocks noChangeArrowheads="1"/>
          </p:cNvSpPr>
          <p:nvPr/>
        </p:nvSpPr>
        <p:spPr bwMode="auto">
          <a:xfrm>
            <a:off x="4114800" y="4966648"/>
            <a:ext cx="4114800" cy="4082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fontAlgn="base">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9" name="Rectangle 3"/>
          <p:cNvSpPr txBox="1">
            <a:spLocks noChangeArrowheads="1"/>
          </p:cNvSpPr>
          <p:nvPr/>
        </p:nvSpPr>
        <p:spPr bwMode="auto">
          <a:xfrm>
            <a:off x="2209800" y="4724400"/>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latin typeface="Book Antiqua" pitchFamily="18" charset="0"/>
              </a:rPr>
              <a:t>Michael Turner</a:t>
            </a:r>
            <a:r>
              <a:rPr lang="en-US" sz="1600" dirty="0">
                <a:solidFill>
                  <a:prstClr val="black"/>
                </a:solidFill>
                <a:latin typeface="Book Antiqua" pitchFamily="18" charset="0"/>
                <a:cs typeface="Arial" pitchFamily="34" charset="0"/>
              </a:rPr>
              <a:t>| Customer Generation</a:t>
            </a:r>
          </a:p>
        </p:txBody>
      </p:sp>
    </p:spTree>
    <p:extLst>
      <p:ext uri="{BB962C8B-B14F-4D97-AF65-F5344CB8AC3E}">
        <p14:creationId xmlns:p14="http://schemas.microsoft.com/office/powerpoint/2010/main" val="373530757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nvPr>
        </p:nvGraphicFramePr>
        <p:xfrm>
          <a:off x="304800" y="1219200"/>
          <a:ext cx="8610600" cy="129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381000" y="2743200"/>
            <a:ext cx="8763000" cy="2954655"/>
          </a:xfrm>
          <a:prstGeom prst="rect">
            <a:avLst/>
          </a:prstGeom>
          <a:noFill/>
        </p:spPr>
        <p:txBody>
          <a:bodyPr wrap="square" rtlCol="0">
            <a:spAutoFit/>
          </a:bodyPr>
          <a:lstStyle/>
          <a:p>
            <a:r>
              <a:rPr lang="en-US" b="1" dirty="0">
                <a:solidFill>
                  <a:prstClr val="black"/>
                </a:solidFill>
                <a:latin typeface="Book Antiqua" pitchFamily="18" charset="0"/>
              </a:rPr>
              <a:t>Distribution Interconnections</a:t>
            </a:r>
          </a:p>
          <a:p>
            <a:pPr lvl="1">
              <a:buClr>
                <a:srgbClr val="FF0000"/>
              </a:buClr>
              <a:buFont typeface="Arial" pitchFamily="34" charset="0"/>
              <a:buChar char="•"/>
            </a:pPr>
            <a:r>
              <a:rPr lang="en-US" sz="1600" dirty="0">
                <a:solidFill>
                  <a:prstClr val="black"/>
                </a:solidFill>
                <a:latin typeface="Book Antiqua" pitchFamily="18" charset="0"/>
              </a:rPr>
              <a:t> 	</a:t>
            </a:r>
            <a:r>
              <a:rPr lang="en-US" sz="1600" b="1" dirty="0">
                <a:solidFill>
                  <a:prstClr val="black"/>
                </a:solidFill>
                <a:latin typeface="Book Antiqua" pitchFamily="18" charset="0"/>
              </a:rPr>
              <a:t>The process to interconnect to SDG&amp;E’s distribution system is managed by the </a:t>
            </a:r>
          </a:p>
          <a:p>
            <a:pPr lvl="1">
              <a:buClr>
                <a:srgbClr val="FF0000"/>
              </a:buClr>
            </a:pPr>
            <a:r>
              <a:rPr lang="en-US" sz="1600" b="1" dirty="0">
                <a:solidFill>
                  <a:prstClr val="black"/>
                </a:solidFill>
                <a:latin typeface="Book Antiqua" pitchFamily="18" charset="0"/>
              </a:rPr>
              <a:t>	Customer Generation group in the Transmission &amp; Distribution Engineering 	Department</a:t>
            </a:r>
          </a:p>
          <a:p>
            <a:pPr lvl="1">
              <a:lnSpc>
                <a:spcPct val="150000"/>
              </a:lnSpc>
              <a:buClr>
                <a:srgbClr val="FF0000"/>
              </a:buClr>
              <a:buFont typeface="Arial" pitchFamily="34" charset="0"/>
              <a:buChar char="•"/>
            </a:pPr>
            <a:r>
              <a:rPr lang="en-US" sz="1600" b="1" dirty="0">
                <a:solidFill>
                  <a:prstClr val="black"/>
                </a:solidFill>
                <a:latin typeface="Book Antiqua" pitchFamily="18" charset="0"/>
              </a:rPr>
              <a:t> 	SDG&amp;E’s nominal distribution voltage is 12kV with limited 12.47 kV and 4 kV </a:t>
            </a:r>
          </a:p>
          <a:p>
            <a:pPr lvl="1">
              <a:lnSpc>
                <a:spcPct val="150000"/>
              </a:lnSpc>
              <a:buClr>
                <a:srgbClr val="FF0000"/>
              </a:buClr>
              <a:buFont typeface="Arial" pitchFamily="34" charset="0"/>
              <a:buChar char="•"/>
            </a:pPr>
            <a:r>
              <a:rPr lang="en-US" sz="1600" b="1" dirty="0">
                <a:solidFill>
                  <a:prstClr val="black"/>
                </a:solidFill>
                <a:latin typeface="Book Antiqua" pitchFamily="18" charset="0"/>
              </a:rPr>
              <a:t> 	All Applications must be submitted to SDG&amp;E’s Customer Generation group</a:t>
            </a:r>
          </a:p>
          <a:p>
            <a:pPr lvl="1">
              <a:lnSpc>
                <a:spcPct val="150000"/>
              </a:lnSpc>
              <a:buClr>
                <a:srgbClr val="FF0000"/>
              </a:buClr>
              <a:buFont typeface="Arial" pitchFamily="34" charset="0"/>
              <a:buChar char="•"/>
            </a:pPr>
            <a:r>
              <a:rPr lang="en-US" sz="1600" b="1" dirty="0">
                <a:solidFill>
                  <a:prstClr val="black"/>
                </a:solidFill>
                <a:latin typeface="Book Antiqua" pitchFamily="18" charset="0"/>
              </a:rPr>
              <a:t> 	Two application processes:  </a:t>
            </a:r>
          </a:p>
          <a:p>
            <a:pPr lvl="2">
              <a:lnSpc>
                <a:spcPct val="150000"/>
              </a:lnSpc>
              <a:buClr>
                <a:srgbClr val="FF0000"/>
              </a:buClr>
              <a:buFont typeface="Arial" pitchFamily="34" charset="0"/>
              <a:buChar char="•"/>
            </a:pPr>
            <a:r>
              <a:rPr lang="en-US" sz="1600" b="1" dirty="0">
                <a:solidFill>
                  <a:prstClr val="black"/>
                </a:solidFill>
                <a:latin typeface="Book Antiqua" pitchFamily="18" charset="0"/>
              </a:rPr>
              <a:t>  WDAT – Wholesale Distribution Open Access Tariff  (FERC)</a:t>
            </a:r>
          </a:p>
          <a:p>
            <a:pPr lvl="2">
              <a:lnSpc>
                <a:spcPct val="150000"/>
              </a:lnSpc>
              <a:buClr>
                <a:srgbClr val="FF0000"/>
              </a:buClr>
              <a:buFont typeface="Arial" pitchFamily="34" charset="0"/>
              <a:buChar char="•"/>
            </a:pPr>
            <a:r>
              <a:rPr lang="en-US" sz="1600" b="1" dirty="0">
                <a:solidFill>
                  <a:prstClr val="black"/>
                </a:solidFill>
                <a:latin typeface="Book Antiqua" pitchFamily="18" charset="0"/>
              </a:rPr>
              <a:t>  Rule 21 – SDG&amp;E Electric Rule 21 (CPUC)</a:t>
            </a:r>
          </a:p>
        </p:txBody>
      </p:sp>
      <p:sp>
        <p:nvSpPr>
          <p:cNvPr id="14" name="Rectangle 5"/>
          <p:cNvSpPr>
            <a:spLocks noChangeArrowheads="1"/>
          </p:cNvSpPr>
          <p:nvPr/>
        </p:nvSpPr>
        <p:spPr bwMode="auto">
          <a:xfrm>
            <a:off x="417095" y="152400"/>
            <a:ext cx="81915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Interconnection Process - Distribution</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56</a:t>
            </a:fld>
            <a:endParaRPr lang="en-US" sz="1200" dirty="0">
              <a:solidFill>
                <a:prstClr val="white">
                  <a:lumMod val="50000"/>
                </a:prstClr>
              </a:solidFill>
            </a:endParaRPr>
          </a:p>
        </p:txBody>
      </p:sp>
    </p:spTree>
    <p:extLst>
      <p:ext uri="{BB962C8B-B14F-4D97-AF65-F5344CB8AC3E}">
        <p14:creationId xmlns:p14="http://schemas.microsoft.com/office/powerpoint/2010/main" val="3694734075"/>
      </p:ext>
    </p:extLst>
  </p:cSld>
  <p:clrMapOvr>
    <a:masterClrMapping/>
  </p:clrMapOvr>
  <p:transition spd="med">
    <p:fade thruBlk="1"/>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609600" y="1066800"/>
            <a:ext cx="7924800" cy="2209800"/>
          </a:xfrm>
        </p:spPr>
        <p:txBody>
          <a:bodyPr/>
          <a:lstStyle/>
          <a:p>
            <a:pPr>
              <a:buNone/>
            </a:pPr>
            <a:r>
              <a:rPr lang="en-US" sz="2400" b="1" dirty="0"/>
              <a:t>Distribution Interconnection Application Package (for WDAT and Rule 21) Includes:</a:t>
            </a:r>
          </a:p>
          <a:p>
            <a:pPr lvl="1">
              <a:buClr>
                <a:srgbClr val="FF0000"/>
              </a:buClr>
              <a:buFont typeface="Arial" pitchFamily="34" charset="0"/>
              <a:buChar char="•"/>
            </a:pPr>
            <a:r>
              <a:rPr lang="en-US" sz="1800" b="1" dirty="0">
                <a:latin typeface="Book Antiqua" pitchFamily="18" charset="0"/>
              </a:rPr>
              <a:t> 	</a:t>
            </a:r>
            <a:r>
              <a:rPr lang="en-US" sz="2000" b="1" dirty="0">
                <a:latin typeface="Book Antiqua" pitchFamily="18" charset="0"/>
              </a:rPr>
              <a:t>Complete Interconnection Request</a:t>
            </a:r>
          </a:p>
          <a:p>
            <a:pPr lvl="1">
              <a:buClr>
                <a:srgbClr val="FF0000"/>
              </a:buClr>
              <a:buFont typeface="Arial" pitchFamily="34" charset="0"/>
              <a:buChar char="•"/>
            </a:pPr>
            <a:r>
              <a:rPr lang="en-US" sz="2000" b="1" dirty="0">
                <a:latin typeface="Book Antiqua" pitchFamily="18" charset="0"/>
              </a:rPr>
              <a:t> 	Site Control Evidence</a:t>
            </a:r>
          </a:p>
          <a:p>
            <a:pPr lvl="1">
              <a:buClr>
                <a:srgbClr val="FF0000"/>
              </a:buClr>
              <a:buFont typeface="Arial" pitchFamily="34" charset="0"/>
              <a:buChar char="•"/>
            </a:pPr>
            <a:r>
              <a:rPr lang="en-US" sz="2000" b="1" dirty="0">
                <a:latin typeface="Book Antiqua" pitchFamily="18" charset="0"/>
              </a:rPr>
              <a:t> 	Site Plan Diagram</a:t>
            </a:r>
          </a:p>
          <a:p>
            <a:pPr lvl="1">
              <a:buClr>
                <a:srgbClr val="FF0000"/>
              </a:buClr>
              <a:buFont typeface="Arial" pitchFamily="34" charset="0"/>
              <a:buChar char="•"/>
            </a:pPr>
            <a:r>
              <a:rPr lang="en-US" sz="2000" b="1" dirty="0">
                <a:latin typeface="Book Antiqua" pitchFamily="18" charset="0"/>
              </a:rPr>
              <a:t> 	Single Line Diagram</a:t>
            </a:r>
          </a:p>
          <a:p>
            <a:pPr marL="457200" lvl="1" indent="0">
              <a:buClr>
                <a:srgbClr val="FF0000"/>
              </a:buClr>
              <a:buNone/>
            </a:pPr>
            <a:r>
              <a:rPr lang="en-US" sz="2000" b="1" dirty="0">
                <a:latin typeface="Book Antiqua" pitchFamily="18" charset="0"/>
              </a:rPr>
              <a:t>An Invoice will be sent to Interconnection Customer (IC) and payment must be made before the application is considered complete:</a:t>
            </a:r>
          </a:p>
          <a:p>
            <a:pPr lvl="1">
              <a:buClr>
                <a:srgbClr val="FF0000"/>
              </a:buClr>
            </a:pPr>
            <a:r>
              <a:rPr lang="en-US" sz="2000" b="1" dirty="0">
                <a:latin typeface="Book Antiqua" pitchFamily="18" charset="0"/>
              </a:rPr>
              <a:t>WDAT Application Fee:	$1,500</a:t>
            </a:r>
          </a:p>
          <a:p>
            <a:pPr lvl="1">
              <a:buClr>
                <a:srgbClr val="FF0000"/>
              </a:buClr>
            </a:pPr>
            <a:r>
              <a:rPr lang="en-US" sz="2000" b="1" dirty="0">
                <a:latin typeface="Book Antiqua" pitchFamily="18" charset="0"/>
              </a:rPr>
              <a:t>Rule 21 Application Fee:	   $800</a:t>
            </a:r>
          </a:p>
        </p:txBody>
      </p:sp>
      <p:sp>
        <p:nvSpPr>
          <p:cNvPr id="4" name="Rectangle 3"/>
          <p:cNvSpPr>
            <a:spLocks noChangeArrowheads="1"/>
          </p:cNvSpPr>
          <p:nvPr/>
        </p:nvSpPr>
        <p:spPr bwMode="auto">
          <a:xfrm>
            <a:off x="304800" y="228600"/>
            <a:ext cx="88392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Application Package (WDAT and Rule 21)</a:t>
            </a:r>
          </a:p>
        </p:txBody>
      </p:sp>
      <p:sp>
        <p:nvSpPr>
          <p:cNvPr id="8" name="Subtitle 2"/>
          <p:cNvSpPr txBox="1">
            <a:spLocks/>
          </p:cNvSpPr>
          <p:nvPr/>
        </p:nvSpPr>
        <p:spPr bwMode="auto">
          <a:xfrm>
            <a:off x="685800" y="3505200"/>
            <a:ext cx="84582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4A7DFF"/>
              </a:buClr>
              <a:buSzPct val="125000"/>
              <a:tabLst>
                <a:tab pos="406400" algn="l"/>
              </a:tabLst>
            </a:pPr>
            <a:endParaRPr lang="en-US" sz="2000" b="1" kern="0" dirty="0">
              <a:solidFill>
                <a:prstClr val="black"/>
              </a:solidFill>
              <a:latin typeface="Book Antiqua" pitchFamily="18" charset="0"/>
            </a:endParaRPr>
          </a:p>
        </p:txBody>
      </p:sp>
      <p:sp>
        <p:nvSpPr>
          <p:cNvPr id="11" name="Subtitle 2"/>
          <p:cNvSpPr txBox="1">
            <a:spLocks/>
          </p:cNvSpPr>
          <p:nvPr/>
        </p:nvSpPr>
        <p:spPr bwMode="auto">
          <a:xfrm>
            <a:off x="762000" y="4038600"/>
            <a:ext cx="35052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3" name="Subtitle 2"/>
          <p:cNvSpPr txBox="1">
            <a:spLocks/>
          </p:cNvSpPr>
          <p:nvPr/>
        </p:nvSpPr>
        <p:spPr bwMode="auto">
          <a:xfrm>
            <a:off x="4648200" y="4038600"/>
            <a:ext cx="35052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4"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57</a:t>
            </a:fld>
            <a:endParaRPr lang="en-US" sz="1200" dirty="0">
              <a:solidFill>
                <a:prstClr val="white">
                  <a:lumMod val="50000"/>
                </a:prstClr>
              </a:solidFill>
            </a:endParaRPr>
          </a:p>
        </p:txBody>
      </p:sp>
    </p:spTree>
    <p:extLst>
      <p:ext uri="{BB962C8B-B14F-4D97-AF65-F5344CB8AC3E}">
        <p14:creationId xmlns:p14="http://schemas.microsoft.com/office/powerpoint/2010/main" val="1350179239"/>
      </p:ext>
    </p:extLst>
  </p:cSld>
  <p:clrMapOvr>
    <a:masterClrMapping/>
  </p:clrMapOvr>
  <p:transition spd="med">
    <p:fade thruBlk="1"/>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00200" y="1447800"/>
            <a:ext cx="6019800" cy="26670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a:solidFill>
                  <a:prstClr val="black"/>
                </a:solidFill>
                <a:latin typeface="Book Antiqua" pitchFamily="18" charset="0"/>
                <a:cs typeface="Arial" pitchFamily="34" charset="0"/>
              </a:rPr>
              <a:t>WDAT</a:t>
            </a:r>
          </a:p>
          <a:p>
            <a:pPr algn="ctr"/>
            <a:r>
              <a:rPr lang="en-US" altLang="en-US" sz="2800" b="1" dirty="0">
                <a:solidFill>
                  <a:prstClr val="black"/>
                </a:solidFill>
                <a:latin typeface="Book Antiqua" pitchFamily="18" charset="0"/>
                <a:cs typeface="Arial" pitchFamily="34" charset="0"/>
              </a:rPr>
              <a:t>Wholesale Distribution Open Access Tariff</a:t>
            </a:r>
          </a:p>
          <a:p>
            <a:pPr algn="ctr"/>
            <a:r>
              <a:rPr lang="en-US" altLang="en-US" sz="2800" b="1" dirty="0">
                <a:solidFill>
                  <a:prstClr val="black"/>
                </a:solidFill>
                <a:latin typeface="Book Antiqua" pitchFamily="18" charset="0"/>
                <a:cs typeface="Arial" pitchFamily="34" charset="0"/>
              </a:rPr>
              <a:t>(FERC)</a:t>
            </a:r>
          </a:p>
        </p:txBody>
      </p:sp>
      <p:sp>
        <p:nvSpPr>
          <p:cNvPr id="7" name="Rectangle 2"/>
          <p:cNvSpPr txBox="1">
            <a:spLocks noChangeArrowheads="1"/>
          </p:cNvSpPr>
          <p:nvPr/>
        </p:nvSpPr>
        <p:spPr>
          <a:xfrm>
            <a:off x="1600200" y="2187575"/>
            <a:ext cx="5867400" cy="1470025"/>
          </a:xfrm>
          <a:prstGeom prst="rect">
            <a:avLst/>
          </a:prstGeom>
        </p:spPr>
        <p:txBody>
          <a:bodyPr>
            <a:normAutofit/>
          </a:bodyPr>
          <a:lstStyle/>
          <a:p>
            <a:pPr algn="ctr"/>
            <a:endParaRPr lang="en-US" sz="2800" b="1" dirty="0">
              <a:solidFill>
                <a:prstClr val="black"/>
              </a:solidFill>
              <a:latin typeface="Book Antiqua" pitchFamily="18" charset="0"/>
              <a:cs typeface="Arial" pitchFamily="34" charset="0"/>
            </a:endParaRPr>
          </a:p>
        </p:txBody>
      </p:sp>
      <p:sp>
        <p:nvSpPr>
          <p:cNvPr id="10" name="Rectangle 3"/>
          <p:cNvSpPr txBox="1">
            <a:spLocks noChangeArrowheads="1"/>
          </p:cNvSpPr>
          <p:nvPr/>
        </p:nvSpPr>
        <p:spPr bwMode="auto">
          <a:xfrm>
            <a:off x="4114800" y="4966648"/>
            <a:ext cx="4114800" cy="4082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fontAlgn="base">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11" name="Rectangle 3"/>
          <p:cNvSpPr txBox="1">
            <a:spLocks noChangeArrowheads="1"/>
          </p:cNvSpPr>
          <p:nvPr/>
        </p:nvSpPr>
        <p:spPr bwMode="auto">
          <a:xfrm>
            <a:off x="988328" y="49530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9" name="Rectangle 3"/>
          <p:cNvSpPr txBox="1">
            <a:spLocks noChangeArrowheads="1"/>
          </p:cNvSpPr>
          <p:nvPr/>
        </p:nvSpPr>
        <p:spPr bwMode="auto">
          <a:xfrm>
            <a:off x="2286000" y="47244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Tree>
    <p:extLst>
      <p:ext uri="{BB962C8B-B14F-4D97-AF65-F5344CB8AC3E}">
        <p14:creationId xmlns:p14="http://schemas.microsoft.com/office/powerpoint/2010/main" val="802176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228600"/>
            <a:ext cx="88392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WDAT  Application Form and Location</a:t>
            </a:r>
          </a:p>
        </p:txBody>
      </p:sp>
      <p:sp>
        <p:nvSpPr>
          <p:cNvPr id="8" name="Subtitle 2"/>
          <p:cNvSpPr txBox="1">
            <a:spLocks/>
          </p:cNvSpPr>
          <p:nvPr/>
        </p:nvSpPr>
        <p:spPr bwMode="auto">
          <a:xfrm>
            <a:off x="685800" y="990600"/>
            <a:ext cx="84582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4A7DFF"/>
              </a:buClr>
              <a:buSzPct val="125000"/>
              <a:tabLst>
                <a:tab pos="406400" algn="l"/>
              </a:tabLst>
            </a:pPr>
            <a:r>
              <a:rPr lang="en-US" sz="2200" kern="0" dirty="0">
                <a:solidFill>
                  <a:srgbClr val="1F497D"/>
                </a:solidFill>
                <a:latin typeface="Book Antiqua" pitchFamily="18" charset="0"/>
              </a:rPr>
              <a:t>WDAT Application Location </a:t>
            </a:r>
            <a:r>
              <a:rPr lang="en-US" sz="2200" b="1" kern="0" dirty="0">
                <a:solidFill>
                  <a:srgbClr val="1F497D"/>
                </a:solidFill>
                <a:latin typeface="Book Antiqua" pitchFamily="18" charset="0"/>
              </a:rPr>
              <a:t>-  </a:t>
            </a:r>
            <a:r>
              <a:rPr lang="en-US" sz="2000" b="1" kern="0" dirty="0">
                <a:solidFill>
                  <a:srgbClr val="1F497D"/>
                </a:solidFill>
                <a:latin typeface="Book Antiqua" pitchFamily="18" charset="0"/>
                <a:hlinkClick r:id="rId3"/>
              </a:rPr>
              <a:t>http://sdge.com/wdat </a:t>
            </a:r>
            <a:endParaRPr lang="en-US" sz="2000" b="1" kern="0" dirty="0">
              <a:solidFill>
                <a:prstClr val="black"/>
              </a:solidFill>
              <a:latin typeface="Book Antiqua" pitchFamily="18" charset="0"/>
            </a:endParaRPr>
          </a:p>
        </p:txBody>
      </p:sp>
      <p:sp>
        <p:nvSpPr>
          <p:cNvPr id="11" name="Subtitle 2"/>
          <p:cNvSpPr txBox="1">
            <a:spLocks/>
          </p:cNvSpPr>
          <p:nvPr/>
        </p:nvSpPr>
        <p:spPr bwMode="auto">
          <a:xfrm>
            <a:off x="762000" y="1600200"/>
            <a:ext cx="75438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kern="0" dirty="0">
                <a:solidFill>
                  <a:srgbClr val="1F497D"/>
                </a:solidFill>
                <a:latin typeface="Book Antiqua" pitchFamily="18" charset="0"/>
              </a:rPr>
              <a:t>WDAT Interconnection Package submitted to: </a:t>
            </a:r>
          </a:p>
          <a:p>
            <a:r>
              <a:rPr lang="en-US" sz="2000" b="1" i="1" kern="0" dirty="0">
                <a:solidFill>
                  <a:srgbClr val="1F497D"/>
                </a:solidFill>
                <a:latin typeface="Book Antiqua" pitchFamily="18" charset="0"/>
              </a:rPr>
              <a:t>	WDATSGIPAPPLICATIONS@semprautilities.com</a:t>
            </a:r>
          </a:p>
          <a:p>
            <a:endParaRPr lang="en-US" sz="1400" i="1" dirty="0">
              <a:solidFill>
                <a:prstClr val="black"/>
              </a:solidFill>
              <a:latin typeface="Book Antiqua" pitchFamily="18" charset="0"/>
            </a:endParaRPr>
          </a:p>
          <a:p>
            <a:r>
              <a:rPr lang="en-US" sz="1400" i="1" dirty="0">
                <a:solidFill>
                  <a:prstClr val="black"/>
                </a:solidFill>
                <a:latin typeface="Book Antiqua" pitchFamily="18" charset="0"/>
              </a:rPr>
              <a:t>Or mail hardcopy application package to:</a:t>
            </a:r>
          </a:p>
          <a:p>
            <a:r>
              <a:rPr lang="en-US" sz="2000" b="1" i="1" dirty="0">
                <a:solidFill>
                  <a:prstClr val="black"/>
                </a:solidFill>
                <a:latin typeface="Book Antiqua" pitchFamily="18" charset="0"/>
              </a:rPr>
              <a:t>Customer Generation – CP52F</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Gas &amp; Electric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8316 Century Park Court</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CA 92123-1582</a:t>
            </a:r>
            <a:endParaRPr lang="en-US" sz="2000" b="1" dirty="0">
              <a:solidFill>
                <a:prstClr val="black"/>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3" name="Subtitle 2"/>
          <p:cNvSpPr txBox="1">
            <a:spLocks/>
          </p:cNvSpPr>
          <p:nvPr/>
        </p:nvSpPr>
        <p:spPr bwMode="auto">
          <a:xfrm>
            <a:off x="838200" y="4038600"/>
            <a:ext cx="5791200" cy="182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b="1" kern="0" dirty="0">
                <a:solidFill>
                  <a:srgbClr val="1F497D"/>
                </a:solidFill>
                <a:latin typeface="Book Antiqua" pitchFamily="18" charset="0"/>
              </a:rPr>
              <a:t>Application fee to be submitted to:       </a:t>
            </a:r>
          </a:p>
          <a:p>
            <a:r>
              <a:rPr lang="en-US" sz="2000" b="1" i="1" dirty="0">
                <a:solidFill>
                  <a:prstClr val="black"/>
                </a:solidFill>
                <a:latin typeface="Book Antiqua" pitchFamily="18" charset="0"/>
              </a:rPr>
              <a:t>Customer Payment Services – CP61C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Gas &amp; Electric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PO Box 129831</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CA 92112-9831</a:t>
            </a:r>
            <a:endParaRPr lang="en-US" sz="2000" b="1" dirty="0">
              <a:solidFill>
                <a:prstClr val="black"/>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4"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59</a:t>
            </a:fld>
            <a:endParaRPr lang="en-US" sz="1200" dirty="0">
              <a:solidFill>
                <a:prstClr val="white">
                  <a:lumMod val="50000"/>
                </a:prstClr>
              </a:solidFill>
            </a:endParaRPr>
          </a:p>
        </p:txBody>
      </p:sp>
    </p:spTree>
    <p:extLst>
      <p:ext uri="{BB962C8B-B14F-4D97-AF65-F5344CB8AC3E}">
        <p14:creationId xmlns:p14="http://schemas.microsoft.com/office/powerpoint/2010/main" val="1147811448"/>
      </p:ext>
    </p:extLst>
  </p:cSld>
  <p:clrMapOvr>
    <a:masterClrMapping/>
  </p:clrMapOvr>
  <p:transition spd="med">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71" name="Text Box 31"/>
          <p:cNvSpPr txBox="1">
            <a:spLocks noChangeArrowheads="1"/>
          </p:cNvSpPr>
          <p:nvPr/>
        </p:nvSpPr>
        <p:spPr bwMode="auto">
          <a:xfrm>
            <a:off x="2909455" y="6286500"/>
            <a:ext cx="5818909" cy="252136"/>
          </a:xfrm>
          <a:prstGeom prst="rect">
            <a:avLst/>
          </a:prstGeom>
          <a:noFill/>
          <a:ln w="9525" algn="ctr">
            <a:noFill/>
            <a:miter lim="800000"/>
            <a:headEnd/>
            <a:tailEnd/>
          </a:ln>
          <a:effectLst/>
        </p:spPr>
        <p:txBody>
          <a:bodyPr lIns="82058" tIns="41029" rIns="82058" bIns="41029">
            <a:spAutoFit/>
          </a:bodyPr>
          <a:lstStyle/>
          <a:p>
            <a:pPr marL="343334" indent="-343334" algn="r" defTabSz="914608">
              <a:spcBef>
                <a:spcPct val="50000"/>
              </a:spcBef>
            </a:pPr>
            <a:r>
              <a:rPr lang="en-US" sz="1100" dirty="0"/>
              <a:t> </a:t>
            </a:r>
          </a:p>
        </p:txBody>
      </p:sp>
      <p:sp>
        <p:nvSpPr>
          <p:cNvPr id="8" name="Rectangle 2"/>
          <p:cNvSpPr txBox="1">
            <a:spLocks noChangeArrowheads="1"/>
          </p:cNvSpPr>
          <p:nvPr/>
        </p:nvSpPr>
        <p:spPr>
          <a:xfrm>
            <a:off x="228600" y="152400"/>
            <a:ext cx="8686800" cy="381000"/>
          </a:xfrm>
          <a:prstGeom prst="rect">
            <a:avLst/>
          </a:prstGeom>
        </p:spPr>
        <p:txBody>
          <a:bodyPr>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200" b="1" i="0" u="none" strike="noStrike" kern="1200" cap="none" spc="0" normalizeH="0" baseline="0" noProof="0" dirty="0">
                <a:ln>
                  <a:noFill/>
                </a:ln>
                <a:solidFill>
                  <a:srgbClr val="3D841A"/>
                </a:solidFill>
                <a:effectLst/>
                <a:uLnTx/>
                <a:uFillTx/>
                <a:latin typeface="Book Antiqua" pitchFamily="18" charset="0"/>
                <a:ea typeface="+mn-ea"/>
                <a:cs typeface="+mn-cs"/>
              </a:rPr>
              <a:t>Overview of Solicitation</a:t>
            </a:r>
            <a:endParaRPr kumimoji="0" lang="en-US" sz="1600" b="1" i="0" u="none" strike="noStrike" kern="1200" cap="none" spc="0" normalizeH="0" baseline="0" noProof="0" dirty="0">
              <a:ln>
                <a:noFill/>
              </a:ln>
              <a:solidFill>
                <a:srgbClr val="3D841A"/>
              </a:solidFill>
              <a:effectLst/>
              <a:uLnTx/>
              <a:uFillTx/>
              <a:latin typeface="Book Antiqua" pitchFamily="18" charset="0"/>
              <a:ea typeface="+mn-ea"/>
              <a:cs typeface="+mn-cs"/>
            </a:endParaRPr>
          </a:p>
        </p:txBody>
      </p:sp>
      <p:sp>
        <p:nvSpPr>
          <p:cNvPr id="10" name="TextBox 9"/>
          <p:cNvSpPr txBox="1"/>
          <p:nvPr/>
        </p:nvSpPr>
        <p:spPr>
          <a:xfrm>
            <a:off x="457200" y="883386"/>
            <a:ext cx="8229600" cy="4281685"/>
          </a:xfrm>
          <a:prstGeom prst="rect">
            <a:avLst/>
          </a:prstGeom>
          <a:noFill/>
        </p:spPr>
        <p:txBody>
          <a:bodyPr wrap="square" rtlCol="0">
            <a:spAutoFit/>
          </a:bodyPr>
          <a:lstStyle/>
          <a:p>
            <a:pPr marL="342900" indent="-342900">
              <a:lnSpc>
                <a:spcPct val="114000"/>
              </a:lnSpc>
              <a:spcBef>
                <a:spcPts val="800"/>
              </a:spcBef>
              <a:spcAft>
                <a:spcPts val="800"/>
              </a:spcAft>
              <a:buFont typeface="Arial" pitchFamily="34" charset="0"/>
              <a:buChar char="•"/>
            </a:pPr>
            <a:r>
              <a:rPr lang="en-US" sz="1600" dirty="0">
                <a:latin typeface="Book Antiqua" pitchFamily="18" charset="0"/>
              </a:rPr>
              <a:t>The Commission initially adopted the Renewable Auction Mechanism (RAM) in 2010 to create a simplified market based procurement process for smaller RPS generation projects. </a:t>
            </a:r>
          </a:p>
          <a:p>
            <a:pPr marL="342900" indent="-342900">
              <a:lnSpc>
                <a:spcPct val="114000"/>
              </a:lnSpc>
              <a:spcBef>
                <a:spcPts val="800"/>
              </a:spcBef>
              <a:spcAft>
                <a:spcPts val="800"/>
              </a:spcAft>
              <a:buFont typeface="Arial" pitchFamily="34" charset="0"/>
              <a:buChar char="•"/>
            </a:pPr>
            <a:r>
              <a:rPr lang="en-US" sz="1600" dirty="0">
                <a:latin typeface="Book Antiqua" pitchFamily="18" charset="0"/>
              </a:rPr>
              <a:t>SDG&amp;E is committed to the State’s RPS goals and delivered 43% renewable energy to customers in 2016. </a:t>
            </a:r>
          </a:p>
          <a:p>
            <a:pPr marL="342900" indent="-342900">
              <a:lnSpc>
                <a:spcPct val="114000"/>
              </a:lnSpc>
              <a:spcBef>
                <a:spcPts val="800"/>
              </a:spcBef>
              <a:spcAft>
                <a:spcPts val="800"/>
              </a:spcAft>
              <a:buFont typeface="Arial" pitchFamily="34" charset="0"/>
              <a:buChar char="•"/>
            </a:pPr>
            <a:r>
              <a:rPr lang="en-US" sz="1600" dirty="0">
                <a:latin typeface="Book Antiqua" pitchFamily="18" charset="0"/>
              </a:rPr>
              <a:t>This RAM RFO will be the first to use the revised RAM rules, which will be discussed in more detail later in this conference.  </a:t>
            </a:r>
          </a:p>
          <a:p>
            <a:pPr marL="342900" indent="-342900">
              <a:lnSpc>
                <a:spcPct val="114000"/>
              </a:lnSpc>
              <a:spcBef>
                <a:spcPts val="800"/>
              </a:spcBef>
              <a:spcAft>
                <a:spcPts val="800"/>
              </a:spcAft>
              <a:buFont typeface="Arial" pitchFamily="34" charset="0"/>
              <a:buChar char="•"/>
            </a:pPr>
            <a:r>
              <a:rPr lang="en-US" sz="1600" dirty="0">
                <a:latin typeface="Book Antiqua" pitchFamily="18" charset="0"/>
              </a:rPr>
              <a:t>SDG&amp;E is issuing this auction-style RFO for the purpose of compliance with CPUC Resolution E-4783, which directs SDG&amp;E to close a RAM VII solicitation by June 30, 2017.</a:t>
            </a:r>
          </a:p>
          <a:p>
            <a:pPr marL="342900" indent="-342900">
              <a:lnSpc>
                <a:spcPct val="114000"/>
              </a:lnSpc>
              <a:spcBef>
                <a:spcPts val="800"/>
              </a:spcBef>
              <a:spcAft>
                <a:spcPts val="800"/>
              </a:spcAft>
              <a:buFont typeface="Arial" pitchFamily="34" charset="0"/>
              <a:buChar char="•"/>
            </a:pPr>
            <a:r>
              <a:rPr lang="en-US" sz="1600" dirty="0">
                <a:latin typeface="Book Antiqua" pitchFamily="18" charset="0"/>
              </a:rPr>
              <a:t>Assessment and selection transparency is paramount to us.  Our Independent Evaluator, Harry Judd, will be involved in every step of the process.</a:t>
            </a:r>
          </a:p>
        </p:txBody>
      </p:sp>
      <p:sp>
        <p:nvSpPr>
          <p:cNvPr id="4" name="Slide Number Placeholder 3"/>
          <p:cNvSpPr>
            <a:spLocks noGrp="1"/>
          </p:cNvSpPr>
          <p:nvPr>
            <p:ph type="sldNum" sz="quarter" idx="12"/>
          </p:nvPr>
        </p:nvSpPr>
        <p:spPr/>
        <p:txBody>
          <a:bodyPr/>
          <a:lstStyle/>
          <a:p>
            <a:pPr>
              <a:defRPr/>
            </a:pPr>
            <a:fld id="{3556033C-B10C-4770-A417-B5D46898C106}" type="slidenum">
              <a:rPr lang="en-US" smtClean="0"/>
              <a:pPr>
                <a:defRPr/>
              </a:pPr>
              <a:t>6</a:t>
            </a:fld>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304800" y="152400"/>
            <a:ext cx="8839200" cy="430887"/>
          </a:xfrm>
          <a:prstGeom prst="rect">
            <a:avLst/>
          </a:prstGeom>
          <a:noFill/>
          <a:ln w="9525">
            <a:noFill/>
            <a:miter lim="800000"/>
            <a:headEnd/>
            <a:tailEnd/>
          </a:ln>
          <a:effectLst/>
        </p:spPr>
        <p:txBody>
          <a:bodyPr wrap="square">
            <a:spAutoFit/>
          </a:bodyPr>
          <a:lstStyle/>
          <a:p>
            <a:pPr>
              <a:defRPr/>
            </a:pPr>
            <a:r>
              <a:rPr lang="en-US" sz="2200" b="1" dirty="0">
                <a:solidFill>
                  <a:srgbClr val="44931D"/>
                </a:solidFill>
                <a:latin typeface="Book Antiqua" pitchFamily="18" charset="0"/>
                <a:cs typeface="Arial" pitchFamily="34" charset="0"/>
              </a:rPr>
              <a:t>WDAT Application Process Timeline: (Fast Track &amp; Study Process)</a:t>
            </a:r>
          </a:p>
        </p:txBody>
      </p:sp>
      <p:graphicFrame>
        <p:nvGraphicFramePr>
          <p:cNvPr id="7" name="Table 6"/>
          <p:cNvGraphicFramePr>
            <a:graphicFrameLocks noGrp="1"/>
          </p:cNvGraphicFramePr>
          <p:nvPr>
            <p:extLst/>
          </p:nvPr>
        </p:nvGraphicFramePr>
        <p:xfrm>
          <a:off x="533400" y="990600"/>
          <a:ext cx="8077200" cy="3431540"/>
        </p:xfrm>
        <a:graphic>
          <a:graphicData uri="http://schemas.openxmlformats.org/drawingml/2006/table">
            <a:tbl>
              <a:tblPr firstRow="1" bandRow="1">
                <a:tableStyleId>{5C22544A-7EE6-4342-B048-85BDC9FD1C3A}</a:tableStyleId>
              </a:tblPr>
              <a:tblGrid>
                <a:gridCol w="3810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tblGrid>
              <a:tr h="596900">
                <a:tc>
                  <a:txBody>
                    <a:bodyPr/>
                    <a:lstStyle/>
                    <a:p>
                      <a:r>
                        <a:rPr lang="en-US" dirty="0">
                          <a:latin typeface="Book Antiqua" pitchFamily="18" charset="0"/>
                        </a:rPr>
                        <a:t>Process</a:t>
                      </a:r>
                      <a:r>
                        <a:rPr lang="en-US" baseline="0" dirty="0">
                          <a:latin typeface="Book Antiqua" pitchFamily="18" charset="0"/>
                        </a:rPr>
                        <a:t> Milestone</a:t>
                      </a: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tc>
                  <a:txBody>
                    <a:bodyPr/>
                    <a:lstStyle/>
                    <a:p>
                      <a:pPr algn="ctr"/>
                      <a:r>
                        <a:rPr lang="en-US" dirty="0">
                          <a:latin typeface="Book Antiqua" pitchFamily="18" charset="0"/>
                        </a:rPr>
                        <a:t>Duration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tc>
                  <a:txBody>
                    <a:bodyPr/>
                    <a:lstStyle/>
                    <a:p>
                      <a:r>
                        <a:rPr lang="en-US" dirty="0">
                          <a:latin typeface="Book Antiqua" pitchFamily="18" charset="0"/>
                        </a:rPr>
                        <a:t>Responsible Party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extLst>
                  <a:ext uri="{0D108BD9-81ED-4DB2-BD59-A6C34878D82A}">
                    <a16:rowId xmlns:a16="http://schemas.microsoft.com/office/drawing/2014/main" val="10000"/>
                  </a:ext>
                </a:extLst>
              </a:tr>
              <a:tr h="596900">
                <a:tc>
                  <a:txBody>
                    <a:bodyPr/>
                    <a:lstStyle/>
                    <a:p>
                      <a:r>
                        <a:rPr lang="en-US" b="1" dirty="0">
                          <a:latin typeface="Book Antiqua" pitchFamily="18" charset="0"/>
                        </a:rPr>
                        <a:t>Submit Application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Clock Starts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Interconnection Customer (IC)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96900">
                <a:tc>
                  <a:txBody>
                    <a:bodyPr/>
                    <a:lstStyle/>
                    <a:p>
                      <a:r>
                        <a:rPr lang="en-US" b="1" dirty="0">
                          <a:latin typeface="Book Antiqua" pitchFamily="18" charset="0"/>
                        </a:rPr>
                        <a:t>Application  Deemed Complete or Provide Notice of Additional  Items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10 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SDG&amp;E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6900">
                <a:tc>
                  <a:txBody>
                    <a:bodyPr/>
                    <a:lstStyle/>
                    <a:p>
                      <a:r>
                        <a:rPr lang="en-US" b="1" dirty="0">
                          <a:solidFill>
                            <a:schemeClr val="tx1"/>
                          </a:solidFill>
                          <a:latin typeface="Book Antiqua" pitchFamily="18" charset="0"/>
                        </a:rPr>
                        <a:t>Provide</a:t>
                      </a:r>
                      <a:r>
                        <a:rPr lang="en-US" b="1" baseline="0" dirty="0">
                          <a:solidFill>
                            <a:schemeClr val="tx1"/>
                          </a:solidFill>
                          <a:latin typeface="Book Antiqua" pitchFamily="18" charset="0"/>
                        </a:rPr>
                        <a:t> </a:t>
                      </a:r>
                      <a:r>
                        <a:rPr lang="en-US" b="1" dirty="0">
                          <a:solidFill>
                            <a:schemeClr val="tx1"/>
                          </a:solidFill>
                          <a:latin typeface="Book Antiqua" pitchFamily="18" charset="0"/>
                        </a:rPr>
                        <a:t>Additional Items or Requests</a:t>
                      </a:r>
                      <a:r>
                        <a:rPr lang="en-US" b="1" baseline="0" dirty="0">
                          <a:solidFill>
                            <a:schemeClr val="tx1"/>
                          </a:solidFill>
                          <a:latin typeface="Book Antiqua" pitchFamily="18" charset="0"/>
                        </a:rPr>
                        <a:t> Extension</a:t>
                      </a:r>
                      <a:endParaRPr lang="en-US" b="1" dirty="0">
                        <a:solidFill>
                          <a:schemeClr val="tx1"/>
                        </a:solidFill>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latin typeface="Book Antiqua" pitchFamily="18" charset="0"/>
                        </a:rPr>
                        <a:t>Additional</a:t>
                      </a:r>
                      <a:r>
                        <a:rPr lang="en-US" b="1" dirty="0">
                          <a:latin typeface="Book Antiqua" pitchFamily="18" charset="0"/>
                        </a:rPr>
                        <a:t> </a:t>
                      </a:r>
                    </a:p>
                    <a:p>
                      <a:pPr algn="ctr"/>
                      <a:r>
                        <a:rPr lang="en-US" b="1" dirty="0">
                          <a:latin typeface="Book Antiqua" pitchFamily="18" charset="0"/>
                        </a:rPr>
                        <a:t>10 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latin typeface="Book Antiqua" pitchFamily="18" charset="0"/>
                        </a:rPr>
                        <a:t>Interconnection Customer (IC)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96900">
                <a:tc>
                  <a:txBody>
                    <a:bodyPr/>
                    <a:lstStyle/>
                    <a:p>
                      <a:r>
                        <a:rPr lang="en-US" b="1" dirty="0">
                          <a:latin typeface="Book Antiqua" pitchFamily="18" charset="0"/>
                        </a:rPr>
                        <a:t>Deem Application Complete or Withdraw</a:t>
                      </a:r>
                      <a:r>
                        <a:rPr lang="en-US" b="1" baseline="0" dirty="0">
                          <a:latin typeface="Book Antiqua" pitchFamily="18" charset="0"/>
                        </a:rPr>
                        <a:t> Application</a:t>
                      </a:r>
                      <a:endParaRPr lang="en-US" b="1"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dirty="0">
                          <a:latin typeface="Book Antiqua" pitchFamily="18" charset="0"/>
                        </a:rPr>
                        <a:t>Upon submittal of additional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SDG&amp;E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8" name="TextBox 7"/>
          <p:cNvSpPr txBox="1"/>
          <p:nvPr/>
        </p:nvSpPr>
        <p:spPr>
          <a:xfrm>
            <a:off x="381000" y="4648200"/>
            <a:ext cx="8382001" cy="1384995"/>
          </a:xfrm>
          <a:prstGeom prst="rect">
            <a:avLst/>
          </a:prstGeom>
          <a:noFill/>
        </p:spPr>
        <p:txBody>
          <a:bodyPr wrap="square" rtlCol="0">
            <a:spAutoFit/>
          </a:bodyPr>
          <a:lstStyle/>
          <a:p>
            <a:r>
              <a:rPr lang="en-US" sz="1200" b="1" dirty="0">
                <a:solidFill>
                  <a:prstClr val="black"/>
                </a:solidFill>
                <a:latin typeface="Book Antiqua" pitchFamily="18" charset="0"/>
              </a:rPr>
              <a:t>Sec 6.1 </a:t>
            </a:r>
          </a:p>
          <a:p>
            <a:r>
              <a:rPr lang="en-US" sz="1200" b="1" dirty="0">
                <a:solidFill>
                  <a:prstClr val="black"/>
                </a:solidFill>
                <a:latin typeface="Book Antiqua" pitchFamily="18" charset="0"/>
              </a:rPr>
              <a:t>Reasonable Efforts</a:t>
            </a:r>
          </a:p>
          <a:p>
            <a:r>
              <a:rPr lang="en-US" sz="1200" dirty="0">
                <a:solidFill>
                  <a:prstClr val="black"/>
                </a:solidFill>
                <a:latin typeface="Book Antiqua" pitchFamily="18" charset="0"/>
              </a:rPr>
              <a:t>The Distribution Provider shall make reasonable efforts to meet all time frames provided in these procedures, including the payment of refunds, unless the Distribution Provider  and the Interconnection Customer agree to a different schedule. If the Distribution Provider cannot meet a deadline provided herein, it shall notify the Interconnection Customer, explain the reason for the failure to meet the deadline, and provide an estimated time by which it will complete the applicable interconnection procedure in the process.</a:t>
            </a:r>
          </a:p>
        </p:txBody>
      </p:sp>
      <p:sp>
        <p:nvSpPr>
          <p:cNvPr id="12"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60</a:t>
            </a:fld>
            <a:endParaRPr lang="en-US" sz="1200" dirty="0">
              <a:solidFill>
                <a:prstClr val="white">
                  <a:lumMod val="50000"/>
                </a:prstClr>
              </a:solidFill>
            </a:endParaRPr>
          </a:p>
        </p:txBody>
      </p:sp>
    </p:spTree>
    <p:extLst>
      <p:ext uri="{BB962C8B-B14F-4D97-AF65-F5344CB8AC3E}">
        <p14:creationId xmlns:p14="http://schemas.microsoft.com/office/powerpoint/2010/main" val="3852602085"/>
      </p:ext>
    </p:extLst>
  </p:cSld>
  <p:clrMapOvr>
    <a:masterClrMapping/>
  </p:clrMapOvr>
  <p:transition spd="med">
    <p:fade thruBlk="1"/>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WDAT Fast Track Study Process</a:t>
            </a:r>
          </a:p>
        </p:txBody>
      </p:sp>
      <p:sp>
        <p:nvSpPr>
          <p:cNvPr id="5" name="Subtitle 2"/>
          <p:cNvSpPr>
            <a:spLocks noGrp="1"/>
          </p:cNvSpPr>
          <p:nvPr>
            <p:ph idx="1"/>
          </p:nvPr>
        </p:nvSpPr>
        <p:spPr>
          <a:xfrm>
            <a:off x="304800" y="842772"/>
            <a:ext cx="8077200" cy="2891028"/>
          </a:xfrm>
        </p:spPr>
        <p:txBody>
          <a:bodyPr/>
          <a:lstStyle/>
          <a:p>
            <a:pPr>
              <a:buClr>
                <a:srgbClr val="FF0000"/>
              </a:buClr>
              <a:buNone/>
            </a:pPr>
            <a:r>
              <a:rPr lang="en-US" sz="2200" b="1" kern="0" dirty="0">
                <a:solidFill>
                  <a:schemeClr val="tx2"/>
                </a:solidFill>
              </a:rPr>
              <a:t>Fast Track</a:t>
            </a:r>
          </a:p>
          <a:p>
            <a:pPr lvl="1">
              <a:buClr>
                <a:srgbClr val="FF0000"/>
              </a:buClr>
              <a:buFont typeface="Arial" pitchFamily="34" charset="0"/>
              <a:buChar char="•"/>
            </a:pPr>
            <a:r>
              <a:rPr lang="en-US" sz="1800" b="1" dirty="0">
                <a:latin typeface="Book Antiqua" pitchFamily="18" charset="0"/>
              </a:rPr>
              <a:t>Eligibility: </a:t>
            </a:r>
            <a:br>
              <a:rPr lang="en-US" sz="1800" b="1" dirty="0">
                <a:latin typeface="Book Antiqua" pitchFamily="18" charset="0"/>
              </a:rPr>
            </a:br>
            <a:r>
              <a:rPr lang="en-US" sz="1800" b="1" dirty="0">
                <a:latin typeface="Book Antiqua" pitchFamily="18" charset="0"/>
              </a:rPr>
              <a:t>   i) ≤ 2 MW regardless of location on the circuit </a:t>
            </a:r>
            <a:br>
              <a:rPr lang="en-US" sz="1800" b="1" dirty="0">
                <a:latin typeface="Book Antiqua" pitchFamily="18" charset="0"/>
              </a:rPr>
            </a:br>
            <a:r>
              <a:rPr lang="en-US" sz="1800" b="1" dirty="0">
                <a:latin typeface="Book Antiqua" pitchFamily="18" charset="0"/>
              </a:rPr>
              <a:t>  ii) ≤ 3 MW if located on mainline (3</a:t>
            </a:r>
            <a:r>
              <a:rPr lang="el-GR" sz="1800" dirty="0">
                <a:latin typeface="Calibri"/>
              </a:rPr>
              <a:t>φ</a:t>
            </a:r>
            <a:r>
              <a:rPr lang="en-US" sz="1800" dirty="0">
                <a:latin typeface="Calibri"/>
              </a:rPr>
              <a:t> and </a:t>
            </a:r>
            <a:r>
              <a:rPr lang="en-US" sz="1800" b="1" dirty="0">
                <a:latin typeface="Book Antiqua" pitchFamily="18" charset="0"/>
              </a:rPr>
              <a:t>&gt;4/0 or 336) and   	       2.5 circuit miles from substation </a:t>
            </a:r>
          </a:p>
          <a:p>
            <a:pPr lvl="1">
              <a:buClr>
                <a:srgbClr val="FF0000"/>
              </a:buClr>
              <a:buFont typeface="Arial" pitchFamily="34" charset="0"/>
              <a:buChar char="•"/>
            </a:pPr>
            <a:r>
              <a:rPr lang="en-US" sz="1800" b="1" dirty="0">
                <a:latin typeface="Book Antiqua" pitchFamily="18" charset="0"/>
              </a:rPr>
              <a:t>$1500 non-refundable fee ($500 processing + $1,000 study deposit)</a:t>
            </a:r>
          </a:p>
          <a:p>
            <a:pPr lvl="1">
              <a:buClr>
                <a:srgbClr val="FF0000"/>
              </a:buClr>
              <a:buFont typeface="Arial" pitchFamily="34" charset="0"/>
              <a:buChar char="•"/>
            </a:pPr>
            <a:r>
              <a:rPr lang="en-US" sz="1800" b="1" dirty="0">
                <a:latin typeface="Book Antiqua" pitchFamily="18" charset="0"/>
              </a:rPr>
              <a:t>Must Pass Fast Track Screens in Section 2</a:t>
            </a:r>
          </a:p>
          <a:p>
            <a:pPr lvl="2">
              <a:buClr>
                <a:srgbClr val="FF0000"/>
              </a:buClr>
              <a:buFont typeface="Arial" pitchFamily="34" charset="0"/>
              <a:buChar char="•"/>
            </a:pPr>
            <a:r>
              <a:rPr lang="en-US" b="1" dirty="0">
                <a:latin typeface="Book Antiqua" pitchFamily="18" charset="0"/>
              </a:rPr>
              <a:t>Initial Review</a:t>
            </a:r>
          </a:p>
          <a:p>
            <a:pPr lvl="2">
              <a:buClr>
                <a:srgbClr val="FF0000"/>
              </a:buClr>
              <a:buFont typeface="Arial" pitchFamily="34" charset="0"/>
              <a:buChar char="•"/>
            </a:pPr>
            <a:r>
              <a:rPr lang="en-US" b="1" dirty="0">
                <a:latin typeface="Book Antiqua" pitchFamily="18" charset="0"/>
              </a:rPr>
              <a:t>Supplemental Review (if needed)  Cost: typically $2500</a:t>
            </a:r>
          </a:p>
          <a:p>
            <a:pPr lvl="1">
              <a:buClr>
                <a:srgbClr val="FF0000"/>
              </a:buClr>
              <a:buFont typeface="Arial" pitchFamily="34" charset="0"/>
              <a:buChar char="•"/>
            </a:pPr>
            <a:r>
              <a:rPr lang="en-US" sz="1800" b="1" dirty="0">
                <a:latin typeface="Book Antiqua" pitchFamily="18" charset="0"/>
              </a:rPr>
              <a:t>Small Generator Interconnection Agreement (SGIA) </a:t>
            </a:r>
          </a:p>
          <a:p>
            <a:pPr lvl="1">
              <a:buClr>
                <a:srgbClr val="FF0000"/>
              </a:buClr>
              <a:buNone/>
            </a:pPr>
            <a:endParaRPr lang="en-US" sz="1800" b="1" dirty="0">
              <a:latin typeface="Book Antiqua" pitchFamily="18" charset="0"/>
            </a:endParaRPr>
          </a:p>
          <a:p>
            <a:pPr lvl="1">
              <a:buClr>
                <a:srgbClr val="FF0000"/>
              </a:buClr>
              <a:buNone/>
            </a:pPr>
            <a:endParaRPr lang="en-US" sz="1800" b="1" dirty="0">
              <a:latin typeface="Book Antiqua" pitchFamily="18" charset="0"/>
            </a:endParaRPr>
          </a:p>
          <a:p>
            <a:pPr lvl="1">
              <a:buClr>
                <a:srgbClr val="FF0000"/>
              </a:buClr>
              <a:buNone/>
            </a:pPr>
            <a:endParaRPr lang="en-US" sz="1800" b="1" dirty="0">
              <a:latin typeface="Book Antiqua" pitchFamily="18" charset="0"/>
            </a:endParaRPr>
          </a:p>
        </p:txBody>
      </p:sp>
      <p:sp>
        <p:nvSpPr>
          <p:cNvPr id="6" name="Subtitle 2"/>
          <p:cNvSpPr txBox="1">
            <a:spLocks/>
          </p:cNvSpPr>
          <p:nvPr/>
        </p:nvSpPr>
        <p:spPr bwMode="auto">
          <a:xfrm>
            <a:off x="685800" y="3806190"/>
            <a:ext cx="8153400" cy="9220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FF0000"/>
              </a:buClr>
              <a:buSzPct val="125000"/>
              <a:tabLst>
                <a:tab pos="406400" algn="l"/>
              </a:tabLst>
              <a:defRPr/>
            </a:pPr>
            <a:endParaRPr lang="en-US" b="1" kern="0" dirty="0">
              <a:solidFill>
                <a:prstClr val="black"/>
              </a:solidFill>
              <a:latin typeface="Book Antiqua" pitchFamily="18" charset="0"/>
            </a:endParaRP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61</a:t>
            </a:fld>
            <a:endParaRPr lang="en-US" sz="1200" dirty="0">
              <a:solidFill>
                <a:prstClr val="white">
                  <a:lumMod val="50000"/>
                </a:prstClr>
              </a:solidFill>
            </a:endParaRPr>
          </a:p>
        </p:txBody>
      </p:sp>
    </p:spTree>
    <p:extLst>
      <p:ext uri="{BB962C8B-B14F-4D97-AF65-F5344CB8AC3E}">
        <p14:creationId xmlns:p14="http://schemas.microsoft.com/office/powerpoint/2010/main" val="2131376494"/>
      </p:ext>
    </p:extLst>
  </p:cSld>
  <p:clrMapOvr>
    <a:masterClrMapping/>
  </p:clrMapOvr>
  <p:transition spd="med">
    <p:fade thruBlk="1"/>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WDAT Independent Study Process</a:t>
            </a:r>
          </a:p>
        </p:txBody>
      </p:sp>
      <p:sp>
        <p:nvSpPr>
          <p:cNvPr id="6" name="Subtitle 2"/>
          <p:cNvSpPr txBox="1">
            <a:spLocks/>
          </p:cNvSpPr>
          <p:nvPr/>
        </p:nvSpPr>
        <p:spPr bwMode="auto">
          <a:xfrm>
            <a:off x="685800" y="1295400"/>
            <a:ext cx="8153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FF0000"/>
              </a:buClr>
              <a:buSzPct val="125000"/>
              <a:tabLst>
                <a:tab pos="406400" algn="l"/>
              </a:tabLst>
              <a:defRPr/>
            </a:pPr>
            <a:r>
              <a:rPr lang="en-US" sz="2200" b="1" i="1" kern="0" dirty="0">
                <a:solidFill>
                  <a:srgbClr val="1F497D"/>
                </a:solidFill>
                <a:latin typeface="Book Antiqua" pitchFamily="18" charset="0"/>
              </a:rPr>
              <a:t>Independent Study Process: </a:t>
            </a:r>
            <a:endParaRPr lang="en-US" sz="2200" b="1" i="1" strike="sngStrike" kern="0" dirty="0">
              <a:solidFill>
                <a:srgbClr val="FF0000"/>
              </a:solidFill>
              <a:latin typeface="Book Antiqua" pitchFamily="18" charset="0"/>
            </a:endParaRPr>
          </a:p>
          <a:p>
            <a:pPr marL="739775" lvl="1"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$800 non-refundable interconnection fee + study deposits:</a:t>
            </a:r>
          </a:p>
          <a:p>
            <a:pPr marL="739775" lvl="1"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Eligibility: Pass Electrical Independence Test </a:t>
            </a:r>
          </a:p>
          <a:p>
            <a:pPr marL="739775" lvl="1"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System Impact Study: </a:t>
            </a:r>
          </a:p>
          <a:p>
            <a:pPr marL="1196975" lvl="2"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≤5 MW: $10,000</a:t>
            </a:r>
          </a:p>
          <a:p>
            <a:pPr marL="1196975" lvl="2"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&gt;5MW:  $50,000 and $1000/MW</a:t>
            </a:r>
          </a:p>
          <a:p>
            <a:pPr marL="739775" lvl="1"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Facilities Study:    $15,000 </a:t>
            </a:r>
          </a:p>
          <a:p>
            <a:pPr marL="739775" lvl="1"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Follow Study Process in WDAT Section 3</a:t>
            </a:r>
          </a:p>
          <a:p>
            <a:pPr marL="739775" lvl="1"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Small Generator Interconnection Agreement (SGIA)</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62</a:t>
            </a:fld>
            <a:endParaRPr lang="en-US" sz="1200" dirty="0">
              <a:solidFill>
                <a:prstClr val="white">
                  <a:lumMod val="50000"/>
                </a:prstClr>
              </a:solidFill>
            </a:endParaRPr>
          </a:p>
        </p:txBody>
      </p:sp>
    </p:spTree>
    <p:extLst>
      <p:ext uri="{BB962C8B-B14F-4D97-AF65-F5344CB8AC3E}">
        <p14:creationId xmlns:p14="http://schemas.microsoft.com/office/powerpoint/2010/main" val="1601659141"/>
      </p:ext>
    </p:extLst>
  </p:cSld>
  <p:clrMapOvr>
    <a:masterClrMapping/>
  </p:clrMapOvr>
  <p:transition spd="med">
    <p:fade thruBlk="1"/>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WDAT Cluster Study Process</a:t>
            </a:r>
          </a:p>
        </p:txBody>
      </p:sp>
      <p:sp>
        <p:nvSpPr>
          <p:cNvPr id="6" name="Subtitle 2"/>
          <p:cNvSpPr txBox="1">
            <a:spLocks/>
          </p:cNvSpPr>
          <p:nvPr/>
        </p:nvSpPr>
        <p:spPr bwMode="auto">
          <a:xfrm>
            <a:off x="685800" y="1295400"/>
            <a:ext cx="81534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FF0000"/>
              </a:buClr>
              <a:buSzPct val="125000"/>
              <a:tabLst>
                <a:tab pos="406400" algn="l"/>
              </a:tabLst>
              <a:defRPr/>
            </a:pPr>
            <a:r>
              <a:rPr lang="en-US" sz="2200" b="1" i="1" kern="0" dirty="0">
                <a:solidFill>
                  <a:srgbClr val="1F497D"/>
                </a:solidFill>
                <a:latin typeface="Book Antiqua" pitchFamily="18" charset="0"/>
              </a:rPr>
              <a:t>Cluster Study Process – approximately 18 months </a:t>
            </a:r>
            <a:endParaRPr lang="en-US" sz="2200" b="1" i="1" strike="sngStrike" kern="0" dirty="0">
              <a:solidFill>
                <a:srgbClr val="FF0000"/>
              </a:solidFill>
              <a:latin typeface="Book Antiqua" pitchFamily="18" charset="0"/>
            </a:endParaRPr>
          </a:p>
          <a:p>
            <a:pPr marL="739775" lvl="2"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Generator Project  (≤20MW) grouped in a cluster with other projects </a:t>
            </a:r>
          </a:p>
          <a:p>
            <a:pPr marL="739775" lvl="1"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2 Application Windows: </a:t>
            </a:r>
          </a:p>
          <a:p>
            <a:pPr marL="1196975" lvl="2"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April 1-30</a:t>
            </a:r>
          </a:p>
          <a:p>
            <a:pPr marL="1196975" lvl="2"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October 15 – November 15</a:t>
            </a:r>
          </a:p>
          <a:p>
            <a:pPr marL="739775" lvl="1"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Follow Study Process in Section 4</a:t>
            </a:r>
          </a:p>
          <a:p>
            <a:pPr marL="739775" lvl="1" indent="-274638">
              <a:spcBef>
                <a:spcPct val="20000"/>
              </a:spcBef>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Study deposit: $50,000 + $1,000/MW</a:t>
            </a:r>
          </a:p>
          <a:p>
            <a:pPr marL="739775" lvl="1" indent="-274638" fontAlgn="base">
              <a:spcBef>
                <a:spcPct val="20000"/>
              </a:spcBef>
              <a:spcAft>
                <a:spcPct val="0"/>
              </a:spcAft>
              <a:buClr>
                <a:srgbClr val="FF0000"/>
              </a:buClr>
              <a:buSzPct val="125000"/>
              <a:buFont typeface="Arial" pitchFamily="34" charset="0"/>
              <a:buChar char="•"/>
              <a:tabLst>
                <a:tab pos="406400" algn="l"/>
              </a:tabLst>
              <a:defRPr/>
            </a:pPr>
            <a:r>
              <a:rPr lang="en-US" b="1" kern="0" dirty="0">
                <a:solidFill>
                  <a:prstClr val="black"/>
                </a:solidFill>
                <a:latin typeface="Book Antiqua" pitchFamily="18" charset="0"/>
              </a:rPr>
              <a:t>Small Generator Interconnection Agreement (SGIA)</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63</a:t>
            </a:fld>
            <a:endParaRPr lang="en-US" sz="1200" dirty="0">
              <a:solidFill>
                <a:prstClr val="white">
                  <a:lumMod val="50000"/>
                </a:prstClr>
              </a:solidFill>
            </a:endParaRPr>
          </a:p>
        </p:txBody>
      </p:sp>
    </p:spTree>
    <p:extLst>
      <p:ext uri="{BB962C8B-B14F-4D97-AF65-F5344CB8AC3E}">
        <p14:creationId xmlns:p14="http://schemas.microsoft.com/office/powerpoint/2010/main" val="3477323809"/>
      </p:ext>
    </p:extLst>
  </p:cSld>
  <p:clrMapOvr>
    <a:masterClrMapping/>
  </p:clrMapOvr>
  <p:transition spd="med">
    <p:fade thruBlk="1"/>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28599" y="1295399"/>
          <a:ext cx="8686801" cy="3581154"/>
        </p:xfrm>
        <a:graphic>
          <a:graphicData uri="http://schemas.openxmlformats.org/drawingml/2006/table">
            <a:tbl>
              <a:tblPr firstRow="1" bandRow="1">
                <a:tableStyleId>{93296810-A885-4BE3-A3E7-6D5BEEA58F35}</a:tableStyleId>
              </a:tblPr>
              <a:tblGrid>
                <a:gridCol w="1421477">
                  <a:extLst>
                    <a:ext uri="{9D8B030D-6E8A-4147-A177-3AD203B41FA5}">
                      <a16:colId xmlns:a16="http://schemas.microsoft.com/office/drawing/2014/main" val="20000"/>
                    </a:ext>
                  </a:extLst>
                </a:gridCol>
                <a:gridCol w="1263535">
                  <a:extLst>
                    <a:ext uri="{9D8B030D-6E8A-4147-A177-3AD203B41FA5}">
                      <a16:colId xmlns:a16="http://schemas.microsoft.com/office/drawing/2014/main" val="20001"/>
                    </a:ext>
                  </a:extLst>
                </a:gridCol>
                <a:gridCol w="4249188">
                  <a:extLst>
                    <a:ext uri="{9D8B030D-6E8A-4147-A177-3AD203B41FA5}">
                      <a16:colId xmlns:a16="http://schemas.microsoft.com/office/drawing/2014/main" val="20002"/>
                    </a:ext>
                  </a:extLst>
                </a:gridCol>
                <a:gridCol w="1752601">
                  <a:extLst>
                    <a:ext uri="{9D8B030D-6E8A-4147-A177-3AD203B41FA5}">
                      <a16:colId xmlns:a16="http://schemas.microsoft.com/office/drawing/2014/main" val="20003"/>
                    </a:ext>
                  </a:extLst>
                </a:gridCol>
              </a:tblGrid>
              <a:tr h="889770">
                <a:tc>
                  <a:txBody>
                    <a:bodyPr/>
                    <a:lstStyle/>
                    <a:p>
                      <a:r>
                        <a:rPr lang="en-US" dirty="0">
                          <a:latin typeface="Book Antiqua" pitchFamily="18" charset="0"/>
                        </a:rPr>
                        <a:t>Study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Book Antiqua" pitchFamily="18" charset="0"/>
                        </a:rPr>
                        <a:t>Timing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Book Antiqua" pitchFamily="18" charset="0"/>
                        </a:rPr>
                        <a:t>Study Procedures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Book Antiqua" pitchFamily="18" charset="0"/>
                        </a:rPr>
                        <a:t>Study</a:t>
                      </a:r>
                      <a:r>
                        <a:rPr lang="en-US" baseline="0" dirty="0">
                          <a:latin typeface="Book Antiqua" pitchFamily="18" charset="0"/>
                        </a:rPr>
                        <a:t> </a:t>
                      </a:r>
                    </a:p>
                    <a:p>
                      <a:pPr algn="ctr"/>
                      <a:r>
                        <a:rPr lang="en-US" baseline="0" dirty="0">
                          <a:latin typeface="Book Antiqua" pitchFamily="18" charset="0"/>
                        </a:rPr>
                        <a:t>Deposit</a:t>
                      </a: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79461">
                <a:tc>
                  <a:txBody>
                    <a:bodyPr/>
                    <a:lstStyle/>
                    <a:p>
                      <a:r>
                        <a:rPr lang="en-US" dirty="0">
                          <a:latin typeface="Book Antiqua" pitchFamily="18" charset="0"/>
                        </a:rPr>
                        <a:t>System Impact</a:t>
                      </a:r>
                      <a:r>
                        <a:rPr lang="en-US" baseline="0" dirty="0">
                          <a:latin typeface="Book Antiqua" pitchFamily="18" charset="0"/>
                        </a:rPr>
                        <a:t> Study</a:t>
                      </a: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Book Antiqua" pitchFamily="18" charset="0"/>
                        </a:rPr>
                        <a:t>60 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Dynamic Analyses</a:t>
                      </a:r>
                      <a:endParaRPr lang="en-US" sz="1600" b="1" noProof="0" dirty="0">
                        <a:latin typeface="Book Antiqua" pitchFamily="18" charset="0"/>
                      </a:endParaRP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dirty="0">
                          <a:ln>
                            <a:noFill/>
                          </a:ln>
                          <a:solidFill>
                            <a:schemeClr val="tx1"/>
                          </a:solidFill>
                          <a:effectLst/>
                          <a:uLnTx/>
                          <a:uFillTx/>
                          <a:latin typeface="Book Antiqua" pitchFamily="18" charset="0"/>
                        </a:rPr>
                        <a:t>Updated Interconnection Cost </a:t>
                      </a:r>
                      <a:r>
                        <a:rPr lang="en-US" sz="1600" b="1" kern="1200" dirty="0">
                          <a:solidFill>
                            <a:schemeClr val="tx1"/>
                          </a:solidFill>
                          <a:latin typeface="Book Antiqua" pitchFamily="18" charset="0"/>
                          <a:ea typeface="+mn-ea"/>
                          <a:cs typeface="+mn-cs"/>
                        </a:rPr>
                        <a:t>estimates</a:t>
                      </a:r>
                      <a:endParaRPr lang="en-US" sz="1600"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latin typeface="Book Antiqua" pitchFamily="18" charset="0"/>
                        </a:rPr>
                        <a:t>≤ 5 MW</a:t>
                      </a:r>
                      <a:r>
                        <a:rPr lang="en-US" sz="1500" dirty="0">
                          <a:latin typeface="Book Antiqua" pitchFamily="18" charset="0"/>
                        </a:rPr>
                        <a:t>: </a:t>
                      </a:r>
                      <a:r>
                        <a:rPr lang="en-US" sz="1400" dirty="0">
                          <a:latin typeface="Book Antiqua" pitchFamily="18" charset="0"/>
                        </a:rPr>
                        <a:t>$10,000</a:t>
                      </a:r>
                      <a:br>
                        <a:rPr lang="en-US" sz="1600" dirty="0">
                          <a:latin typeface="Book Antiqua" pitchFamily="18" charset="0"/>
                        </a:rPr>
                      </a:br>
                      <a:endParaRPr lang="en-US" sz="1600" dirty="0">
                        <a:latin typeface="Book Antiqua" pitchFamily="18" charset="0"/>
                      </a:endParaRPr>
                    </a:p>
                    <a:p>
                      <a:pPr algn="ctr"/>
                      <a:r>
                        <a:rPr lang="en-US" sz="1400" dirty="0">
                          <a:latin typeface="Book Antiqua" pitchFamily="18" charset="0"/>
                        </a:rPr>
                        <a:t>&gt; 5 MW: $50,000 + $1000/MW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85108">
                <a:tc>
                  <a:txBody>
                    <a:bodyPr/>
                    <a:lstStyle/>
                    <a:p>
                      <a:r>
                        <a:rPr lang="en-US" dirty="0">
                          <a:latin typeface="Book Antiqua" pitchFamily="18" charset="0"/>
                        </a:rPr>
                        <a:t>Facilities Study</a:t>
                      </a:r>
                    </a:p>
                    <a:p>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Book Antiqua" pitchFamily="18" charset="0"/>
                        </a:rPr>
                        <a:t>45/60 BD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Electrical switching configuration </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noProof="0" dirty="0">
                          <a:ln>
                            <a:noFill/>
                          </a:ln>
                          <a:solidFill>
                            <a:schemeClr val="tx1"/>
                          </a:solidFill>
                          <a:effectLst/>
                          <a:uLnTx/>
                          <a:uFillTx/>
                          <a:latin typeface="Book Antiqua" pitchFamily="18" charset="0"/>
                        </a:rPr>
                        <a:t>Cost of equipment</a:t>
                      </a:r>
                      <a:r>
                        <a:rPr lang="en-US" sz="1600" b="1" kern="0" baseline="0" dirty="0">
                          <a:latin typeface="Book Antiqua" pitchFamily="18" charset="0"/>
                        </a:rPr>
                        <a:t>, engineering, procurement and construction work</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noProof="0" dirty="0">
                          <a:ln>
                            <a:noFill/>
                          </a:ln>
                          <a:solidFill>
                            <a:schemeClr val="tx1"/>
                          </a:solidFill>
                          <a:effectLst/>
                          <a:uLnTx/>
                          <a:uFillTx/>
                          <a:latin typeface="Book Antiqua" pitchFamily="18" charset="0"/>
                        </a:rPr>
                        <a:t>Time required to complete construction and interconnect  </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Final Interconnection Cost </a:t>
                      </a:r>
                      <a:r>
                        <a:rPr lang="en-US" sz="1600" b="1" kern="1200" dirty="0">
                          <a:solidFill>
                            <a:schemeClr val="tx1"/>
                          </a:solidFill>
                          <a:latin typeface="Book Antiqua" pitchFamily="18" charset="0"/>
                          <a:ea typeface="+mn-ea"/>
                          <a:cs typeface="+mn-cs"/>
                        </a:rPr>
                        <a:t>estimates</a:t>
                      </a:r>
                      <a:r>
                        <a:rPr lang="en-US" sz="1600" b="1" kern="1200" baseline="0" dirty="0">
                          <a:solidFill>
                            <a:schemeClr val="tx1"/>
                          </a:solidFill>
                          <a:latin typeface="Book Antiqua" pitchFamily="18" charset="0"/>
                          <a:ea typeface="+mn-ea"/>
                          <a:cs typeface="+mn-cs"/>
                        </a:rPr>
                        <a:t> </a:t>
                      </a:r>
                      <a:endParaRPr kumimoji="0" lang="en-US" sz="1600" b="1" i="0" u="none" strike="noStrike" kern="0" cap="none" spc="0" normalizeH="0" baseline="0" noProof="0" dirty="0">
                        <a:ln>
                          <a:noFill/>
                        </a:ln>
                        <a:solidFill>
                          <a:schemeClr val="tx1"/>
                        </a:solidFill>
                        <a:effectLst/>
                        <a:uLnTx/>
                        <a:uFillTx/>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0" lang="en-US" sz="1400" b="0" i="0" u="none" strike="noStrike" kern="1200" cap="none" spc="0" normalizeH="0" baseline="0" noProof="0" dirty="0">
                          <a:ln>
                            <a:noFill/>
                          </a:ln>
                          <a:solidFill>
                            <a:prstClr val="black"/>
                          </a:solidFill>
                          <a:effectLst/>
                          <a:uLnTx/>
                          <a:uFillTx/>
                          <a:latin typeface="Book Antiqua" pitchFamily="18" charset="0"/>
                          <a:ea typeface="+mn-ea"/>
                          <a:cs typeface="+mn-cs"/>
                        </a:rPr>
                        <a:t>≤ 5 MW</a:t>
                      </a:r>
                      <a:r>
                        <a:rPr kumimoji="0" lang="en-US" sz="1500" b="0" i="0" u="none" strike="noStrike" kern="1200" cap="none" spc="0" normalizeH="0" baseline="0" noProof="0" dirty="0">
                          <a:ln>
                            <a:noFill/>
                          </a:ln>
                          <a:solidFill>
                            <a:prstClr val="black"/>
                          </a:solidFill>
                          <a:effectLst/>
                          <a:uLnTx/>
                          <a:uFillTx/>
                          <a:latin typeface="Book Antiqua" pitchFamily="18" charset="0"/>
                          <a:ea typeface="+mn-ea"/>
                          <a:cs typeface="+mn-cs"/>
                        </a:rPr>
                        <a:t>: </a:t>
                      </a:r>
                      <a:r>
                        <a:rPr lang="en-US" sz="1400" dirty="0">
                          <a:latin typeface="Book Antiqua" pitchFamily="18" charset="0"/>
                        </a:rPr>
                        <a:t>$15,000</a:t>
                      </a:r>
                      <a:br>
                        <a:rPr lang="en-US" sz="1600" dirty="0">
                          <a:latin typeface="Book Antiqua" pitchFamily="18" charset="0"/>
                        </a:rPr>
                      </a:br>
                      <a:endParaRPr lang="en-US" sz="1600" dirty="0">
                        <a:latin typeface="Book Antiqua"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Book Antiqua" pitchFamily="18" charset="0"/>
                          <a:ea typeface="+mn-ea"/>
                          <a:cs typeface="+mn-cs"/>
                        </a:rPr>
                        <a:t>&gt; 5 MW: $50,000 + $1000/MW </a:t>
                      </a:r>
                    </a:p>
                    <a:p>
                      <a:pPr algn="ctr"/>
                      <a:endParaRPr lang="en-US" sz="1600"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Rectangle 4"/>
          <p:cNvSpPr>
            <a:spLocks noChangeArrowheads="1"/>
          </p:cNvSpPr>
          <p:nvPr/>
        </p:nvSpPr>
        <p:spPr bwMode="auto">
          <a:xfrm>
            <a:off x="304800" y="228600"/>
            <a:ext cx="8534400" cy="430887"/>
          </a:xfrm>
          <a:prstGeom prst="rect">
            <a:avLst/>
          </a:prstGeom>
          <a:noFill/>
          <a:ln w="9525">
            <a:noFill/>
            <a:miter lim="800000"/>
            <a:headEnd/>
            <a:tailEnd/>
          </a:ln>
          <a:effectLst/>
        </p:spPr>
        <p:txBody>
          <a:bodyPr wrap="square">
            <a:spAutoFit/>
          </a:bodyPr>
          <a:lstStyle/>
          <a:p>
            <a:pPr>
              <a:defRPr/>
            </a:pPr>
            <a:r>
              <a:rPr lang="en-US" sz="2200" b="1" dirty="0">
                <a:solidFill>
                  <a:srgbClr val="44931D"/>
                </a:solidFill>
                <a:latin typeface="Book Antiqua" pitchFamily="18" charset="0"/>
                <a:cs typeface="Arial" pitchFamily="34" charset="0"/>
              </a:rPr>
              <a:t>WDAT Study Process </a:t>
            </a:r>
          </a:p>
        </p:txBody>
      </p:sp>
      <p:sp>
        <p:nvSpPr>
          <p:cNvPr id="9"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64</a:t>
            </a:fld>
            <a:endParaRPr lang="en-US" sz="1200" dirty="0">
              <a:solidFill>
                <a:prstClr val="white">
                  <a:lumMod val="50000"/>
                </a:prstClr>
              </a:solidFill>
            </a:endParaRPr>
          </a:p>
        </p:txBody>
      </p:sp>
      <p:cxnSp>
        <p:nvCxnSpPr>
          <p:cNvPr id="3" name="Straight Connector 2"/>
          <p:cNvCxnSpPr/>
          <p:nvPr/>
        </p:nvCxnSpPr>
        <p:spPr>
          <a:xfrm>
            <a:off x="7391400" y="2590800"/>
            <a:ext cx="15240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421880" y="3581400"/>
            <a:ext cx="1524000"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40794"/>
      </p:ext>
    </p:extLst>
  </p:cSld>
  <p:clrMapOvr>
    <a:masterClrMapping/>
  </p:clrMapOvr>
  <p:transition spd="med">
    <p:fade thruBlk="1"/>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04800" y="1295399"/>
          <a:ext cx="8381999" cy="3462282"/>
        </p:xfrm>
        <a:graphic>
          <a:graphicData uri="http://schemas.openxmlformats.org/drawingml/2006/table">
            <a:tbl>
              <a:tblPr firstRow="1" bandRow="1">
                <a:tableStyleId>{93296810-A885-4BE3-A3E7-6D5BEEA58F35}</a:tableStyleId>
              </a:tblPr>
              <a:tblGrid>
                <a:gridCol w="15240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gridCol w="1600199">
                  <a:extLst>
                    <a:ext uri="{9D8B030D-6E8A-4147-A177-3AD203B41FA5}">
                      <a16:colId xmlns:a16="http://schemas.microsoft.com/office/drawing/2014/main" val="20003"/>
                    </a:ext>
                  </a:extLst>
                </a:gridCol>
              </a:tblGrid>
              <a:tr h="889770">
                <a:tc>
                  <a:txBody>
                    <a:bodyPr/>
                    <a:lstStyle/>
                    <a:p>
                      <a:r>
                        <a:rPr lang="en-US" dirty="0">
                          <a:latin typeface="Book Antiqua" pitchFamily="18" charset="0"/>
                        </a:rPr>
                        <a:t>Study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latin typeface="Book Antiqua" pitchFamily="18" charset="0"/>
                        </a:rPr>
                        <a:t>Timing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Book Antiqua" pitchFamily="18" charset="0"/>
                        </a:rPr>
                        <a:t>Study Procedures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latin typeface="Book Antiqua" pitchFamily="18" charset="0"/>
                        </a:rPr>
                        <a:t>Study</a:t>
                      </a:r>
                      <a:r>
                        <a:rPr lang="en-US" baseline="0" dirty="0">
                          <a:latin typeface="Book Antiqua" pitchFamily="18" charset="0"/>
                        </a:rPr>
                        <a:t> </a:t>
                      </a:r>
                    </a:p>
                    <a:p>
                      <a:pPr algn="ctr"/>
                      <a:r>
                        <a:rPr lang="en-US" baseline="0" dirty="0">
                          <a:latin typeface="Book Antiqua" pitchFamily="18" charset="0"/>
                        </a:rPr>
                        <a:t>Deposit</a:t>
                      </a: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79461">
                <a:tc>
                  <a:txBody>
                    <a:bodyPr/>
                    <a:lstStyle/>
                    <a:p>
                      <a:r>
                        <a:rPr lang="en-US" dirty="0">
                          <a:latin typeface="Book Antiqua" pitchFamily="18" charset="0"/>
                        </a:rPr>
                        <a:t>Phase I</a:t>
                      </a:r>
                    </a:p>
                    <a:p>
                      <a:r>
                        <a:rPr lang="en-US" dirty="0">
                          <a:latin typeface="Book Antiqua" pitchFamily="18" charset="0"/>
                        </a:rPr>
                        <a:t>(Start June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Book Antiqua" pitchFamily="18" charset="0"/>
                        </a:rPr>
                        <a:t>200 CD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Dynamic Analyses</a:t>
                      </a:r>
                      <a:endParaRPr lang="en-US" sz="1600" b="1" noProof="0" dirty="0">
                        <a:latin typeface="Book Antiqua" pitchFamily="18" charset="0"/>
                      </a:endParaRP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dirty="0">
                          <a:ln>
                            <a:noFill/>
                          </a:ln>
                          <a:solidFill>
                            <a:schemeClr val="tx1"/>
                          </a:solidFill>
                          <a:effectLst/>
                          <a:uLnTx/>
                          <a:uFillTx/>
                          <a:latin typeface="Book Antiqua" pitchFamily="18" charset="0"/>
                        </a:rPr>
                        <a:t>Updated Interconnection Cost </a:t>
                      </a:r>
                      <a:r>
                        <a:rPr lang="en-US" sz="1600" b="1" kern="1200" dirty="0">
                          <a:solidFill>
                            <a:schemeClr val="tx1"/>
                          </a:solidFill>
                          <a:latin typeface="Book Antiqua" pitchFamily="18" charset="0"/>
                          <a:ea typeface="+mn-ea"/>
                          <a:cs typeface="+mn-cs"/>
                        </a:rPr>
                        <a:t>estimates</a:t>
                      </a:r>
                      <a:endParaRPr lang="en-US" sz="1600"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latin typeface="Book Antiqua" pitchFamily="18" charset="0"/>
                        </a:rPr>
                        <a:t>$50,000 + $1,000/MW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485108">
                <a:tc>
                  <a:txBody>
                    <a:bodyPr/>
                    <a:lstStyle/>
                    <a:p>
                      <a:r>
                        <a:rPr lang="en-US" dirty="0">
                          <a:latin typeface="Book Antiqua" pitchFamily="18" charset="0"/>
                        </a:rPr>
                        <a:t>Phase II</a:t>
                      </a:r>
                    </a:p>
                    <a:p>
                      <a:r>
                        <a:rPr lang="en-US" dirty="0">
                          <a:latin typeface="Book Antiqua" pitchFamily="18" charset="0"/>
                        </a:rPr>
                        <a:t>(Start May 1)</a:t>
                      </a:r>
                    </a:p>
                    <a:p>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Book Antiqua" pitchFamily="18" charset="0"/>
                        </a:rPr>
                        <a:t>205 CD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Electrical switching configuration </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noProof="0" dirty="0">
                          <a:ln>
                            <a:noFill/>
                          </a:ln>
                          <a:solidFill>
                            <a:schemeClr val="tx1"/>
                          </a:solidFill>
                          <a:effectLst/>
                          <a:uLnTx/>
                          <a:uFillTx/>
                          <a:latin typeface="Book Antiqua" pitchFamily="18" charset="0"/>
                        </a:rPr>
                        <a:t>Cost of equipment</a:t>
                      </a:r>
                      <a:r>
                        <a:rPr lang="en-US" sz="1600" b="1" kern="0" baseline="0" dirty="0">
                          <a:latin typeface="Book Antiqua" pitchFamily="18" charset="0"/>
                        </a:rPr>
                        <a:t>, engineering, procurement and construction work</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kumimoji="0" lang="en-US" sz="1600" b="1" i="0" u="none" strike="noStrike" kern="0" cap="none" spc="0" normalizeH="0" baseline="0" noProof="0" dirty="0">
                          <a:ln>
                            <a:noFill/>
                          </a:ln>
                          <a:solidFill>
                            <a:schemeClr val="tx1"/>
                          </a:solidFill>
                          <a:effectLst/>
                          <a:uLnTx/>
                          <a:uFillTx/>
                          <a:latin typeface="Book Antiqua" pitchFamily="18" charset="0"/>
                        </a:rPr>
                        <a:t>Time required to complete construction and interconnect  </a:t>
                      </a:r>
                    </a:p>
                    <a:p>
                      <a:pPr marL="342900" marR="0" lvl="1" indent="-228600" algn="l" defTabSz="914400" rtl="0" eaLnBrk="1" fontAlgn="base" latinLnBrk="0" hangingPunct="1">
                        <a:lnSpc>
                          <a:spcPct val="100000"/>
                        </a:lnSpc>
                        <a:spcBef>
                          <a:spcPct val="20000"/>
                        </a:spcBef>
                        <a:spcAft>
                          <a:spcPct val="0"/>
                        </a:spcAft>
                        <a:buClrTx/>
                        <a:buSzPct val="125000"/>
                        <a:buFont typeface="Arial" pitchFamily="34" charset="0"/>
                        <a:buChar char="•"/>
                        <a:tabLst>
                          <a:tab pos="406400" algn="l"/>
                        </a:tabLst>
                        <a:defRPr/>
                      </a:pPr>
                      <a:r>
                        <a:rPr lang="en-US" sz="1600" b="1" kern="0" baseline="0" dirty="0">
                          <a:latin typeface="Book Antiqua" pitchFamily="18" charset="0"/>
                        </a:rPr>
                        <a:t>Final Interconnection Cost </a:t>
                      </a:r>
                      <a:r>
                        <a:rPr lang="en-US" sz="1600" b="1" kern="1200" dirty="0">
                          <a:solidFill>
                            <a:schemeClr val="tx1"/>
                          </a:solidFill>
                          <a:latin typeface="Book Antiqua" pitchFamily="18" charset="0"/>
                          <a:ea typeface="+mn-ea"/>
                          <a:cs typeface="+mn-cs"/>
                        </a:rPr>
                        <a:t>estimates</a:t>
                      </a:r>
                      <a:r>
                        <a:rPr lang="en-US" sz="1600" b="1" kern="1200" baseline="0" dirty="0">
                          <a:solidFill>
                            <a:schemeClr val="tx1"/>
                          </a:solidFill>
                          <a:latin typeface="Book Antiqua" pitchFamily="18" charset="0"/>
                          <a:ea typeface="+mn-ea"/>
                          <a:cs typeface="+mn-cs"/>
                        </a:rPr>
                        <a:t> </a:t>
                      </a:r>
                      <a:endParaRPr kumimoji="0" lang="en-US" sz="1600" b="1" i="0" u="none" strike="noStrike" kern="0" cap="none" spc="0" normalizeH="0" baseline="0" noProof="0" dirty="0">
                        <a:ln>
                          <a:noFill/>
                        </a:ln>
                        <a:solidFill>
                          <a:schemeClr val="tx1"/>
                        </a:solidFill>
                        <a:effectLst/>
                        <a:uLnTx/>
                        <a:uFillTx/>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5" name="Rectangle 4"/>
          <p:cNvSpPr>
            <a:spLocks noChangeArrowheads="1"/>
          </p:cNvSpPr>
          <p:nvPr/>
        </p:nvSpPr>
        <p:spPr bwMode="auto">
          <a:xfrm>
            <a:off x="304800" y="228600"/>
            <a:ext cx="8534400" cy="430887"/>
          </a:xfrm>
          <a:prstGeom prst="rect">
            <a:avLst/>
          </a:prstGeom>
          <a:noFill/>
          <a:ln w="9525">
            <a:noFill/>
            <a:miter lim="800000"/>
            <a:headEnd/>
            <a:tailEnd/>
          </a:ln>
          <a:effectLst/>
        </p:spPr>
        <p:txBody>
          <a:bodyPr wrap="square">
            <a:spAutoFit/>
          </a:bodyPr>
          <a:lstStyle/>
          <a:p>
            <a:pPr>
              <a:defRPr/>
            </a:pPr>
            <a:r>
              <a:rPr lang="en-US" sz="2200" b="1" dirty="0">
                <a:solidFill>
                  <a:srgbClr val="44931D"/>
                </a:solidFill>
                <a:latin typeface="Book Antiqua" pitchFamily="18" charset="0"/>
                <a:cs typeface="Arial" pitchFamily="34" charset="0"/>
              </a:rPr>
              <a:t>WDAT Cluster Study Process </a:t>
            </a:r>
          </a:p>
        </p:txBody>
      </p:sp>
      <p:sp>
        <p:nvSpPr>
          <p:cNvPr id="9"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65</a:t>
            </a:fld>
            <a:endParaRPr lang="en-US" sz="1200" dirty="0">
              <a:solidFill>
                <a:prstClr val="white">
                  <a:lumMod val="50000"/>
                </a:prstClr>
              </a:solidFill>
            </a:endParaRPr>
          </a:p>
        </p:txBody>
      </p:sp>
    </p:spTree>
    <p:extLst>
      <p:ext uri="{BB962C8B-B14F-4D97-AF65-F5344CB8AC3E}">
        <p14:creationId xmlns:p14="http://schemas.microsoft.com/office/powerpoint/2010/main" val="3642519052"/>
      </p:ext>
    </p:extLst>
  </p:cSld>
  <p:clrMapOvr>
    <a:masterClrMapping/>
  </p:clrMapOvr>
  <p:transition spd="med">
    <p:fade thruBlk="1"/>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228600"/>
            <a:ext cx="8991600" cy="430887"/>
          </a:xfrm>
          <a:prstGeom prst="rect">
            <a:avLst/>
          </a:prstGeom>
          <a:noFill/>
          <a:ln w="9525">
            <a:noFill/>
            <a:miter lim="800000"/>
            <a:headEnd/>
            <a:tailEnd/>
          </a:ln>
          <a:effectLst/>
        </p:spPr>
        <p:txBody>
          <a:bodyPr wrap="square">
            <a:spAutoFit/>
          </a:bodyPr>
          <a:lstStyle/>
          <a:p>
            <a:pPr>
              <a:defRPr/>
            </a:pPr>
            <a:r>
              <a:rPr lang="en-US" sz="2200" b="1" dirty="0">
                <a:solidFill>
                  <a:srgbClr val="44931D"/>
                </a:solidFill>
                <a:latin typeface="Book Antiqua" pitchFamily="18" charset="0"/>
                <a:cs typeface="Arial" pitchFamily="34" charset="0"/>
              </a:rPr>
              <a:t>WDAT Small Generator Interconnection Agreement (SGIA) ≤20MW</a:t>
            </a:r>
          </a:p>
        </p:txBody>
      </p:sp>
      <p:sp>
        <p:nvSpPr>
          <p:cNvPr id="5" name="Subtitle 2"/>
          <p:cNvSpPr txBox="1">
            <a:spLocks/>
          </p:cNvSpPr>
          <p:nvPr/>
        </p:nvSpPr>
        <p:spPr bwMode="auto">
          <a:xfrm>
            <a:off x="304800" y="990600"/>
            <a:ext cx="82296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fontAlgn="base">
              <a:lnSpc>
                <a:spcPts val="2600"/>
              </a:lnSpc>
              <a:spcBef>
                <a:spcPct val="20000"/>
              </a:spcBef>
              <a:spcAft>
                <a:spcPct val="0"/>
              </a:spcAft>
              <a:buClr>
                <a:srgbClr val="4A7DFF"/>
              </a:buClr>
              <a:buSzPct val="125000"/>
              <a:buFont typeface="Times" pitchFamily="18" charset="0"/>
              <a:buNone/>
              <a:tabLst>
                <a:tab pos="406400" algn="l"/>
              </a:tabLst>
              <a:defRPr/>
            </a:pPr>
            <a:endParaRPr lang="en-US" b="1" kern="0" dirty="0">
              <a:solidFill>
                <a:srgbClr val="1F497D"/>
              </a:solidFill>
              <a:latin typeface="Book Antiqua" pitchFamily="18" charset="0"/>
            </a:endParaRPr>
          </a:p>
        </p:txBody>
      </p:sp>
      <p:graphicFrame>
        <p:nvGraphicFramePr>
          <p:cNvPr id="7" name="Table 6"/>
          <p:cNvGraphicFramePr>
            <a:graphicFrameLocks noGrp="1"/>
          </p:cNvGraphicFramePr>
          <p:nvPr>
            <p:extLst/>
          </p:nvPr>
        </p:nvGraphicFramePr>
        <p:xfrm>
          <a:off x="457200" y="1676400"/>
          <a:ext cx="7772400" cy="3522980"/>
        </p:xfrm>
        <a:graphic>
          <a:graphicData uri="http://schemas.openxmlformats.org/drawingml/2006/table">
            <a:tbl>
              <a:tblPr firstRow="1" bandRow="1">
                <a:tableStyleId>{5C22544A-7EE6-4342-B048-85BDC9FD1C3A}</a:tableStyleId>
              </a:tblPr>
              <a:tblGrid>
                <a:gridCol w="3666227">
                  <a:extLst>
                    <a:ext uri="{9D8B030D-6E8A-4147-A177-3AD203B41FA5}">
                      <a16:colId xmlns:a16="http://schemas.microsoft.com/office/drawing/2014/main" val="20000"/>
                    </a:ext>
                  </a:extLst>
                </a:gridCol>
                <a:gridCol w="1624208">
                  <a:extLst>
                    <a:ext uri="{9D8B030D-6E8A-4147-A177-3AD203B41FA5}">
                      <a16:colId xmlns:a16="http://schemas.microsoft.com/office/drawing/2014/main" val="20001"/>
                    </a:ext>
                  </a:extLst>
                </a:gridCol>
                <a:gridCol w="2481965">
                  <a:extLst>
                    <a:ext uri="{9D8B030D-6E8A-4147-A177-3AD203B41FA5}">
                      <a16:colId xmlns:a16="http://schemas.microsoft.com/office/drawing/2014/main" val="20002"/>
                    </a:ext>
                  </a:extLst>
                </a:gridCol>
              </a:tblGrid>
              <a:tr h="596900">
                <a:tc>
                  <a:txBody>
                    <a:bodyPr/>
                    <a:lstStyle/>
                    <a:p>
                      <a:r>
                        <a:rPr lang="en-US" dirty="0">
                          <a:latin typeface="Book Antiqua" pitchFamily="18" charset="0"/>
                        </a:rPr>
                        <a:t>Pro</a:t>
                      </a:r>
                      <a:r>
                        <a:rPr lang="en-US" baseline="0" dirty="0">
                          <a:latin typeface="Book Antiqua" pitchFamily="18" charset="0"/>
                        </a:rPr>
                        <a:t>cess</a:t>
                      </a:r>
                      <a:endParaRPr lang="en-US"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tc>
                  <a:txBody>
                    <a:bodyPr/>
                    <a:lstStyle/>
                    <a:p>
                      <a:pPr algn="ctr"/>
                      <a:r>
                        <a:rPr lang="en-US" dirty="0">
                          <a:latin typeface="Book Antiqua" pitchFamily="18" charset="0"/>
                        </a:rPr>
                        <a:t>Duration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tc>
                  <a:txBody>
                    <a:bodyPr/>
                    <a:lstStyle/>
                    <a:p>
                      <a:r>
                        <a:rPr lang="en-US" dirty="0">
                          <a:latin typeface="Book Antiqua" pitchFamily="18" charset="0"/>
                        </a:rPr>
                        <a:t>Responsible Party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3399"/>
                    </a:solidFill>
                  </a:tcPr>
                </a:tc>
                <a:extLst>
                  <a:ext uri="{0D108BD9-81ED-4DB2-BD59-A6C34878D82A}">
                    <a16:rowId xmlns:a16="http://schemas.microsoft.com/office/drawing/2014/main" val="10000"/>
                  </a:ext>
                </a:extLst>
              </a:tr>
              <a:tr h="596900">
                <a:tc>
                  <a:txBody>
                    <a:bodyPr/>
                    <a:lstStyle/>
                    <a:p>
                      <a:r>
                        <a:rPr lang="en-US" b="1" dirty="0">
                          <a:latin typeface="Book Antiqua" pitchFamily="18" charset="0"/>
                        </a:rPr>
                        <a:t>Following</a:t>
                      </a:r>
                      <a:r>
                        <a:rPr lang="en-US" b="1" baseline="0" dirty="0">
                          <a:latin typeface="Book Antiqua" pitchFamily="18" charset="0"/>
                        </a:rPr>
                        <a:t> the Facilities Study/Phase II</a:t>
                      </a:r>
                      <a:endParaRPr lang="en-US" b="1" dirty="0">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30 CD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1" dirty="0">
                          <a:latin typeface="Book Antiqua" pitchFamily="18" charset="0"/>
                        </a:rPr>
                        <a:t>SDG&amp;E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596900">
                <a:tc rowSpan="3">
                  <a:txBody>
                    <a:bodyPr/>
                    <a:lstStyle/>
                    <a:p>
                      <a:pPr>
                        <a:buFont typeface="Arial" pitchFamily="34" charset="0"/>
                        <a:buChar char="•"/>
                      </a:pPr>
                      <a:r>
                        <a:rPr lang="en-US" b="1" baseline="0" dirty="0">
                          <a:solidFill>
                            <a:schemeClr val="tx1"/>
                          </a:solidFill>
                          <a:latin typeface="Book Antiqua" pitchFamily="18" charset="0"/>
                        </a:rPr>
                        <a:t>IC executes </a:t>
                      </a:r>
                      <a:r>
                        <a:rPr lang="en-US" b="1" dirty="0">
                          <a:solidFill>
                            <a:schemeClr val="tx1"/>
                          </a:solidFill>
                          <a:latin typeface="Book Antiqua" pitchFamily="18" charset="0"/>
                        </a:rPr>
                        <a:t>SGIA; or</a:t>
                      </a:r>
                    </a:p>
                    <a:p>
                      <a:pPr>
                        <a:buFont typeface="Arial" pitchFamily="34" charset="0"/>
                        <a:buChar char="•"/>
                      </a:pPr>
                      <a:r>
                        <a:rPr lang="en-US" b="1" dirty="0">
                          <a:solidFill>
                            <a:schemeClr val="tx1"/>
                          </a:solidFill>
                          <a:latin typeface="Book Antiqua" pitchFamily="18" charset="0"/>
                        </a:rPr>
                        <a:t>IC fails to execute SGIA; or</a:t>
                      </a:r>
                    </a:p>
                    <a:p>
                      <a:pPr>
                        <a:buFont typeface="Arial" pitchFamily="34" charset="0"/>
                        <a:buChar char="•"/>
                      </a:pPr>
                      <a:r>
                        <a:rPr lang="en-US" b="1" dirty="0">
                          <a:solidFill>
                            <a:schemeClr val="tx1"/>
                          </a:solidFill>
                          <a:latin typeface="Book Antiqua" pitchFamily="18" charset="0"/>
                        </a:rPr>
                        <a:t>IC has not requested to file unexecuted</a:t>
                      </a:r>
                      <a:r>
                        <a:rPr lang="en-US" b="1" baseline="0" dirty="0">
                          <a:solidFill>
                            <a:schemeClr val="tx1"/>
                          </a:solidFill>
                          <a:latin typeface="Book Antiqua" pitchFamily="18" charset="0"/>
                        </a:rPr>
                        <a:t> SGIA; or</a:t>
                      </a:r>
                    </a:p>
                    <a:p>
                      <a:pPr>
                        <a:buFont typeface="Arial" pitchFamily="34" charset="0"/>
                        <a:buChar char="•"/>
                      </a:pPr>
                      <a:r>
                        <a:rPr lang="en-US" b="1" baseline="0" dirty="0">
                          <a:solidFill>
                            <a:schemeClr val="tx1"/>
                          </a:solidFill>
                          <a:latin typeface="Book Antiqua" pitchFamily="18" charset="0"/>
                        </a:rPr>
                        <a:t>IC has not initiated Dispute Resolution;</a:t>
                      </a:r>
                    </a:p>
                    <a:p>
                      <a:pPr>
                        <a:buFont typeface="Arial" pitchFamily="34" charset="0"/>
                        <a:buNone/>
                      </a:pPr>
                      <a:r>
                        <a:rPr lang="en-US" b="1" baseline="0" dirty="0">
                          <a:solidFill>
                            <a:schemeClr val="tx1"/>
                          </a:solidFill>
                          <a:latin typeface="Book Antiqua" pitchFamily="18" charset="0"/>
                        </a:rPr>
                        <a:t>+ Interconnection Request Deemed Withdrawn</a:t>
                      </a:r>
                      <a:endParaRPr lang="en-US" b="1" dirty="0">
                        <a:solidFill>
                          <a:schemeClr val="tx1"/>
                        </a:solidFill>
                        <a:latin typeface="Book Antiqua"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r>
                        <a:rPr lang="en-US" b="1" dirty="0">
                          <a:latin typeface="Book Antiqua" pitchFamily="18" charset="0"/>
                        </a:rPr>
                        <a:t>120 CD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kern="1200" dirty="0">
                          <a:solidFill>
                            <a:schemeClr val="dk1"/>
                          </a:solidFill>
                          <a:latin typeface="Book Antiqua" pitchFamily="18" charset="0"/>
                          <a:ea typeface="+mn-ea"/>
                          <a:cs typeface="+mn-cs"/>
                        </a:rPr>
                        <a:t>Interconnection Customer (IC)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6900">
                <a:tc vMerge="1">
                  <a:txBody>
                    <a:bodyPr/>
                    <a:lstStyle/>
                    <a:p>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latin typeface="Book Antiqua" pitchFamily="18" charset="0"/>
                        </a:rPr>
                        <a:t>SDG&amp;E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96900">
                <a:tc vMerge="1">
                  <a:txBody>
                    <a:bodyPr/>
                    <a:lstStyle/>
                    <a:p>
                      <a:endParaRPr lang="en-US" b="1"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a:latin typeface="Book Antiqua" pitchFamily="18" charset="0"/>
                        </a:rPr>
                        <a:t>SDG&amp;E &amp; 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1"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66</a:t>
            </a:fld>
            <a:endParaRPr lang="en-US" sz="1200" dirty="0">
              <a:solidFill>
                <a:prstClr val="white">
                  <a:lumMod val="50000"/>
                </a:prstClr>
              </a:solidFill>
            </a:endParaRPr>
          </a:p>
        </p:txBody>
      </p:sp>
    </p:spTree>
    <p:extLst>
      <p:ext uri="{BB962C8B-B14F-4D97-AF65-F5344CB8AC3E}">
        <p14:creationId xmlns:p14="http://schemas.microsoft.com/office/powerpoint/2010/main" val="387008046"/>
      </p:ext>
    </p:extLst>
  </p:cSld>
  <p:clrMapOvr>
    <a:masterClrMapping/>
  </p:clrMapOvr>
  <p:transition spd="med">
    <p:fade thruBlk="1"/>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600200" y="1447800"/>
            <a:ext cx="6019800" cy="26670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3600" b="1" dirty="0">
                <a:solidFill>
                  <a:prstClr val="black"/>
                </a:solidFill>
                <a:latin typeface="Book Antiqua" pitchFamily="18" charset="0"/>
                <a:cs typeface="Arial" pitchFamily="34" charset="0"/>
              </a:rPr>
              <a:t>Rule 21</a:t>
            </a:r>
          </a:p>
          <a:p>
            <a:pPr algn="ctr"/>
            <a:r>
              <a:rPr lang="en-US" altLang="en-US" sz="2800" b="1" dirty="0">
                <a:solidFill>
                  <a:prstClr val="black"/>
                </a:solidFill>
                <a:latin typeface="Book Antiqua" pitchFamily="18" charset="0"/>
                <a:cs typeface="Arial" pitchFamily="34" charset="0"/>
              </a:rPr>
              <a:t>SDG&amp;E Electric Rule 21 Generator Facility Interconnections </a:t>
            </a:r>
          </a:p>
          <a:p>
            <a:pPr algn="ctr"/>
            <a:r>
              <a:rPr lang="en-US" altLang="en-US" sz="2800" b="1" dirty="0">
                <a:solidFill>
                  <a:prstClr val="black"/>
                </a:solidFill>
                <a:latin typeface="Book Antiqua" pitchFamily="18" charset="0"/>
                <a:cs typeface="Arial" pitchFamily="34" charset="0"/>
              </a:rPr>
              <a:t>(CPUC)</a:t>
            </a:r>
          </a:p>
        </p:txBody>
      </p:sp>
      <p:sp>
        <p:nvSpPr>
          <p:cNvPr id="7" name="Rectangle 2"/>
          <p:cNvSpPr txBox="1">
            <a:spLocks noChangeArrowheads="1"/>
          </p:cNvSpPr>
          <p:nvPr/>
        </p:nvSpPr>
        <p:spPr>
          <a:xfrm>
            <a:off x="1600200" y="2187575"/>
            <a:ext cx="5867400" cy="1470025"/>
          </a:xfrm>
          <a:prstGeom prst="rect">
            <a:avLst/>
          </a:prstGeom>
        </p:spPr>
        <p:txBody>
          <a:bodyPr>
            <a:normAutofit/>
          </a:bodyPr>
          <a:lstStyle/>
          <a:p>
            <a:pPr algn="ctr"/>
            <a:endParaRPr lang="en-US" sz="2800" b="1" dirty="0">
              <a:solidFill>
                <a:prstClr val="black"/>
              </a:solidFill>
              <a:latin typeface="Book Antiqua" pitchFamily="18" charset="0"/>
              <a:cs typeface="Arial" pitchFamily="34" charset="0"/>
            </a:endParaRPr>
          </a:p>
        </p:txBody>
      </p:sp>
      <p:sp>
        <p:nvSpPr>
          <p:cNvPr id="10" name="Rectangle 3"/>
          <p:cNvSpPr txBox="1">
            <a:spLocks noChangeArrowheads="1"/>
          </p:cNvSpPr>
          <p:nvPr/>
        </p:nvSpPr>
        <p:spPr bwMode="auto">
          <a:xfrm>
            <a:off x="4114800" y="4966648"/>
            <a:ext cx="4114800" cy="40829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fontAlgn="base">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11" name="Rectangle 3"/>
          <p:cNvSpPr txBox="1">
            <a:spLocks noChangeArrowheads="1"/>
          </p:cNvSpPr>
          <p:nvPr/>
        </p:nvSpPr>
        <p:spPr bwMode="auto">
          <a:xfrm>
            <a:off x="988328" y="49530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
        <p:nvSpPr>
          <p:cNvPr id="9" name="Rectangle 3"/>
          <p:cNvSpPr txBox="1">
            <a:spLocks noChangeArrowheads="1"/>
          </p:cNvSpPr>
          <p:nvPr/>
        </p:nvSpPr>
        <p:spPr bwMode="auto">
          <a:xfrm>
            <a:off x="2286000" y="47244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fontAlgn="base">
              <a:spcBef>
                <a:spcPct val="20000"/>
              </a:spcBef>
              <a:spcAft>
                <a:spcPct val="0"/>
              </a:spcAft>
              <a:buFont typeface="Arial" charset="0"/>
              <a:buNone/>
              <a:defRPr/>
            </a:pPr>
            <a:endParaRPr lang="en-US" sz="1600" dirty="0">
              <a:solidFill>
                <a:prstClr val="black"/>
              </a:solidFill>
              <a:latin typeface="Book Antiqua" pitchFamily="18" charset="0"/>
              <a:cs typeface="Arial" pitchFamily="34" charset="0"/>
            </a:endParaRPr>
          </a:p>
        </p:txBody>
      </p:sp>
    </p:spTree>
    <p:extLst>
      <p:ext uri="{BB962C8B-B14F-4D97-AF65-F5344CB8AC3E}">
        <p14:creationId xmlns:p14="http://schemas.microsoft.com/office/powerpoint/2010/main" val="28505178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228600"/>
            <a:ext cx="88392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Rule 21  Application Form and Location</a:t>
            </a:r>
          </a:p>
        </p:txBody>
      </p:sp>
      <p:sp>
        <p:nvSpPr>
          <p:cNvPr id="8" name="Subtitle 2"/>
          <p:cNvSpPr txBox="1">
            <a:spLocks/>
          </p:cNvSpPr>
          <p:nvPr/>
        </p:nvSpPr>
        <p:spPr bwMode="auto">
          <a:xfrm>
            <a:off x="296779" y="838200"/>
            <a:ext cx="84582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lnSpc>
                <a:spcPts val="2600"/>
              </a:lnSpc>
              <a:spcBef>
                <a:spcPct val="20000"/>
              </a:spcBef>
              <a:buClr>
                <a:srgbClr val="4A7DFF"/>
              </a:buClr>
              <a:buSzPct val="125000"/>
              <a:tabLst>
                <a:tab pos="406400" algn="l"/>
              </a:tabLst>
            </a:pPr>
            <a:r>
              <a:rPr lang="en-US" sz="2200" b="1" kern="0" dirty="0">
                <a:solidFill>
                  <a:srgbClr val="1F497D"/>
                </a:solidFill>
                <a:latin typeface="Book Antiqua" pitchFamily="18" charset="0"/>
              </a:rPr>
              <a:t>Rule 21 Application Location:</a:t>
            </a:r>
          </a:p>
          <a:p>
            <a:pPr marL="342900" indent="-342900">
              <a:lnSpc>
                <a:spcPts val="2600"/>
              </a:lnSpc>
              <a:spcBef>
                <a:spcPct val="20000"/>
              </a:spcBef>
              <a:buClr>
                <a:srgbClr val="4A7DFF"/>
              </a:buClr>
              <a:buSzPct val="125000"/>
              <a:tabLst>
                <a:tab pos="406400" algn="l"/>
              </a:tabLst>
            </a:pPr>
            <a:r>
              <a:rPr lang="en-US" sz="2200" b="1" kern="0" dirty="0">
                <a:solidFill>
                  <a:srgbClr val="1F497D"/>
                </a:solidFill>
                <a:latin typeface="Book Antiqua" pitchFamily="18" charset="0"/>
                <a:hlinkClick r:id="rId3"/>
              </a:rPr>
              <a:t>http://regarchive.sdge.com/tm2/pdf/ELEC_ELEC-SF_142-05203.pdf</a:t>
            </a:r>
            <a:endParaRPr lang="en-US" sz="2200" b="1" kern="0" dirty="0">
              <a:solidFill>
                <a:srgbClr val="1F497D"/>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sz="2200" b="1" kern="0" dirty="0">
              <a:solidFill>
                <a:srgbClr val="1F497D"/>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sz="2200" b="1" kern="0" dirty="0">
              <a:solidFill>
                <a:srgbClr val="1F497D"/>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sz="2200" b="1" kern="0" dirty="0">
              <a:solidFill>
                <a:srgbClr val="1F497D"/>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sz="2200" b="1" kern="0" dirty="0">
              <a:solidFill>
                <a:srgbClr val="1F497D"/>
              </a:solidFill>
              <a:latin typeface="Book Antiqua" pitchFamily="18" charset="0"/>
            </a:endParaRPr>
          </a:p>
          <a:p>
            <a:pPr marL="342900" indent="-342900">
              <a:lnSpc>
                <a:spcPts val="2600"/>
              </a:lnSpc>
              <a:spcBef>
                <a:spcPct val="20000"/>
              </a:spcBef>
              <a:buClr>
                <a:srgbClr val="4A7DFF"/>
              </a:buClr>
              <a:buSzPct val="125000"/>
              <a:tabLst>
                <a:tab pos="406400" algn="l"/>
              </a:tabLst>
            </a:pPr>
            <a:r>
              <a:rPr lang="en-US" sz="2000" b="1" kern="0" dirty="0">
                <a:solidFill>
                  <a:srgbClr val="1F497D"/>
                </a:solidFill>
                <a:latin typeface="Book Antiqua" pitchFamily="18" charset="0"/>
                <a:hlinkClick r:id="rId4"/>
              </a:rPr>
              <a:t> </a:t>
            </a:r>
            <a:endParaRPr lang="en-US" sz="2000" b="1" kern="0" dirty="0">
              <a:solidFill>
                <a:prstClr val="black"/>
              </a:solidFill>
              <a:latin typeface="Book Antiqua" pitchFamily="18" charset="0"/>
            </a:endParaRPr>
          </a:p>
        </p:txBody>
      </p:sp>
      <p:sp>
        <p:nvSpPr>
          <p:cNvPr id="11" name="Subtitle 2"/>
          <p:cNvSpPr txBox="1">
            <a:spLocks/>
          </p:cNvSpPr>
          <p:nvPr/>
        </p:nvSpPr>
        <p:spPr bwMode="auto">
          <a:xfrm>
            <a:off x="457199" y="1928562"/>
            <a:ext cx="6862011" cy="24148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b="1" kern="0" dirty="0">
                <a:solidFill>
                  <a:srgbClr val="1F497D"/>
                </a:solidFill>
                <a:latin typeface="Book Antiqua" pitchFamily="18" charset="0"/>
              </a:rPr>
              <a:t>WDAT Interconnection Package submitted to: </a:t>
            </a:r>
          </a:p>
          <a:p>
            <a:pPr algn="ctr"/>
            <a:r>
              <a:rPr lang="en-US" sz="2400" b="1" i="1" u="sng" kern="0" dirty="0">
                <a:solidFill>
                  <a:srgbClr val="1F497D"/>
                </a:solidFill>
                <a:latin typeface="Book Antiqua" pitchFamily="18" charset="0"/>
                <a:hlinkClick r:id="rId5"/>
              </a:rPr>
              <a:t>DGAPPLICATIONS@semprautilities.com</a:t>
            </a:r>
            <a:endParaRPr lang="en-US" sz="2400" b="1" i="1" u="sng" kern="0" dirty="0">
              <a:solidFill>
                <a:srgbClr val="1F497D"/>
              </a:solidFill>
              <a:latin typeface="Book Antiqua" pitchFamily="18" charset="0"/>
            </a:endParaRPr>
          </a:p>
          <a:p>
            <a:endParaRPr lang="en-US" sz="1400" i="1" dirty="0">
              <a:solidFill>
                <a:prstClr val="black"/>
              </a:solidFill>
              <a:latin typeface="Book Antiqua" pitchFamily="18" charset="0"/>
            </a:endParaRPr>
          </a:p>
          <a:p>
            <a:r>
              <a:rPr lang="en-US" sz="2200" b="1" kern="0" dirty="0">
                <a:solidFill>
                  <a:srgbClr val="1F497D"/>
                </a:solidFill>
                <a:latin typeface="Book Antiqua" pitchFamily="18" charset="0"/>
              </a:rPr>
              <a:t>Or mail hardcopy application package to:</a:t>
            </a:r>
          </a:p>
          <a:p>
            <a:r>
              <a:rPr lang="en-US" sz="2000" b="1" i="1" dirty="0">
                <a:solidFill>
                  <a:prstClr val="black"/>
                </a:solidFill>
                <a:latin typeface="Book Antiqua" pitchFamily="18" charset="0"/>
              </a:rPr>
              <a:t>Customer Generation – CP52F</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Gas &amp; Electric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8316 Century Park Court</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CA 92123-1582</a:t>
            </a:r>
            <a:endParaRPr lang="en-US" sz="2000" b="1" dirty="0">
              <a:solidFill>
                <a:prstClr val="black"/>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3" name="Subtitle 2"/>
          <p:cNvSpPr txBox="1">
            <a:spLocks/>
          </p:cNvSpPr>
          <p:nvPr/>
        </p:nvSpPr>
        <p:spPr bwMode="auto">
          <a:xfrm>
            <a:off x="457200" y="4419600"/>
            <a:ext cx="5791200" cy="1680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200" b="1" kern="0" dirty="0">
                <a:solidFill>
                  <a:srgbClr val="1F497D"/>
                </a:solidFill>
                <a:latin typeface="Book Antiqua" pitchFamily="18" charset="0"/>
              </a:rPr>
              <a:t>Application fee to be submitted to:       </a:t>
            </a:r>
          </a:p>
          <a:p>
            <a:r>
              <a:rPr lang="en-US" sz="2000" b="1" i="1" dirty="0">
                <a:solidFill>
                  <a:prstClr val="black"/>
                </a:solidFill>
                <a:latin typeface="Book Antiqua" pitchFamily="18" charset="0"/>
              </a:rPr>
              <a:t>Customer Payment Services – CP61C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Gas &amp; Electric</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PO Box 129831</a:t>
            </a:r>
            <a:endParaRPr lang="en-US" sz="2000" b="1" dirty="0">
              <a:solidFill>
                <a:prstClr val="black"/>
              </a:solidFill>
              <a:latin typeface="Book Antiqua" pitchFamily="18" charset="0"/>
            </a:endParaRPr>
          </a:p>
          <a:p>
            <a:r>
              <a:rPr lang="en-US" sz="2000" b="1" i="1" dirty="0">
                <a:solidFill>
                  <a:prstClr val="black"/>
                </a:solidFill>
                <a:latin typeface="Book Antiqua" pitchFamily="18" charset="0"/>
              </a:rPr>
              <a:t>San Diego, CA 92112-9831</a:t>
            </a:r>
            <a:endParaRPr lang="en-US" sz="2000" b="1" dirty="0">
              <a:solidFill>
                <a:prstClr val="black"/>
              </a:solidFill>
              <a:latin typeface="Book Antiqua" pitchFamily="18" charset="0"/>
            </a:endParaRPr>
          </a:p>
          <a:p>
            <a:pPr marL="342900" indent="-342900">
              <a:lnSpc>
                <a:spcPts val="2600"/>
              </a:lnSpc>
              <a:spcBef>
                <a:spcPct val="20000"/>
              </a:spcBef>
              <a:buClr>
                <a:srgbClr val="4A7DFF"/>
              </a:buClr>
              <a:buSzPct val="125000"/>
              <a:tabLst>
                <a:tab pos="406400" algn="l"/>
              </a:tabLst>
            </a:pPr>
            <a:endParaRPr lang="en-US" b="1" kern="0" dirty="0">
              <a:solidFill>
                <a:srgbClr val="1F497D"/>
              </a:solidFill>
            </a:endParaRPr>
          </a:p>
        </p:txBody>
      </p:sp>
      <p:sp>
        <p:nvSpPr>
          <p:cNvPr id="14"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68</a:t>
            </a:fld>
            <a:endParaRPr lang="en-US" sz="1200" dirty="0">
              <a:solidFill>
                <a:prstClr val="white">
                  <a:lumMod val="50000"/>
                </a:prstClr>
              </a:solidFill>
            </a:endParaRPr>
          </a:p>
        </p:txBody>
      </p:sp>
    </p:spTree>
    <p:extLst>
      <p:ext uri="{BB962C8B-B14F-4D97-AF65-F5344CB8AC3E}">
        <p14:creationId xmlns:p14="http://schemas.microsoft.com/office/powerpoint/2010/main" val="2340951887"/>
      </p:ext>
    </p:extLst>
  </p:cSld>
  <p:clrMapOvr>
    <a:masterClrMapping/>
  </p:clrMapOvr>
  <p:transition spd="med">
    <p:fade thruBlk="1"/>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Rule 21 Fast Track Study Process</a:t>
            </a:r>
          </a:p>
        </p:txBody>
      </p:sp>
      <p:sp>
        <p:nvSpPr>
          <p:cNvPr id="5" name="Subtitle 2"/>
          <p:cNvSpPr>
            <a:spLocks noGrp="1"/>
          </p:cNvSpPr>
          <p:nvPr>
            <p:ph idx="1"/>
          </p:nvPr>
        </p:nvSpPr>
        <p:spPr>
          <a:xfrm>
            <a:off x="228600" y="762000"/>
            <a:ext cx="8610600" cy="5410200"/>
          </a:xfrm>
        </p:spPr>
        <p:txBody>
          <a:bodyPr/>
          <a:lstStyle/>
          <a:p>
            <a:pPr lvl="1">
              <a:buFont typeface="Arial" panose="020B0604020202020204" pitchFamily="34" charset="0"/>
              <a:buChar char="•"/>
            </a:pPr>
            <a:r>
              <a:rPr lang="en-US" sz="2000" dirty="0"/>
              <a:t>Size limit:  ≤1.5 MW; $800 application fee</a:t>
            </a:r>
          </a:p>
          <a:p>
            <a:pPr lvl="1">
              <a:buFont typeface="Arial" panose="020B0604020202020204" pitchFamily="34" charset="0"/>
              <a:buChar char="•"/>
            </a:pPr>
            <a:r>
              <a:rPr lang="en-US" sz="2000" dirty="0"/>
              <a:t>Initial Review (13 screens) – 15 BD from receipt of valid application package</a:t>
            </a:r>
          </a:p>
          <a:p>
            <a:pPr lvl="2">
              <a:buFont typeface="Arial" panose="020B0604020202020204" pitchFamily="34" charset="0"/>
              <a:buChar char="•"/>
            </a:pPr>
            <a:r>
              <a:rPr lang="en-US" sz="1600" dirty="0"/>
              <a:t>Pass Initial Review: </a:t>
            </a:r>
          </a:p>
          <a:p>
            <a:pPr lvl="3">
              <a:buFont typeface="Arial" panose="020B0604020202020204" pitchFamily="34" charset="0"/>
              <a:buChar char="•"/>
            </a:pPr>
            <a:r>
              <a:rPr lang="en-US" sz="1400" dirty="0"/>
              <a:t>Identify upgrades/interconnection facilities</a:t>
            </a:r>
          </a:p>
          <a:p>
            <a:pPr lvl="3">
              <a:buFont typeface="Arial" panose="020B0604020202020204" pitchFamily="34" charset="0"/>
              <a:buChar char="•"/>
            </a:pPr>
            <a:r>
              <a:rPr lang="en-US" sz="1400" dirty="0"/>
              <a:t>Prepare cost estimate</a:t>
            </a:r>
          </a:p>
          <a:p>
            <a:pPr lvl="3">
              <a:buFont typeface="Arial" panose="020B0604020202020204" pitchFamily="34" charset="0"/>
              <a:buChar char="•"/>
            </a:pPr>
            <a:r>
              <a:rPr lang="en-US" sz="1400" dirty="0"/>
              <a:t>Draft Generator Interconnection Agreement (GIA)</a:t>
            </a:r>
          </a:p>
          <a:p>
            <a:pPr lvl="2">
              <a:buFont typeface="Arial" panose="020B0604020202020204" pitchFamily="34" charset="0"/>
              <a:buChar char="•"/>
            </a:pPr>
            <a:r>
              <a:rPr lang="en-US" sz="1600" dirty="0">
                <a:solidFill>
                  <a:srgbClr val="000000"/>
                </a:solidFill>
              </a:rPr>
              <a:t>Fail Initial Review: </a:t>
            </a:r>
          </a:p>
          <a:p>
            <a:pPr lvl="3">
              <a:buFont typeface="Arial" panose="020B0604020202020204" pitchFamily="34" charset="0"/>
              <a:buChar char="•"/>
            </a:pPr>
            <a:r>
              <a:rPr lang="en-US" sz="1400" dirty="0"/>
              <a:t>Request Supplemental Review or Detailed Study</a:t>
            </a:r>
          </a:p>
          <a:p>
            <a:pPr lvl="3">
              <a:buFont typeface="Arial" panose="020B0604020202020204" pitchFamily="34" charset="0"/>
              <a:buChar char="•"/>
            </a:pPr>
            <a:r>
              <a:rPr lang="en-US" sz="1400" dirty="0"/>
              <a:t>Withdraw IR</a:t>
            </a:r>
          </a:p>
          <a:p>
            <a:pPr lvl="1">
              <a:buFont typeface="Arial" panose="020B0604020202020204" pitchFamily="34" charset="0"/>
              <a:buChar char="•"/>
            </a:pPr>
            <a:r>
              <a:rPr lang="en-US" sz="2000" dirty="0"/>
              <a:t>Supplemental Review (3 additional screens) - </a:t>
            </a:r>
            <a:r>
              <a:rPr lang="en-US" sz="2000" dirty="0">
                <a:solidFill>
                  <a:srgbClr val="000000"/>
                </a:solidFill>
              </a:rPr>
              <a:t>20 BD from receipt of additional information</a:t>
            </a:r>
            <a:endParaRPr lang="en-US" sz="2000" dirty="0"/>
          </a:p>
          <a:p>
            <a:pPr lvl="2">
              <a:buFont typeface="Arial" panose="020B0604020202020204" pitchFamily="34" charset="0"/>
              <a:buChar char="•"/>
            </a:pPr>
            <a:r>
              <a:rPr lang="en-US" sz="1600" dirty="0"/>
              <a:t>Pass Supplemental Review:</a:t>
            </a:r>
          </a:p>
          <a:p>
            <a:pPr lvl="3">
              <a:buFont typeface="Arial" panose="020B0604020202020204" pitchFamily="34" charset="0"/>
              <a:buChar char="•"/>
            </a:pPr>
            <a:r>
              <a:rPr lang="en-US" sz="1400" dirty="0"/>
              <a:t>Upgrades Required - Cost Estimates; Draft Generator Interconnection Agreement (GIA)</a:t>
            </a:r>
          </a:p>
          <a:p>
            <a:pPr lvl="3">
              <a:buFont typeface="Arial" panose="020B0604020202020204" pitchFamily="34" charset="0"/>
              <a:buChar char="•"/>
            </a:pPr>
            <a:r>
              <a:rPr lang="en-US" sz="1400" dirty="0">
                <a:solidFill>
                  <a:srgbClr val="000000"/>
                </a:solidFill>
              </a:rPr>
              <a:t>No Upgrades Required – Draft GIA</a:t>
            </a:r>
          </a:p>
          <a:p>
            <a:pPr lvl="2">
              <a:buFont typeface="Arial" panose="020B0604020202020204" pitchFamily="34" charset="0"/>
              <a:buChar char="•"/>
            </a:pPr>
            <a:r>
              <a:rPr lang="en-US" sz="1600" dirty="0">
                <a:solidFill>
                  <a:srgbClr val="000000"/>
                </a:solidFill>
              </a:rPr>
              <a:t>Fail Supplemental Review: </a:t>
            </a:r>
          </a:p>
          <a:p>
            <a:pPr lvl="3">
              <a:buFont typeface="Arial" panose="020B0604020202020204" pitchFamily="34" charset="0"/>
              <a:buChar char="•"/>
            </a:pPr>
            <a:r>
              <a:rPr lang="en-US" sz="1400" dirty="0"/>
              <a:t>Request Detailed Study</a:t>
            </a:r>
          </a:p>
          <a:p>
            <a:pPr lvl="3">
              <a:buFont typeface="Arial" panose="020B0604020202020204" pitchFamily="34" charset="0"/>
              <a:buChar char="•"/>
            </a:pPr>
            <a:r>
              <a:rPr lang="en-US" sz="1400" dirty="0"/>
              <a:t>Withdraw IR</a:t>
            </a:r>
          </a:p>
          <a:p>
            <a:pPr marL="914400" lvl="2" indent="0">
              <a:buNone/>
            </a:pPr>
            <a:endParaRPr lang="en-US" sz="1600" dirty="0">
              <a:solidFill>
                <a:srgbClr val="000000"/>
              </a:solidFill>
            </a:endParaRPr>
          </a:p>
          <a:p>
            <a:pPr marL="914400" lvl="2" indent="0">
              <a:buNone/>
            </a:pPr>
            <a:endParaRPr lang="en-US" sz="1600" dirty="0">
              <a:solidFill>
                <a:srgbClr val="000000"/>
              </a:solidFill>
            </a:endParaRPr>
          </a:p>
          <a:p>
            <a:pPr lvl="1">
              <a:buClr>
                <a:srgbClr val="FF0000"/>
              </a:buClr>
              <a:buNone/>
            </a:pPr>
            <a:endParaRPr lang="en-US" sz="1800" b="1" dirty="0">
              <a:latin typeface="Book Antiqua" pitchFamily="18" charset="0"/>
            </a:endParaRPr>
          </a:p>
          <a:p>
            <a:pPr lvl="1">
              <a:buClr>
                <a:srgbClr val="FF0000"/>
              </a:buClr>
              <a:buNone/>
            </a:pPr>
            <a:endParaRPr lang="en-US" sz="1800" b="1" dirty="0">
              <a:latin typeface="Book Antiqua" pitchFamily="18" charset="0"/>
            </a:endParaRPr>
          </a:p>
          <a:p>
            <a:pPr lvl="1">
              <a:buClr>
                <a:srgbClr val="FF0000"/>
              </a:buClr>
              <a:buNone/>
            </a:pPr>
            <a:endParaRPr lang="en-US" sz="1800" b="1" dirty="0">
              <a:latin typeface="Book Antiqua" pitchFamily="18" charset="0"/>
            </a:endParaRP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69</a:t>
            </a:fld>
            <a:endParaRPr lang="en-US" sz="1200" dirty="0">
              <a:solidFill>
                <a:prstClr val="white">
                  <a:lumMod val="50000"/>
                </a:prstClr>
              </a:solidFill>
            </a:endParaRPr>
          </a:p>
        </p:txBody>
      </p:sp>
    </p:spTree>
    <p:extLst>
      <p:ext uri="{BB962C8B-B14F-4D97-AF65-F5344CB8AC3E}">
        <p14:creationId xmlns:p14="http://schemas.microsoft.com/office/powerpoint/2010/main" val="3263952917"/>
      </p:ext>
    </p:extLst>
  </p:cSld>
  <p:clrMapOvr>
    <a:masterClrMapping/>
  </p:clrMapOvr>
  <p:transition spd="med">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556033C-B10C-4770-A417-B5D46898C106}" type="slidenum">
              <a:rPr lang="en-US" smtClean="0"/>
              <a:pPr>
                <a:defRPr/>
              </a:pPr>
              <a:t>7</a:t>
            </a:fld>
            <a:endParaRPr lang="en-US" dirty="0"/>
          </a:p>
        </p:txBody>
      </p:sp>
      <p:sp>
        <p:nvSpPr>
          <p:cNvPr id="3" name="Content Placeholder 2"/>
          <p:cNvSpPr>
            <a:spLocks noGrp="1"/>
          </p:cNvSpPr>
          <p:nvPr>
            <p:ph idx="13"/>
          </p:nvPr>
        </p:nvSpPr>
        <p:spPr/>
        <p:txBody>
          <a:bodyPr/>
          <a:lstStyle/>
          <a:p>
            <a:endParaRPr lang="en-US" dirty="0"/>
          </a:p>
        </p:txBody>
      </p:sp>
      <p:sp>
        <p:nvSpPr>
          <p:cNvPr id="4" name="Rectangle 3"/>
          <p:cNvSpPr/>
          <p:nvPr/>
        </p:nvSpPr>
        <p:spPr>
          <a:xfrm>
            <a:off x="304800" y="1143000"/>
            <a:ext cx="8534400" cy="3939540"/>
          </a:xfrm>
          <a:prstGeom prst="rect">
            <a:avLst/>
          </a:prstGeom>
        </p:spPr>
        <p:txBody>
          <a:bodyPr wrap="square">
            <a:spAutoFit/>
          </a:bodyPr>
          <a:lstStyle/>
          <a:p>
            <a:pPr marL="230188"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SDG&amp;E will post questions and answers on the solicitation website at: </a:t>
            </a:r>
            <a:r>
              <a:rPr lang="en-US" sz="2000" u="sng" dirty="0">
                <a:latin typeface="Book Antiqua" panose="02040602050305030304" pitchFamily="18" charset="0"/>
                <a:hlinkClick r:id="rId2"/>
              </a:rPr>
              <a:t>https://www.sdge.com/2017-renewable-auction-mechanism-vii-solicitation</a:t>
            </a:r>
            <a:r>
              <a:rPr lang="en-US" sz="2000" u="sng" dirty="0">
                <a:latin typeface="Book Antiqua" panose="02040602050305030304" pitchFamily="18" charset="0"/>
              </a:rPr>
              <a:t> </a:t>
            </a:r>
          </a:p>
          <a:p>
            <a:pPr marL="230188"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Questions can be submitted to:</a:t>
            </a:r>
          </a:p>
          <a:p>
            <a:pPr lvl="1" eaLnBrk="0" hangingPunct="0">
              <a:lnSpc>
                <a:spcPct val="90000"/>
              </a:lnSpc>
              <a:spcBef>
                <a:spcPts val="1404"/>
              </a:spcBef>
              <a:buClr>
                <a:srgbClr val="000000"/>
              </a:buClr>
              <a:buSzPct val="100000"/>
            </a:pPr>
            <a:r>
              <a:rPr lang="en-US" sz="2000" u="sng" dirty="0">
                <a:latin typeface="Book Antiqua" panose="02040602050305030304" pitchFamily="18" charset="0"/>
                <a:hlinkClick r:id="rId3"/>
              </a:rPr>
              <a:t>RAMSolicitation@semprautilities.com</a:t>
            </a:r>
            <a:endParaRPr lang="en-US" sz="2000" u="sng" dirty="0">
              <a:latin typeface="Book Antiqua" panose="02040602050305030304" pitchFamily="18" charset="0"/>
            </a:endParaRPr>
          </a:p>
          <a:p>
            <a:pPr marL="230188"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Respondents </a:t>
            </a:r>
            <a:r>
              <a:rPr lang="en-US" sz="2000" b="1" u="sng" kern="0" dirty="0">
                <a:solidFill>
                  <a:srgbClr val="000000"/>
                </a:solidFill>
                <a:latin typeface="Book Antiqua" panose="02040602050305030304" pitchFamily="18" charset="0"/>
              </a:rPr>
              <a:t>MUST</a:t>
            </a:r>
            <a:r>
              <a:rPr lang="en-US" sz="2000" kern="0" dirty="0">
                <a:solidFill>
                  <a:srgbClr val="000000"/>
                </a:solidFill>
                <a:latin typeface="Book Antiqua" panose="02040602050305030304" pitchFamily="18" charset="0"/>
              </a:rPr>
              <a:t> copy the IE on all communications</a:t>
            </a:r>
          </a:p>
          <a:p>
            <a:pPr marL="230188" lvl="0"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Questions received and answers will be posted to the website periodically</a:t>
            </a:r>
          </a:p>
          <a:p>
            <a:pPr marL="230188" lvl="0"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Deadline to submit questions is </a:t>
            </a:r>
            <a:r>
              <a:rPr lang="en-US" sz="2000" b="1" kern="0" dirty="0">
                <a:solidFill>
                  <a:srgbClr val="000000"/>
                </a:solidFill>
                <a:latin typeface="Book Antiqua" panose="02040602050305030304" pitchFamily="18" charset="0"/>
              </a:rPr>
              <a:t>June 22</a:t>
            </a:r>
          </a:p>
          <a:p>
            <a:pPr marL="230188" lvl="0" indent="-230188" eaLnBrk="0" hangingPunct="0">
              <a:lnSpc>
                <a:spcPct val="90000"/>
              </a:lnSpc>
              <a:spcBef>
                <a:spcPts val="1404"/>
              </a:spcBef>
              <a:buClr>
                <a:srgbClr val="000000"/>
              </a:buClr>
              <a:buSzPct val="100000"/>
              <a:buFont typeface="Arial" panose="020B0604020202020204" pitchFamily="34" charset="0"/>
              <a:buChar char="•"/>
            </a:pPr>
            <a:r>
              <a:rPr lang="en-US" sz="2000" kern="0" dirty="0">
                <a:solidFill>
                  <a:srgbClr val="000000"/>
                </a:solidFill>
                <a:latin typeface="Book Antiqua" panose="02040602050305030304" pitchFamily="18" charset="0"/>
              </a:rPr>
              <a:t>Offers are due by </a:t>
            </a:r>
            <a:r>
              <a:rPr lang="en-US" sz="2000" b="1" kern="0" dirty="0">
                <a:solidFill>
                  <a:srgbClr val="000000"/>
                </a:solidFill>
                <a:latin typeface="Book Antiqua" panose="02040602050305030304" pitchFamily="18" charset="0"/>
              </a:rPr>
              <a:t>June 30</a:t>
            </a:r>
          </a:p>
        </p:txBody>
      </p:sp>
      <p:sp>
        <p:nvSpPr>
          <p:cNvPr id="6" name="Rectangle 2"/>
          <p:cNvSpPr txBox="1">
            <a:spLocks noChangeArrowheads="1"/>
          </p:cNvSpPr>
          <p:nvPr/>
        </p:nvSpPr>
        <p:spPr>
          <a:xfrm>
            <a:off x="228600" y="152400"/>
            <a:ext cx="8686800" cy="381000"/>
          </a:xfrm>
          <a:prstGeom prst="rect">
            <a:avLst/>
          </a:prstGeom>
        </p:spPr>
        <p:txBody>
          <a:bodyPr>
            <a:noAutofit/>
          </a:bodyPr>
          <a:lstStyle/>
          <a:p>
            <a:pPr lvl="0">
              <a:defRPr/>
            </a:pPr>
            <a:r>
              <a:rPr lang="en-US" sz="2200" b="1" dirty="0">
                <a:solidFill>
                  <a:srgbClr val="3D841A"/>
                </a:solidFill>
                <a:latin typeface="Book Antiqua" pitchFamily="18" charset="0"/>
              </a:rPr>
              <a:t>General Q&amp;A Guidance</a:t>
            </a:r>
            <a:endParaRPr kumimoji="0" lang="en-US" sz="1600" b="1" i="0" u="none" strike="noStrike" kern="1200" cap="none" spc="0" normalizeH="0" baseline="0" noProof="0" dirty="0">
              <a:ln>
                <a:noFill/>
              </a:ln>
              <a:solidFill>
                <a:srgbClr val="3D841A"/>
              </a:solidFill>
              <a:effectLst/>
              <a:uLnTx/>
              <a:uFillTx/>
              <a:latin typeface="Book Antiqua" pitchFamily="18" charset="0"/>
              <a:ea typeface="+mn-ea"/>
              <a:cs typeface="+mn-cs"/>
            </a:endParaRPr>
          </a:p>
        </p:txBody>
      </p:sp>
    </p:spTree>
    <p:extLst>
      <p:ext uri="{BB962C8B-B14F-4D97-AF65-F5344CB8AC3E}">
        <p14:creationId xmlns:p14="http://schemas.microsoft.com/office/powerpoint/2010/main" val="10354006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Rule 21 Independent Study Process</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70</a:t>
            </a:fld>
            <a:endParaRPr lang="en-US" sz="1200" dirty="0">
              <a:solidFill>
                <a:prstClr val="white">
                  <a:lumMod val="50000"/>
                </a:prstClr>
              </a:solidFill>
            </a:endParaRPr>
          </a:p>
        </p:txBody>
      </p:sp>
      <p:sp>
        <p:nvSpPr>
          <p:cNvPr id="2" name="Rectangle 1"/>
          <p:cNvSpPr/>
          <p:nvPr/>
        </p:nvSpPr>
        <p:spPr>
          <a:xfrm>
            <a:off x="838200" y="1012954"/>
            <a:ext cx="7162800" cy="3785652"/>
          </a:xfrm>
          <a:prstGeom prst="rect">
            <a:avLst/>
          </a:prstGeom>
        </p:spPr>
        <p:txBody>
          <a:bodyPr wrap="square">
            <a:spAutoFit/>
          </a:bodyPr>
          <a:lstStyle/>
          <a:p>
            <a:pPr lvl="0"/>
            <a:r>
              <a:rPr lang="en-US" sz="2200" dirty="0">
                <a:solidFill>
                  <a:srgbClr val="000000"/>
                </a:solidFill>
              </a:rPr>
              <a:t>Applicability</a:t>
            </a:r>
          </a:p>
          <a:p>
            <a:pPr lvl="1"/>
            <a:r>
              <a:rPr lang="en-US" dirty="0">
                <a:latin typeface="Arial"/>
                <a:ea typeface="Calibri"/>
              </a:rPr>
              <a:t>Size:  </a:t>
            </a:r>
          </a:p>
          <a:p>
            <a:pPr marL="742950" lvl="1" indent="-285750">
              <a:buFont typeface="Arial" panose="020B0604020202020204" pitchFamily="34" charset="0"/>
              <a:buChar char="•"/>
            </a:pPr>
            <a:r>
              <a:rPr lang="en-US" dirty="0">
                <a:latin typeface="Arial"/>
                <a:ea typeface="Calibri"/>
              </a:rPr>
              <a:t>&gt;1.5 MWs and ≤ 5 MW: $10,000 study deposit</a:t>
            </a:r>
          </a:p>
          <a:p>
            <a:pPr marL="742950" lvl="1" indent="-285750">
              <a:buFont typeface="Arial" panose="020B0604020202020204" pitchFamily="34" charset="0"/>
              <a:buChar char="•"/>
            </a:pPr>
            <a:r>
              <a:rPr lang="en-US" dirty="0">
                <a:latin typeface="Arial"/>
                <a:ea typeface="Calibri"/>
              </a:rPr>
              <a:t>&gt; 5 MW: $50,000 study deposit + $1000/MW</a:t>
            </a:r>
            <a:br>
              <a:rPr lang="en-US" dirty="0">
                <a:latin typeface="Arial"/>
                <a:ea typeface="Calibri"/>
              </a:rPr>
            </a:br>
            <a:endParaRPr lang="en-US" dirty="0">
              <a:latin typeface="Arial"/>
              <a:ea typeface="Calibri"/>
            </a:endParaRPr>
          </a:p>
          <a:p>
            <a:r>
              <a:rPr lang="en-US" sz="2200" dirty="0">
                <a:solidFill>
                  <a:srgbClr val="000000"/>
                </a:solidFill>
              </a:rPr>
              <a:t>Electrical Independence Tests</a:t>
            </a:r>
          </a:p>
          <a:p>
            <a:pPr lvl="1"/>
            <a:r>
              <a:rPr lang="en-US" dirty="0">
                <a:solidFill>
                  <a:srgbClr val="000000"/>
                </a:solidFill>
              </a:rPr>
              <a:t>Transmission System – Screen Q</a:t>
            </a:r>
          </a:p>
          <a:p>
            <a:pPr lvl="2"/>
            <a:r>
              <a:rPr lang="en-US" sz="1400" dirty="0">
                <a:solidFill>
                  <a:srgbClr val="000000"/>
                </a:solidFill>
              </a:rPr>
              <a:t> Pass – Electrical Independence Test for Distribution System </a:t>
            </a:r>
          </a:p>
          <a:p>
            <a:pPr lvl="2"/>
            <a:r>
              <a:rPr lang="en-US" sz="1400" dirty="0">
                <a:solidFill>
                  <a:srgbClr val="000000"/>
                </a:solidFill>
              </a:rPr>
              <a:t> Fail – Transmission Cluster Study (WDAT)</a:t>
            </a:r>
          </a:p>
          <a:p>
            <a:pPr lvl="1"/>
            <a:r>
              <a:rPr lang="en-US" dirty="0">
                <a:solidFill>
                  <a:srgbClr val="000000"/>
                </a:solidFill>
              </a:rPr>
              <a:t>Distribution System – Screen R</a:t>
            </a:r>
          </a:p>
          <a:p>
            <a:pPr lvl="2"/>
            <a:r>
              <a:rPr lang="en-US" sz="1400" dirty="0">
                <a:solidFill>
                  <a:srgbClr val="000000"/>
                </a:solidFill>
              </a:rPr>
              <a:t>Pass – Independent Study Process</a:t>
            </a:r>
          </a:p>
          <a:p>
            <a:pPr lvl="2"/>
            <a:r>
              <a:rPr lang="en-US" sz="1400" dirty="0">
                <a:solidFill>
                  <a:srgbClr val="000000"/>
                </a:solidFill>
              </a:rPr>
              <a:t>Fail – Distribution Group Study Process</a:t>
            </a:r>
          </a:p>
          <a:p>
            <a:pPr lvl="2"/>
            <a:endParaRPr lang="en-US" sz="1400" dirty="0">
              <a:solidFill>
                <a:srgbClr val="000000"/>
              </a:solidFill>
            </a:endParaRPr>
          </a:p>
          <a:p>
            <a:endParaRPr lang="en-US" dirty="0"/>
          </a:p>
        </p:txBody>
      </p:sp>
    </p:spTree>
    <p:extLst>
      <p:ext uri="{BB962C8B-B14F-4D97-AF65-F5344CB8AC3E}">
        <p14:creationId xmlns:p14="http://schemas.microsoft.com/office/powerpoint/2010/main" val="3589966712"/>
      </p:ext>
    </p:extLst>
  </p:cSld>
  <p:clrMapOvr>
    <a:masterClrMapping/>
  </p:clrMapOvr>
  <p:transition spd="med">
    <p:fade thruBlk="1"/>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Rule 21 Independent Study Process</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71</a:t>
            </a:fld>
            <a:endParaRPr lang="en-US" sz="1200" dirty="0">
              <a:solidFill>
                <a:prstClr val="white">
                  <a:lumMod val="50000"/>
                </a:prstClr>
              </a:solidFill>
            </a:endParaRPr>
          </a:p>
        </p:txBody>
      </p:sp>
      <p:sp>
        <p:nvSpPr>
          <p:cNvPr id="2" name="Rectangle 1"/>
          <p:cNvSpPr/>
          <p:nvPr/>
        </p:nvSpPr>
        <p:spPr>
          <a:xfrm>
            <a:off x="838200" y="1012954"/>
            <a:ext cx="7162800" cy="4247317"/>
          </a:xfrm>
          <a:prstGeom prst="rect">
            <a:avLst/>
          </a:prstGeom>
        </p:spPr>
        <p:txBody>
          <a:bodyPr wrap="square">
            <a:spAutoFit/>
          </a:bodyPr>
          <a:lstStyle/>
          <a:p>
            <a:r>
              <a:rPr lang="en-US" sz="2400" dirty="0"/>
              <a:t>Independent Study Process</a:t>
            </a:r>
            <a:br>
              <a:rPr lang="en-US" sz="1600" dirty="0"/>
            </a:br>
            <a:endParaRPr lang="en-US" sz="200" dirty="0"/>
          </a:p>
          <a:p>
            <a:r>
              <a:rPr lang="en-US" b="1" dirty="0"/>
              <a:t>Interconnection System Impact Study </a:t>
            </a:r>
          </a:p>
          <a:p>
            <a:pPr marL="742950" lvl="1" indent="-285750">
              <a:buFont typeface="Arial" panose="020B0604020202020204" pitchFamily="34" charset="0"/>
              <a:buChar char="•"/>
            </a:pPr>
            <a:r>
              <a:rPr lang="en-US" sz="1600" dirty="0"/>
              <a:t>Scoping Meeting Scheduled (5 BD after passing Screens Q &amp; R)</a:t>
            </a:r>
          </a:p>
          <a:p>
            <a:pPr marL="742950" lvl="1" indent="-285750">
              <a:buFont typeface="Arial" panose="020B0604020202020204" pitchFamily="34" charset="0"/>
              <a:buChar char="•"/>
            </a:pPr>
            <a:r>
              <a:rPr lang="en-US" sz="1600" dirty="0"/>
              <a:t>Provide Detailed Study Agreement to Applicant  (15 BD)</a:t>
            </a:r>
          </a:p>
          <a:p>
            <a:pPr marL="742950" lvl="1" indent="-285750">
              <a:buFont typeface="Arial" panose="020B0604020202020204" pitchFamily="34" charset="0"/>
              <a:buChar char="•"/>
            </a:pPr>
            <a:r>
              <a:rPr lang="en-US" sz="1600" dirty="0"/>
              <a:t>Commence SIS from receipt of DSA from Applicant (30 BD)</a:t>
            </a:r>
          </a:p>
          <a:p>
            <a:pPr marL="742950" lvl="1" indent="-285750">
              <a:buFont typeface="Arial" panose="020B0604020202020204" pitchFamily="34" charset="0"/>
              <a:buChar char="•"/>
            </a:pPr>
            <a:r>
              <a:rPr lang="en-US" sz="1600" dirty="0"/>
              <a:t>Final SIS report (60 BD)</a:t>
            </a:r>
          </a:p>
          <a:p>
            <a:pPr marL="742950" lvl="1" indent="-285750">
              <a:buFont typeface="Arial" panose="020B0604020202020204" pitchFamily="34" charset="0"/>
              <a:buChar char="•"/>
            </a:pPr>
            <a:r>
              <a:rPr lang="en-US" sz="1600" dirty="0"/>
              <a:t>Schedule Results Meeting if requested by applicant – (10 BD from SIS report)</a:t>
            </a:r>
          </a:p>
          <a:p>
            <a:pPr marL="742950" lvl="1" indent="-285750">
              <a:buFont typeface="Arial" panose="020B0604020202020204" pitchFamily="34" charset="0"/>
              <a:buChar char="•"/>
            </a:pPr>
            <a:r>
              <a:rPr lang="en-US" sz="1600" dirty="0"/>
              <a:t>Tender Draft GIA (if </a:t>
            </a:r>
            <a:r>
              <a:rPr lang="en-US" sz="1600" b="1" dirty="0"/>
              <a:t>IFS waived</a:t>
            </a:r>
            <a:r>
              <a:rPr lang="en-US" sz="1600" dirty="0"/>
              <a:t>) w/in 30 CD after waiving IFS</a:t>
            </a:r>
          </a:p>
          <a:p>
            <a:endParaRPr lang="en-US" sz="1600" dirty="0"/>
          </a:p>
          <a:p>
            <a:r>
              <a:rPr lang="en-US" b="1" dirty="0"/>
              <a:t>Interconnection Facilities Study (if required)</a:t>
            </a:r>
          </a:p>
          <a:p>
            <a:pPr marL="742950" lvl="1" indent="-285750">
              <a:buFont typeface="Arial" panose="020B0604020202020204" pitchFamily="34" charset="0"/>
              <a:buChar char="•"/>
            </a:pPr>
            <a:r>
              <a:rPr lang="en-US" sz="1600" dirty="0"/>
              <a:t>≤ 5 MW: Requires additional $15,000 deposit; additional information </a:t>
            </a:r>
          </a:p>
          <a:p>
            <a:pPr marL="742950" lvl="1" indent="-285750">
              <a:buFont typeface="Arial" panose="020B0604020202020204" pitchFamily="34" charset="0"/>
              <a:buChar char="•"/>
            </a:pPr>
            <a:r>
              <a:rPr lang="en-US" sz="1600" dirty="0"/>
              <a:t>Commence IFS, issue final report (60 BD if upgrades/45 BD no upgrades)</a:t>
            </a:r>
          </a:p>
          <a:p>
            <a:pPr marL="742950" lvl="1" indent="-285750">
              <a:buFont typeface="Arial" panose="020B0604020202020204" pitchFamily="34" charset="0"/>
              <a:buChar char="•"/>
            </a:pPr>
            <a:r>
              <a:rPr lang="en-US" sz="1600" dirty="0"/>
              <a:t>Schedule Results Meeting if requested by applicant (5 BD - from request)</a:t>
            </a:r>
          </a:p>
          <a:p>
            <a:pPr marL="742950" lvl="1" indent="-285750">
              <a:buFont typeface="Arial" panose="020B0604020202020204" pitchFamily="34" charset="0"/>
              <a:buChar char="•"/>
            </a:pPr>
            <a:r>
              <a:rPr lang="en-US" sz="1600" dirty="0"/>
              <a:t>Tender Draft GIA (w/in 30 CD of issuing IFS)</a:t>
            </a:r>
          </a:p>
          <a:p>
            <a:pPr lvl="1"/>
            <a:endParaRPr lang="en-US" sz="1600" dirty="0"/>
          </a:p>
        </p:txBody>
      </p:sp>
    </p:spTree>
    <p:extLst>
      <p:ext uri="{BB962C8B-B14F-4D97-AF65-F5344CB8AC3E}">
        <p14:creationId xmlns:p14="http://schemas.microsoft.com/office/powerpoint/2010/main" val="3223321908"/>
      </p:ext>
    </p:extLst>
  </p:cSld>
  <p:clrMapOvr>
    <a:masterClrMapping/>
  </p:clrMapOvr>
  <p:transition spd="med">
    <p:fade thruBlk="1"/>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Rule 21 Cluster Study Process</a:t>
            </a:r>
          </a:p>
        </p:txBody>
      </p:sp>
      <p:sp>
        <p:nvSpPr>
          <p:cNvPr id="6" name="Subtitle 2"/>
          <p:cNvSpPr txBox="1">
            <a:spLocks/>
          </p:cNvSpPr>
          <p:nvPr/>
        </p:nvSpPr>
        <p:spPr bwMode="auto">
          <a:xfrm>
            <a:off x="685800" y="990600"/>
            <a:ext cx="8153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dirty="0"/>
              <a:t>Distribution Group Study Process </a:t>
            </a:r>
            <a:endParaRPr lang="en-US" sz="200" dirty="0"/>
          </a:p>
          <a:p>
            <a:r>
              <a:rPr lang="en-US" b="1" dirty="0"/>
              <a:t>Phase l Interconnection Study </a:t>
            </a:r>
          </a:p>
          <a:p>
            <a:pPr marL="742950" lvl="1" indent="-285750">
              <a:buFont typeface="Arial" panose="020B0604020202020204" pitchFamily="34" charset="0"/>
              <a:buChar char="•"/>
            </a:pPr>
            <a:r>
              <a:rPr lang="en-US" sz="1600" dirty="0"/>
              <a:t>Application must be submitted during two study windows</a:t>
            </a:r>
            <a:r>
              <a:rPr lang="en-US" sz="1600" b="1" dirty="0"/>
              <a:t>:   </a:t>
            </a:r>
            <a:r>
              <a:rPr lang="en-US" sz="1600" b="1" u="sng" dirty="0"/>
              <a:t>March</a:t>
            </a:r>
            <a:r>
              <a:rPr lang="en-US" sz="1600" b="1" dirty="0"/>
              <a:t> </a:t>
            </a:r>
            <a:r>
              <a:rPr lang="en-US" sz="1600" dirty="0"/>
              <a:t>and</a:t>
            </a:r>
            <a:r>
              <a:rPr lang="en-US" sz="1600" b="1" dirty="0"/>
              <a:t> </a:t>
            </a:r>
            <a:r>
              <a:rPr lang="en-US" sz="1600" b="1" u="sng" dirty="0"/>
              <a:t>September</a:t>
            </a:r>
          </a:p>
          <a:p>
            <a:pPr marL="742950" lvl="1" indent="-285750">
              <a:buFont typeface="Arial" panose="020B0604020202020204" pitchFamily="34" charset="0"/>
              <a:buChar char="•"/>
            </a:pPr>
            <a:r>
              <a:rPr lang="en-US" sz="1600" dirty="0"/>
              <a:t>Scoping Meeting Scheduled (5 BD - after Elec. Independence Test)</a:t>
            </a:r>
          </a:p>
          <a:p>
            <a:pPr marL="742950" lvl="1" indent="-285750">
              <a:buFont typeface="Arial" panose="020B0604020202020204" pitchFamily="34" charset="0"/>
              <a:buChar char="•"/>
            </a:pPr>
            <a:r>
              <a:rPr lang="en-US" sz="1600" dirty="0"/>
              <a:t>Provide Detailed Study Agreement to Applicant  (15 BD)</a:t>
            </a:r>
          </a:p>
          <a:p>
            <a:pPr marL="742950" lvl="1" indent="-285750">
              <a:buFont typeface="Arial" panose="020B0604020202020204" pitchFamily="34" charset="0"/>
              <a:buChar char="•"/>
            </a:pPr>
            <a:r>
              <a:rPr lang="en-US" sz="1600" dirty="0"/>
              <a:t>Conduct Phase l study and issue final study results report (60 BD from start of study)</a:t>
            </a:r>
          </a:p>
          <a:p>
            <a:pPr marL="742950" lvl="1" indent="-285750">
              <a:buFont typeface="Arial" panose="020B0604020202020204" pitchFamily="34" charset="0"/>
              <a:buChar char="•"/>
            </a:pPr>
            <a:r>
              <a:rPr lang="en-US" sz="1600" dirty="0"/>
              <a:t>Results meeting upon Applicant request (optional; 5 BD to schedule meeting)</a:t>
            </a:r>
          </a:p>
          <a:p>
            <a:pPr marL="742950" lvl="1" indent="-285750">
              <a:buFont typeface="Arial" panose="020B0604020202020204" pitchFamily="34" charset="0"/>
              <a:buChar char="•"/>
            </a:pPr>
            <a:r>
              <a:rPr lang="en-US" sz="1600" dirty="0"/>
              <a:t>Tender Draft GIA (30 CD after results meeting if Phase ll study is waived).</a:t>
            </a:r>
          </a:p>
          <a:p>
            <a:pPr lvl="1"/>
            <a:endParaRPr lang="en-US" sz="1400" dirty="0"/>
          </a:p>
          <a:p>
            <a:r>
              <a:rPr lang="en-US" b="1" dirty="0"/>
              <a:t>Phase ll Interconnection Study (if required)</a:t>
            </a:r>
          </a:p>
          <a:p>
            <a:pPr marL="742950" lvl="1" indent="-285750">
              <a:buFont typeface="Arial" panose="020B0604020202020204" pitchFamily="34" charset="0"/>
              <a:buChar char="•"/>
            </a:pPr>
            <a:r>
              <a:rPr lang="en-US" sz="1600" dirty="0"/>
              <a:t>≤ 5 MW: Requires additional $15,000 deposit; additional information </a:t>
            </a:r>
          </a:p>
          <a:p>
            <a:pPr marL="742950" lvl="1" indent="-285750">
              <a:buFont typeface="Arial" panose="020B0604020202020204" pitchFamily="34" charset="0"/>
              <a:buChar char="•"/>
            </a:pPr>
            <a:r>
              <a:rPr lang="en-US" sz="1600" dirty="0"/>
              <a:t>Phase ll study begins (60 CD after Phase l final study results report)</a:t>
            </a:r>
          </a:p>
          <a:p>
            <a:pPr marL="742950" lvl="1" indent="-285750">
              <a:buFont typeface="Arial" panose="020B0604020202020204" pitchFamily="34" charset="0"/>
              <a:buChar char="•"/>
            </a:pPr>
            <a:r>
              <a:rPr lang="en-US" sz="1600" dirty="0"/>
              <a:t>Final Phase ll study results report completed (60 BD)</a:t>
            </a:r>
          </a:p>
          <a:p>
            <a:pPr marL="742950" lvl="1" indent="-285750">
              <a:buFont typeface="Arial" panose="020B0604020202020204" pitchFamily="34" charset="0"/>
              <a:buChar char="•"/>
            </a:pPr>
            <a:r>
              <a:rPr lang="en-US" sz="1600" dirty="0"/>
              <a:t>Results meeting upon Applicant request (optional; 5 BD to schedule meeting)</a:t>
            </a:r>
          </a:p>
          <a:p>
            <a:pPr marL="742950" lvl="1" indent="-285750">
              <a:buFont typeface="Arial" panose="020B0604020202020204" pitchFamily="34" charset="0"/>
              <a:buChar char="•"/>
            </a:pPr>
            <a:r>
              <a:rPr lang="en-US" sz="1600" dirty="0"/>
              <a:t>Tender Draft GIA (30 CD after results meeting)</a:t>
            </a:r>
          </a:p>
          <a:p>
            <a:pPr lvl="1"/>
            <a:endParaRPr lang="en-US" sz="1400" dirty="0"/>
          </a:p>
          <a:p>
            <a:pPr marL="342900" indent="-342900">
              <a:lnSpc>
                <a:spcPts val="2600"/>
              </a:lnSpc>
              <a:spcBef>
                <a:spcPct val="20000"/>
              </a:spcBef>
              <a:buClr>
                <a:srgbClr val="FF0000"/>
              </a:buClr>
              <a:buSzPct val="125000"/>
              <a:tabLst>
                <a:tab pos="406400" algn="l"/>
              </a:tabLst>
              <a:defRPr/>
            </a:pPr>
            <a:endParaRPr lang="en-US" b="1" kern="0" dirty="0">
              <a:solidFill>
                <a:prstClr val="black"/>
              </a:solidFill>
              <a:latin typeface="Book Antiqua" pitchFamily="18" charset="0"/>
            </a:endParaRP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72</a:t>
            </a:fld>
            <a:endParaRPr lang="en-US" sz="1200" dirty="0">
              <a:solidFill>
                <a:prstClr val="white">
                  <a:lumMod val="50000"/>
                </a:prstClr>
              </a:solidFill>
            </a:endParaRPr>
          </a:p>
        </p:txBody>
      </p:sp>
    </p:spTree>
    <p:extLst>
      <p:ext uri="{BB962C8B-B14F-4D97-AF65-F5344CB8AC3E}">
        <p14:creationId xmlns:p14="http://schemas.microsoft.com/office/powerpoint/2010/main" val="3234047351"/>
      </p:ext>
    </p:extLst>
  </p:cSld>
  <p:clrMapOvr>
    <a:masterClrMapping/>
  </p:clrMapOvr>
  <p:transition spd="med">
    <p:fade thruBlk="1"/>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SDG&amp;E Distribution Interconnection Process</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73</a:t>
            </a:fld>
            <a:endParaRPr lang="en-US" sz="1200" dirty="0">
              <a:solidFill>
                <a:prstClr val="white">
                  <a:lumMod val="50000"/>
                </a:prstClr>
              </a:solidFill>
            </a:endParaRPr>
          </a:p>
        </p:txBody>
      </p:sp>
      <p:sp>
        <p:nvSpPr>
          <p:cNvPr id="2" name="Rectangle 1"/>
          <p:cNvSpPr/>
          <p:nvPr/>
        </p:nvSpPr>
        <p:spPr>
          <a:xfrm>
            <a:off x="838200" y="1012954"/>
            <a:ext cx="7162800" cy="5324535"/>
          </a:xfrm>
          <a:prstGeom prst="rect">
            <a:avLst/>
          </a:prstGeom>
        </p:spPr>
        <p:txBody>
          <a:bodyPr wrap="square">
            <a:spAutoFit/>
          </a:bodyPr>
          <a:lstStyle/>
          <a:p>
            <a:pPr lvl="0"/>
            <a:r>
              <a:rPr lang="en-US" sz="2200" dirty="0">
                <a:solidFill>
                  <a:srgbClr val="000000"/>
                </a:solidFill>
              </a:rPr>
              <a:t>Additional Resources available at </a:t>
            </a:r>
            <a:r>
              <a:rPr lang="en-US" sz="2200" dirty="0">
                <a:solidFill>
                  <a:srgbClr val="000000"/>
                </a:solidFill>
                <a:hlinkClick r:id="rId2"/>
              </a:rPr>
              <a:t>www.sdge.com</a:t>
            </a:r>
            <a:endParaRPr lang="en-US" sz="2200" dirty="0">
              <a:solidFill>
                <a:srgbClr val="000000"/>
              </a:solidFill>
            </a:endParaRPr>
          </a:p>
          <a:p>
            <a:pPr lvl="0"/>
            <a:r>
              <a:rPr lang="en-US" sz="2200" dirty="0">
                <a:solidFill>
                  <a:srgbClr val="000000"/>
                </a:solidFill>
              </a:rPr>
              <a:t>Go to: CUSTOMER GENERATION in lower right corner</a:t>
            </a:r>
          </a:p>
          <a:p>
            <a:pPr lvl="0"/>
            <a:endParaRPr lang="en-US" sz="2200" dirty="0">
              <a:solidFill>
                <a:srgbClr val="000000"/>
              </a:solidFill>
            </a:endParaRPr>
          </a:p>
          <a:p>
            <a:pPr marL="342900" lvl="0" indent="-342900">
              <a:buFont typeface="Arial" panose="020B0604020202020204" pitchFamily="34" charset="0"/>
              <a:buChar char="•"/>
            </a:pPr>
            <a:r>
              <a:rPr lang="en-US" sz="2200" dirty="0">
                <a:solidFill>
                  <a:srgbClr val="000000"/>
                </a:solidFill>
              </a:rPr>
              <a:t>Pre-Application Report ($300)</a:t>
            </a:r>
          </a:p>
          <a:p>
            <a:pPr marL="342900" lvl="0" indent="-342900">
              <a:buFont typeface="Arial" panose="020B0604020202020204" pitchFamily="34" charset="0"/>
              <a:buChar char="•"/>
            </a:pPr>
            <a:r>
              <a:rPr lang="en-US" sz="2200" dirty="0">
                <a:solidFill>
                  <a:srgbClr val="000000"/>
                </a:solidFill>
              </a:rPr>
              <a:t>SDG&amp;E WDAT and Rule 21 Interconnection Queue</a:t>
            </a:r>
          </a:p>
          <a:p>
            <a:pPr marL="342900" lvl="0" indent="-342900">
              <a:buFont typeface="Arial" panose="020B0604020202020204" pitchFamily="34" charset="0"/>
              <a:buChar char="•"/>
            </a:pPr>
            <a:r>
              <a:rPr lang="en-US" sz="2200" dirty="0">
                <a:solidFill>
                  <a:srgbClr val="000000"/>
                </a:solidFill>
              </a:rPr>
              <a:t>WDAT tariff</a:t>
            </a:r>
          </a:p>
          <a:p>
            <a:pPr marL="342900" lvl="0" indent="-342900">
              <a:buFont typeface="Arial" panose="020B0604020202020204" pitchFamily="34" charset="0"/>
              <a:buChar char="•"/>
            </a:pPr>
            <a:r>
              <a:rPr lang="en-US" sz="2200" dirty="0">
                <a:solidFill>
                  <a:srgbClr val="000000"/>
                </a:solidFill>
              </a:rPr>
              <a:t>Rule 21 tariff</a:t>
            </a:r>
          </a:p>
          <a:p>
            <a:pPr marL="342900" lvl="0" indent="-342900">
              <a:buFont typeface="Arial" panose="020B0604020202020204" pitchFamily="34" charset="0"/>
              <a:buChar char="•"/>
            </a:pPr>
            <a:r>
              <a:rPr lang="en-US" sz="2200" dirty="0">
                <a:solidFill>
                  <a:srgbClr val="000000"/>
                </a:solidFill>
              </a:rPr>
              <a:t>Interconnection Interactive Map (shows line capacity and available capacity after existing and queued generators)</a:t>
            </a:r>
          </a:p>
          <a:p>
            <a:pPr marL="342900" lvl="0" indent="-342900">
              <a:buFont typeface="Arial" panose="020B0604020202020204" pitchFamily="34" charset="0"/>
              <a:buChar char="•"/>
            </a:pPr>
            <a:r>
              <a:rPr lang="en-US" sz="2200" dirty="0">
                <a:solidFill>
                  <a:srgbClr val="000000"/>
                </a:solidFill>
              </a:rPr>
              <a:t>Generator Interconnection Handbook</a:t>
            </a:r>
          </a:p>
          <a:p>
            <a:pPr lvl="0"/>
            <a:endParaRPr lang="en-US" sz="2200" dirty="0">
              <a:solidFill>
                <a:srgbClr val="000000"/>
              </a:solidFill>
            </a:endParaRPr>
          </a:p>
          <a:p>
            <a:pPr lvl="0"/>
            <a:endParaRPr lang="en-US" sz="2200" dirty="0">
              <a:solidFill>
                <a:srgbClr val="000000"/>
              </a:solidFill>
            </a:endParaRPr>
          </a:p>
          <a:p>
            <a:pPr lvl="0"/>
            <a:endParaRPr lang="en-US" sz="2200" dirty="0">
              <a:solidFill>
                <a:srgbClr val="000000"/>
              </a:solidFill>
            </a:endParaRPr>
          </a:p>
          <a:p>
            <a:pPr lvl="0"/>
            <a:endParaRPr lang="en-US" sz="2200" dirty="0">
              <a:solidFill>
                <a:srgbClr val="000000"/>
              </a:solidFill>
            </a:endParaRPr>
          </a:p>
          <a:p>
            <a:pPr lvl="0"/>
            <a:endParaRPr lang="en-US" sz="1400" dirty="0">
              <a:solidFill>
                <a:srgbClr val="000000"/>
              </a:solidFill>
            </a:endParaRPr>
          </a:p>
          <a:p>
            <a:endParaRPr lang="en-US" dirty="0"/>
          </a:p>
        </p:txBody>
      </p:sp>
    </p:spTree>
    <p:extLst>
      <p:ext uri="{BB962C8B-B14F-4D97-AF65-F5344CB8AC3E}">
        <p14:creationId xmlns:p14="http://schemas.microsoft.com/office/powerpoint/2010/main" val="3863081133"/>
      </p:ext>
    </p:extLst>
  </p:cSld>
  <p:clrMapOvr>
    <a:masterClrMapping/>
  </p:clrMapOvr>
  <p:transition spd="med">
    <p:fade thruBlk="1"/>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81000" y="152400"/>
            <a:ext cx="8763000" cy="461665"/>
          </a:xfrm>
          <a:prstGeom prst="rect">
            <a:avLst/>
          </a:prstGeom>
          <a:noFill/>
          <a:ln w="9525">
            <a:noFill/>
            <a:miter lim="800000"/>
            <a:headEnd/>
            <a:tailEnd/>
          </a:ln>
          <a:effectLst/>
        </p:spPr>
        <p:txBody>
          <a:bodyPr wrap="square">
            <a:spAutoFit/>
          </a:bodyPr>
          <a:lstStyle/>
          <a:p>
            <a:pPr>
              <a:defRPr/>
            </a:pPr>
            <a:r>
              <a:rPr lang="en-US" sz="2400" b="1" dirty="0">
                <a:solidFill>
                  <a:srgbClr val="44931D"/>
                </a:solidFill>
                <a:latin typeface="Book Antiqua" pitchFamily="18" charset="0"/>
                <a:cs typeface="Arial" pitchFamily="34" charset="0"/>
              </a:rPr>
              <a:t>SDG&amp;E Distribution Interconnection Process</a:t>
            </a:r>
          </a:p>
        </p:txBody>
      </p:sp>
      <p:sp>
        <p:nvSpPr>
          <p:cNvPr id="10"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74</a:t>
            </a:fld>
            <a:endParaRPr lang="en-US" sz="1200" dirty="0">
              <a:solidFill>
                <a:prstClr val="white">
                  <a:lumMod val="50000"/>
                </a:prstClr>
              </a:solidFill>
            </a:endParaRPr>
          </a:p>
        </p:txBody>
      </p:sp>
      <p:sp>
        <p:nvSpPr>
          <p:cNvPr id="2" name="Rectangle 1"/>
          <p:cNvSpPr/>
          <p:nvPr/>
        </p:nvSpPr>
        <p:spPr>
          <a:xfrm>
            <a:off x="838200" y="1012954"/>
            <a:ext cx="7162800" cy="3354765"/>
          </a:xfrm>
          <a:prstGeom prst="rect">
            <a:avLst/>
          </a:prstGeom>
        </p:spPr>
        <p:txBody>
          <a:bodyPr wrap="square">
            <a:spAutoFit/>
          </a:bodyPr>
          <a:lstStyle/>
          <a:p>
            <a:pPr lvl="0"/>
            <a:r>
              <a:rPr lang="en-US" sz="2200" dirty="0">
                <a:solidFill>
                  <a:srgbClr val="000000"/>
                </a:solidFill>
              </a:rPr>
              <a:t>Questions:</a:t>
            </a:r>
          </a:p>
          <a:p>
            <a:pPr lvl="0"/>
            <a:endParaRPr lang="en-US" sz="2200" dirty="0">
              <a:solidFill>
                <a:srgbClr val="000000"/>
              </a:solidFill>
            </a:endParaRPr>
          </a:p>
          <a:p>
            <a:pPr lvl="0"/>
            <a:r>
              <a:rPr lang="en-US" sz="2200" dirty="0">
                <a:solidFill>
                  <a:srgbClr val="000000"/>
                </a:solidFill>
              </a:rPr>
              <a:t>Ken Parks - Customer Generation Manager</a:t>
            </a:r>
          </a:p>
          <a:p>
            <a:pPr lvl="0"/>
            <a:r>
              <a:rPr lang="en-US" sz="2200" dirty="0">
                <a:solidFill>
                  <a:srgbClr val="000000"/>
                </a:solidFill>
                <a:hlinkClick r:id="rId2"/>
              </a:rPr>
              <a:t>kparks@semprautilities.com</a:t>
            </a:r>
            <a:endParaRPr lang="en-US" sz="2200" dirty="0">
              <a:solidFill>
                <a:srgbClr val="000000"/>
              </a:solidFill>
            </a:endParaRPr>
          </a:p>
          <a:p>
            <a:pPr lvl="0"/>
            <a:r>
              <a:rPr lang="en-US" sz="2200" dirty="0">
                <a:solidFill>
                  <a:srgbClr val="000000"/>
                </a:solidFill>
              </a:rPr>
              <a:t>858-636-5581</a:t>
            </a:r>
          </a:p>
          <a:p>
            <a:pPr lvl="0"/>
            <a:endParaRPr lang="en-US" sz="2200" dirty="0">
              <a:solidFill>
                <a:srgbClr val="000000"/>
              </a:solidFill>
            </a:endParaRPr>
          </a:p>
          <a:p>
            <a:pPr lvl="0"/>
            <a:r>
              <a:rPr lang="en-US" sz="2200" dirty="0">
                <a:solidFill>
                  <a:srgbClr val="000000"/>
                </a:solidFill>
              </a:rPr>
              <a:t>Mike Turner - Principal Engineer</a:t>
            </a:r>
          </a:p>
          <a:p>
            <a:pPr lvl="0"/>
            <a:r>
              <a:rPr lang="en-US" sz="2200" dirty="0">
                <a:solidFill>
                  <a:srgbClr val="000000"/>
                </a:solidFill>
                <a:hlinkClick r:id="rId3"/>
              </a:rPr>
              <a:t>mturner@semprautilties.com</a:t>
            </a:r>
            <a:endParaRPr lang="en-US" sz="2200" dirty="0">
              <a:solidFill>
                <a:srgbClr val="000000"/>
              </a:solidFill>
            </a:endParaRPr>
          </a:p>
          <a:p>
            <a:pPr lvl="0"/>
            <a:r>
              <a:rPr lang="en-US" sz="2200" dirty="0">
                <a:solidFill>
                  <a:srgbClr val="000000"/>
                </a:solidFill>
              </a:rPr>
              <a:t>858-654-8326</a:t>
            </a:r>
          </a:p>
          <a:p>
            <a:pPr lvl="0"/>
            <a:endParaRPr lang="en-US" sz="1400" dirty="0">
              <a:solidFill>
                <a:srgbClr val="000000"/>
              </a:solidFill>
            </a:endParaRPr>
          </a:p>
        </p:txBody>
      </p:sp>
    </p:spTree>
    <p:extLst>
      <p:ext uri="{BB962C8B-B14F-4D97-AF65-F5344CB8AC3E}">
        <p14:creationId xmlns:p14="http://schemas.microsoft.com/office/powerpoint/2010/main" val="3500514616"/>
      </p:ext>
    </p:extLst>
  </p:cSld>
  <p:clrMapOvr>
    <a:masterClrMapping/>
  </p:clrMapOvr>
  <p:transition spd="med">
    <p:fade thruBlk="1"/>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555899" y="1747900"/>
            <a:ext cx="6019800" cy="23622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prstClr val="white"/>
              </a:solidFill>
            </a:endParaRPr>
          </a:p>
        </p:txBody>
      </p:sp>
      <p:sp>
        <p:nvSpPr>
          <p:cNvPr id="7" name="Rectangle 2"/>
          <p:cNvSpPr txBox="1">
            <a:spLocks noChangeArrowheads="1"/>
          </p:cNvSpPr>
          <p:nvPr/>
        </p:nvSpPr>
        <p:spPr>
          <a:xfrm>
            <a:off x="1632099" y="2251373"/>
            <a:ext cx="5867400" cy="1470025"/>
          </a:xfrm>
          <a:prstGeom prst="rect">
            <a:avLst/>
          </a:prstGeom>
        </p:spPr>
        <p:txBody>
          <a:bodyPr>
            <a:normAutofit/>
          </a:bodyPr>
          <a:lstStyle/>
          <a:p>
            <a:pPr algn="ctr"/>
            <a:r>
              <a:rPr lang="en-US" altLang="en-US" sz="2800" b="1" dirty="0">
                <a:solidFill>
                  <a:prstClr val="black"/>
                </a:solidFill>
                <a:latin typeface="Book Antiqua" pitchFamily="18" charset="0"/>
                <a:ea typeface="ＭＳ Ｐゴシック" charset="0"/>
                <a:cs typeface="Arial" pitchFamily="34" charset="0"/>
              </a:rPr>
              <a:t>2017 CAISO Generator </a:t>
            </a:r>
            <a:br>
              <a:rPr lang="en-US" altLang="en-US" sz="2800" b="1" dirty="0">
                <a:solidFill>
                  <a:prstClr val="black"/>
                </a:solidFill>
                <a:latin typeface="Book Antiqua" pitchFamily="18" charset="0"/>
                <a:ea typeface="ＭＳ Ｐゴシック" charset="0"/>
                <a:cs typeface="Arial" pitchFamily="34" charset="0"/>
              </a:rPr>
            </a:br>
            <a:r>
              <a:rPr lang="en-US" altLang="en-US" sz="2800" b="1" dirty="0">
                <a:solidFill>
                  <a:prstClr val="black"/>
                </a:solidFill>
                <a:latin typeface="Book Antiqua" pitchFamily="18" charset="0"/>
                <a:ea typeface="ＭＳ Ｐゴシック" charset="0"/>
                <a:cs typeface="Arial" pitchFamily="34" charset="0"/>
              </a:rPr>
              <a:t>Interconnection &amp; Deliverability Allocation Procedures (GIDAP)</a:t>
            </a:r>
            <a:endParaRPr lang="en-US" sz="2800" b="1" dirty="0">
              <a:solidFill>
                <a:prstClr val="black"/>
              </a:solidFill>
              <a:latin typeface="Book Antiqua" pitchFamily="18" charset="0"/>
              <a:ea typeface="ＭＳ Ｐゴシック" charset="0"/>
              <a:cs typeface="Arial" pitchFamily="34" charset="0"/>
            </a:endParaRPr>
          </a:p>
        </p:txBody>
      </p:sp>
      <p:sp>
        <p:nvSpPr>
          <p:cNvPr id="8" name="Rectangle 3"/>
          <p:cNvSpPr txBox="1">
            <a:spLocks noChangeArrowheads="1"/>
          </p:cNvSpPr>
          <p:nvPr/>
        </p:nvSpPr>
        <p:spPr bwMode="auto">
          <a:xfrm>
            <a:off x="4114800" y="4495800"/>
            <a:ext cx="4495800" cy="762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p>
            <a:pPr marL="342900" indent="-342900">
              <a:defRPr/>
            </a:pPr>
            <a:r>
              <a:rPr lang="en-US" sz="1600" dirty="0">
                <a:solidFill>
                  <a:prstClr val="black"/>
                </a:solidFill>
                <a:latin typeface="Book Antiqua" pitchFamily="18" charset="0"/>
                <a:ea typeface="ＭＳ Ｐゴシック" charset="0"/>
                <a:cs typeface="Arial" pitchFamily="34" charset="0"/>
              </a:rPr>
              <a:t>Senior Engineer</a:t>
            </a:r>
          </a:p>
        </p:txBody>
      </p:sp>
      <p:sp>
        <p:nvSpPr>
          <p:cNvPr id="9" name="Rectangle 3"/>
          <p:cNvSpPr txBox="1">
            <a:spLocks noChangeArrowheads="1"/>
          </p:cNvSpPr>
          <p:nvPr/>
        </p:nvSpPr>
        <p:spPr bwMode="auto">
          <a:xfrm>
            <a:off x="990600" y="4495800"/>
            <a:ext cx="4495800" cy="5334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buFont typeface="Arial" charset="0"/>
              <a:buNone/>
              <a:defRPr/>
            </a:pPr>
            <a:r>
              <a:rPr lang="en-US" sz="1600" dirty="0">
                <a:solidFill>
                  <a:prstClr val="black"/>
                </a:solidFill>
                <a:latin typeface="Book Antiqua" pitchFamily="18" charset="0"/>
                <a:ea typeface="ＭＳ Ｐゴシック" charset="0"/>
                <a:cs typeface="Arial" pitchFamily="34" charset="0"/>
              </a:rPr>
              <a:t>Ramsey Ayass|</a:t>
            </a:r>
          </a:p>
        </p:txBody>
      </p:sp>
    </p:spTree>
    <p:extLst>
      <p:ext uri="{BB962C8B-B14F-4D97-AF65-F5344CB8AC3E}">
        <p14:creationId xmlns:p14="http://schemas.microsoft.com/office/powerpoint/2010/main" val="338136547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705600" cy="868362"/>
          </a:xfrm>
        </p:spPr>
        <p:txBody>
          <a:bodyPr/>
          <a:lstStyle/>
          <a:p>
            <a:pPr algn="l"/>
            <a:r>
              <a:rPr lang="en-US" sz="2200" dirty="0">
                <a:latin typeface="Book Antiqua" pitchFamily="18" charset="0"/>
                <a:cs typeface="Arial" pitchFamily="34" charset="0"/>
              </a:rPr>
              <a:t>Cluster Study Windows and IR</a:t>
            </a:r>
            <a:endParaRPr lang="en-US" sz="2200" dirty="0"/>
          </a:p>
        </p:txBody>
      </p:sp>
      <p:sp>
        <p:nvSpPr>
          <p:cNvPr id="8" name="Content Placeholder 2"/>
          <p:cNvSpPr>
            <a:spLocks noGrp="1"/>
          </p:cNvSpPr>
          <p:nvPr>
            <p:ph idx="1"/>
          </p:nvPr>
        </p:nvSpPr>
        <p:spPr>
          <a:xfrm>
            <a:off x="457200" y="1227667"/>
            <a:ext cx="8229600" cy="4487334"/>
          </a:xfrm>
        </p:spPr>
        <p:txBody>
          <a:bodyPr>
            <a:normAutofit/>
          </a:bodyPr>
          <a:lstStyle/>
          <a:p>
            <a:pPr marL="0" indent="0">
              <a:lnSpc>
                <a:spcPct val="80000"/>
              </a:lnSpc>
              <a:buNone/>
            </a:pPr>
            <a:r>
              <a:rPr lang="en-US" sz="2400" i="0" dirty="0">
                <a:latin typeface="Book Antiqua" pitchFamily="18" charset="0"/>
              </a:rPr>
              <a:t>During the Cluster Study Windows, Interconnection Customers (ICs) must submit:</a:t>
            </a:r>
          </a:p>
          <a:p>
            <a:pPr marL="0" indent="0">
              <a:lnSpc>
                <a:spcPct val="80000"/>
              </a:lnSpc>
              <a:buNone/>
            </a:pPr>
            <a:endParaRPr lang="en-US" sz="2400" i="0" dirty="0">
              <a:latin typeface="Book Antiqua" pitchFamily="18" charset="0"/>
            </a:endParaRPr>
          </a:p>
          <a:p>
            <a:pPr>
              <a:lnSpc>
                <a:spcPct val="80000"/>
              </a:lnSpc>
              <a:buFont typeface="Arial" panose="020B0604020202020204" pitchFamily="34" charset="0"/>
              <a:buChar char="•"/>
            </a:pPr>
            <a:r>
              <a:rPr lang="en-US" sz="2000" i="0" dirty="0">
                <a:latin typeface="Book Antiqua" pitchFamily="18" charset="0"/>
              </a:rPr>
              <a:t>A completed </a:t>
            </a:r>
            <a:r>
              <a:rPr lang="en-US" sz="2000" b="1" i="0" dirty="0">
                <a:latin typeface="Book Antiqua" pitchFamily="18" charset="0"/>
              </a:rPr>
              <a:t>Interconnection Request </a:t>
            </a:r>
            <a:r>
              <a:rPr lang="en-US" sz="2000" i="0" dirty="0">
                <a:latin typeface="Book Antiqua" pitchFamily="18" charset="0"/>
              </a:rPr>
              <a:t>(IR)</a:t>
            </a:r>
          </a:p>
          <a:p>
            <a:pPr>
              <a:lnSpc>
                <a:spcPct val="80000"/>
              </a:lnSpc>
              <a:buFont typeface="Arial" panose="020B0604020202020204" pitchFamily="34" charset="0"/>
              <a:buChar char="•"/>
            </a:pPr>
            <a:endParaRPr lang="en-US" sz="2000" i="0" dirty="0"/>
          </a:p>
          <a:p>
            <a:pPr>
              <a:lnSpc>
                <a:spcPct val="80000"/>
              </a:lnSpc>
              <a:buFont typeface="Arial" panose="020B0604020202020204" pitchFamily="34" charset="0"/>
              <a:buChar char="•"/>
            </a:pPr>
            <a:r>
              <a:rPr lang="en-US" sz="2000" i="0" dirty="0"/>
              <a:t>P</a:t>
            </a:r>
            <a:r>
              <a:rPr lang="en-US" sz="2000" i="0" dirty="0">
                <a:latin typeface="Book Antiqua" pitchFamily="18" charset="0"/>
              </a:rPr>
              <a:t>rovide evidence to demonstrate </a:t>
            </a:r>
            <a:r>
              <a:rPr lang="en-US" sz="2000" b="1" i="0" dirty="0">
                <a:latin typeface="Book Antiqua" pitchFamily="18" charset="0"/>
              </a:rPr>
              <a:t>Site Exclusivity</a:t>
            </a:r>
          </a:p>
          <a:p>
            <a:pPr lvl="1">
              <a:lnSpc>
                <a:spcPct val="80000"/>
              </a:lnSpc>
              <a:buFont typeface="Arial" panose="020B0604020202020204" pitchFamily="34" charset="0"/>
              <a:buChar char="•"/>
            </a:pPr>
            <a:r>
              <a:rPr lang="en-US" sz="1800" dirty="0">
                <a:latin typeface="Book Antiqua" pitchFamily="18" charset="0"/>
              </a:rPr>
              <a:t>Or an additional deposit in lieu of Site Exclusivity is required:  $250K  for a Large Generating Facility and $100K  for a Small Generating Facility</a:t>
            </a:r>
            <a:endParaRPr lang="en-US" sz="1700" b="1" i="1" dirty="0">
              <a:latin typeface="Book Antiqua" pitchFamily="18" charset="0"/>
            </a:endParaRPr>
          </a:p>
          <a:p>
            <a:pPr marL="57150" indent="0">
              <a:lnSpc>
                <a:spcPct val="80000"/>
              </a:lnSpc>
            </a:pPr>
            <a:endParaRPr lang="en-US" sz="1700" b="1" i="1" dirty="0">
              <a:latin typeface="Book Antiqua" pitchFamily="18" charset="0"/>
            </a:endParaRPr>
          </a:p>
          <a:p>
            <a:pPr marL="57150" indent="0">
              <a:lnSpc>
                <a:spcPct val="80000"/>
              </a:lnSpc>
            </a:pPr>
            <a:endParaRPr lang="en-US" sz="1700" b="1" i="1" dirty="0">
              <a:latin typeface="Book Antiqua" pitchFamily="18" charset="0"/>
            </a:endParaRPr>
          </a:p>
          <a:p>
            <a:pPr marL="57150" indent="0">
              <a:lnSpc>
                <a:spcPct val="80000"/>
              </a:lnSpc>
              <a:buNone/>
            </a:pPr>
            <a:r>
              <a:rPr lang="en-US" sz="1700" b="1" i="1" dirty="0">
                <a:latin typeface="Book Antiqua" pitchFamily="18" charset="0"/>
              </a:rPr>
              <a:t>NOTE:</a:t>
            </a:r>
            <a:r>
              <a:rPr lang="en-US" sz="1700" i="1" dirty="0">
                <a:latin typeface="Book Antiqua" pitchFamily="18" charset="0"/>
              </a:rPr>
              <a:t> For Cluster 5 </a:t>
            </a:r>
            <a:r>
              <a:rPr lang="en-US" sz="1700" dirty="0"/>
              <a:t>under the CAISO Tariff Appendix DD</a:t>
            </a:r>
            <a:r>
              <a:rPr lang="en-US" sz="1700" i="1" dirty="0">
                <a:latin typeface="Book Antiqua" pitchFamily="18" charset="0"/>
              </a:rPr>
              <a:t>, will address high cost &amp; large scope DNUs through the TPP.</a:t>
            </a:r>
          </a:p>
          <a:p>
            <a:pPr marL="457200" lvl="1" indent="0" algn="ctr">
              <a:lnSpc>
                <a:spcPct val="80000"/>
              </a:lnSpc>
              <a:buNone/>
            </a:pPr>
            <a:endParaRPr lang="en-US" b="1" dirty="0">
              <a:latin typeface="Book Antiqua" pitchFamily="18" charset="0"/>
              <a:cs typeface="Tahoma" pitchFamily="34" charset="0"/>
            </a:endParaRPr>
          </a:p>
          <a:p>
            <a:endParaRPr lang="en-US" dirty="0"/>
          </a:p>
        </p:txBody>
      </p:sp>
    </p:spTree>
    <p:extLst>
      <p:ext uri="{BB962C8B-B14F-4D97-AF65-F5344CB8AC3E}">
        <p14:creationId xmlns:p14="http://schemas.microsoft.com/office/powerpoint/2010/main" val="310491644"/>
      </p:ext>
    </p:extLst>
  </p:cSld>
  <p:clrMapOvr>
    <a:masterClrMapping/>
  </p:clrMapOvr>
  <p:transition spd="med">
    <p:fade thruBlk="1"/>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152400"/>
            <a:ext cx="6705600" cy="868362"/>
          </a:xfrm>
        </p:spPr>
        <p:txBody>
          <a:bodyPr/>
          <a:lstStyle/>
          <a:p>
            <a:pPr algn="l"/>
            <a:r>
              <a:rPr lang="en-US" sz="2200" dirty="0">
                <a:latin typeface="Book Antiqua" pitchFamily="18" charset="0"/>
                <a:cs typeface="Arial" pitchFamily="34" charset="0"/>
              </a:rPr>
              <a:t>Cluster Study Windows and IR</a:t>
            </a:r>
            <a:endParaRPr lang="en-US" sz="2200" dirty="0"/>
          </a:p>
        </p:txBody>
      </p:sp>
      <p:sp>
        <p:nvSpPr>
          <p:cNvPr id="6" name="Content Placeholder 2"/>
          <p:cNvSpPr>
            <a:spLocks noGrp="1"/>
          </p:cNvSpPr>
          <p:nvPr>
            <p:ph idx="1"/>
          </p:nvPr>
        </p:nvSpPr>
        <p:spPr>
          <a:xfrm>
            <a:off x="381000" y="1126066"/>
            <a:ext cx="8229600" cy="4834467"/>
          </a:xfrm>
        </p:spPr>
        <p:txBody>
          <a:bodyPr>
            <a:normAutofit/>
          </a:bodyPr>
          <a:lstStyle/>
          <a:p>
            <a:pPr>
              <a:lnSpc>
                <a:spcPct val="80000"/>
              </a:lnSpc>
            </a:pPr>
            <a:r>
              <a:rPr lang="en-US" sz="2400" dirty="0"/>
              <a:t>A completed IR includes:</a:t>
            </a:r>
          </a:p>
          <a:p>
            <a:pPr lvl="1">
              <a:lnSpc>
                <a:spcPct val="80000"/>
              </a:lnSpc>
              <a:spcBef>
                <a:spcPts val="1800"/>
              </a:spcBef>
              <a:buFont typeface="Arial" panose="020B0604020202020204" pitchFamily="34" charset="0"/>
              <a:buChar char="•"/>
            </a:pPr>
            <a:r>
              <a:rPr lang="en-US" sz="1900" dirty="0">
                <a:latin typeface="Book Antiqua" pitchFamily="18" charset="0"/>
              </a:rPr>
              <a:t>IR form			          </a:t>
            </a:r>
          </a:p>
          <a:p>
            <a:pPr lvl="1">
              <a:lnSpc>
                <a:spcPct val="80000"/>
              </a:lnSpc>
              <a:spcBef>
                <a:spcPts val="1800"/>
              </a:spcBef>
              <a:buFont typeface="Arial" panose="020B0604020202020204" pitchFamily="34" charset="0"/>
              <a:buChar char="•"/>
            </a:pPr>
            <a:r>
              <a:rPr lang="en-US" sz="1900" dirty="0">
                <a:latin typeface="Book Antiqua" pitchFamily="18" charset="0"/>
              </a:rPr>
              <a:t>Point of Interconnection (POI)</a:t>
            </a:r>
          </a:p>
          <a:p>
            <a:pPr lvl="1">
              <a:lnSpc>
                <a:spcPct val="80000"/>
              </a:lnSpc>
              <a:spcBef>
                <a:spcPts val="1800"/>
              </a:spcBef>
              <a:buFont typeface="Arial" panose="020B0604020202020204" pitchFamily="34" charset="0"/>
              <a:buChar char="•"/>
            </a:pPr>
            <a:r>
              <a:rPr lang="en-US" sz="1900" dirty="0">
                <a:latin typeface="Book Antiqua" pitchFamily="18" charset="0"/>
              </a:rPr>
              <a:t>Technical Data (Attachment A, Appendix 1)     </a:t>
            </a:r>
          </a:p>
          <a:p>
            <a:pPr lvl="1">
              <a:lnSpc>
                <a:spcPct val="80000"/>
              </a:lnSpc>
              <a:spcBef>
                <a:spcPts val="1800"/>
              </a:spcBef>
              <a:buFont typeface="Arial" panose="020B0604020202020204" pitchFamily="34" charset="0"/>
              <a:buChar char="•"/>
            </a:pPr>
            <a:r>
              <a:rPr lang="en-US" sz="1900" dirty="0">
                <a:latin typeface="Book Antiqua" pitchFamily="18" charset="0"/>
              </a:rPr>
              <a:t>Voltage Level</a:t>
            </a:r>
          </a:p>
          <a:p>
            <a:pPr lvl="1">
              <a:lnSpc>
                <a:spcPct val="80000"/>
              </a:lnSpc>
              <a:spcBef>
                <a:spcPts val="1800"/>
              </a:spcBef>
              <a:buFont typeface="Arial" panose="020B0604020202020204" pitchFamily="34" charset="0"/>
              <a:buChar char="•"/>
            </a:pPr>
            <a:r>
              <a:rPr lang="en-US" sz="1900" dirty="0">
                <a:latin typeface="Book Antiqua" pitchFamily="18" charset="0"/>
              </a:rPr>
              <a:t>Study Deposit - $150,000*</a:t>
            </a:r>
          </a:p>
          <a:p>
            <a:pPr lvl="1">
              <a:lnSpc>
                <a:spcPct val="80000"/>
              </a:lnSpc>
              <a:spcBef>
                <a:spcPts val="1800"/>
              </a:spcBef>
              <a:buFont typeface="Arial" panose="020B0604020202020204" pitchFamily="34" charset="0"/>
              <a:buChar char="•"/>
            </a:pPr>
            <a:r>
              <a:rPr lang="en-US" sz="1900" dirty="0">
                <a:latin typeface="Book Antiqua" pitchFamily="18" charset="0"/>
              </a:rPr>
              <a:t>IC elects deliverability:</a:t>
            </a:r>
            <a:r>
              <a:rPr lang="en-US" sz="2000" dirty="0">
                <a:latin typeface="Book Antiqua" pitchFamily="18" charset="0"/>
              </a:rPr>
              <a:t> </a:t>
            </a:r>
          </a:p>
          <a:p>
            <a:pPr marL="1033463" lvl="2" indent="-293688">
              <a:lnSpc>
                <a:spcPct val="80000"/>
              </a:lnSpc>
              <a:buFont typeface="Courier New" pitchFamily="49" charset="0"/>
              <a:buChar char="o"/>
            </a:pPr>
            <a:r>
              <a:rPr lang="en-US" sz="1500" dirty="0">
                <a:latin typeface="Book Antiqua" pitchFamily="18" charset="0"/>
              </a:rPr>
              <a:t>Full Capacity (FC) – Delivery Network Upgrades for deliverability built,  if needed, required to qualify for Resource Adequacy (RA) in PPA</a:t>
            </a:r>
          </a:p>
          <a:p>
            <a:pPr marL="1033463" lvl="2" indent="-293688">
              <a:lnSpc>
                <a:spcPct val="80000"/>
              </a:lnSpc>
              <a:buFont typeface="Courier New" pitchFamily="49" charset="0"/>
              <a:buChar char="o"/>
            </a:pPr>
            <a:r>
              <a:rPr lang="en-US" sz="1500" dirty="0">
                <a:latin typeface="Book Antiqua" pitchFamily="18" charset="0"/>
              </a:rPr>
              <a:t>Partial Deliverability for ___% of electrical output</a:t>
            </a:r>
          </a:p>
          <a:p>
            <a:pPr marL="1033463" lvl="2" indent="-293688">
              <a:lnSpc>
                <a:spcPct val="80000"/>
              </a:lnSpc>
              <a:buFont typeface="Courier New" pitchFamily="49" charset="0"/>
              <a:buChar char="o"/>
            </a:pPr>
            <a:r>
              <a:rPr lang="en-US" sz="1500" dirty="0">
                <a:latin typeface="Book Antiqua" pitchFamily="18" charset="0"/>
              </a:rPr>
              <a:t>Energy Only (EO) - No Delivery Network Upgrades for deliverability built, not qualified for RA</a:t>
            </a:r>
          </a:p>
          <a:p>
            <a:pPr marL="1033463" lvl="2" indent="-293688">
              <a:lnSpc>
                <a:spcPct val="80000"/>
              </a:lnSpc>
              <a:buFont typeface="Courier New" pitchFamily="49" charset="0"/>
              <a:buChar char="o"/>
            </a:pPr>
            <a:r>
              <a:rPr lang="en-US" sz="1600" i="1" dirty="0"/>
              <a:t>* Pending FERC Approval. </a:t>
            </a:r>
            <a:r>
              <a:rPr lang="en-US" sz="1600" dirty="0"/>
              <a:t>Currently, $50K + $1K per MW, up to $250K</a:t>
            </a:r>
            <a:endParaRPr lang="en-US" sz="1600" i="1" dirty="0"/>
          </a:p>
          <a:p>
            <a:pPr marL="1033463" lvl="2" indent="-293688">
              <a:lnSpc>
                <a:spcPct val="80000"/>
              </a:lnSpc>
              <a:buFont typeface="Courier New" pitchFamily="49" charset="0"/>
              <a:buChar char="o"/>
            </a:pPr>
            <a:endParaRPr lang="en-US" sz="1500" dirty="0">
              <a:latin typeface="Book Antiqua" pitchFamily="18" charset="0"/>
            </a:endParaRPr>
          </a:p>
        </p:txBody>
      </p:sp>
    </p:spTree>
    <p:extLst>
      <p:ext uri="{BB962C8B-B14F-4D97-AF65-F5344CB8AC3E}">
        <p14:creationId xmlns:p14="http://schemas.microsoft.com/office/powerpoint/2010/main" val="1860601124"/>
      </p:ext>
    </p:extLst>
  </p:cSld>
  <p:clrMapOvr>
    <a:masterClrMapping/>
  </p:clrMapOvr>
  <p:transition spd="med">
    <p:fade thruBlk="1"/>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705600" cy="868362"/>
          </a:xfrm>
        </p:spPr>
        <p:txBody>
          <a:bodyPr/>
          <a:lstStyle/>
          <a:p>
            <a:pPr algn="l"/>
            <a:r>
              <a:rPr lang="en-US" sz="2200" dirty="0">
                <a:latin typeface="Book Antiqua" pitchFamily="18" charset="0"/>
                <a:cs typeface="Arial" pitchFamily="34" charset="0"/>
              </a:rPr>
              <a:t>Scoping Meeting and Project Grouping</a:t>
            </a:r>
            <a:endParaRPr lang="en-US" sz="2200" dirty="0"/>
          </a:p>
        </p:txBody>
      </p:sp>
      <p:sp>
        <p:nvSpPr>
          <p:cNvPr id="3" name="Content Placeholder 2"/>
          <p:cNvSpPr>
            <a:spLocks noGrp="1"/>
          </p:cNvSpPr>
          <p:nvPr>
            <p:ph idx="1"/>
          </p:nvPr>
        </p:nvSpPr>
        <p:spPr>
          <a:xfrm>
            <a:off x="457200" y="1143000"/>
            <a:ext cx="8229600" cy="4953000"/>
          </a:xfrm>
        </p:spPr>
        <p:txBody>
          <a:bodyPr>
            <a:normAutofit/>
          </a:bodyPr>
          <a:lstStyle/>
          <a:p>
            <a:pPr marL="347663" indent="-347663">
              <a:buFont typeface="Arial" pitchFamily="34" charset="0"/>
              <a:buChar char="•"/>
              <a:defRPr/>
            </a:pPr>
            <a:r>
              <a:rPr lang="en-US" sz="1800" i="0" dirty="0">
                <a:latin typeface="Book Antiqua" pitchFamily="18" charset="0"/>
              </a:rPr>
              <a:t>CAISO to schedule Scoping Meeting within 5 Business Days of the IR being deemed complete</a:t>
            </a:r>
          </a:p>
          <a:p>
            <a:pPr marL="347663" indent="-347663">
              <a:buFont typeface="Arial" pitchFamily="34" charset="0"/>
              <a:buChar char="•"/>
              <a:defRPr/>
            </a:pPr>
            <a:r>
              <a:rPr lang="en-US" sz="1800" i="0" dirty="0">
                <a:latin typeface="Book Antiqua" pitchFamily="18" charset="0"/>
              </a:rPr>
              <a:t> Scoping Meetings must be completed within 60 days of the close of the Cluster Study Window</a:t>
            </a:r>
          </a:p>
          <a:p>
            <a:pPr marL="347663" indent="-347663">
              <a:buFont typeface="Arial" pitchFamily="34" charset="0"/>
              <a:buChar char="•"/>
              <a:defRPr/>
            </a:pPr>
            <a:r>
              <a:rPr lang="en-US" sz="1800" i="0" dirty="0">
                <a:latin typeface="Book Antiqua" pitchFamily="18" charset="0"/>
              </a:rPr>
              <a:t> Face to Face project review with SDG&amp;E and CAISO   </a:t>
            </a:r>
          </a:p>
          <a:p>
            <a:pPr marL="347663" indent="-347663">
              <a:buFont typeface="Arial" pitchFamily="34" charset="0"/>
              <a:buChar char="•"/>
              <a:defRPr/>
            </a:pPr>
            <a:r>
              <a:rPr lang="en-US" sz="1800" i="0" dirty="0">
                <a:latin typeface="Book Antiqua" pitchFamily="18" charset="0"/>
              </a:rPr>
              <a:t> Sets the stage for development of the Phase I Study Agreement</a:t>
            </a:r>
          </a:p>
          <a:p>
            <a:pPr marL="347663" indent="-347663">
              <a:buFont typeface="Arial" pitchFamily="34" charset="0"/>
              <a:buChar char="•"/>
              <a:defRPr/>
            </a:pPr>
            <a:r>
              <a:rPr lang="en-US" sz="1800" i="0" dirty="0">
                <a:latin typeface="Book Antiqua" pitchFamily="18" charset="0"/>
              </a:rPr>
              <a:t>IC must designate Phase I Point of Interconnection (POI) within 3 Business Days of the Scoping Meeting</a:t>
            </a:r>
          </a:p>
          <a:p>
            <a:pPr marL="347663" indent="-347663">
              <a:buFont typeface="Arial" pitchFamily="34" charset="0"/>
              <a:buChar char="•"/>
              <a:defRPr/>
            </a:pPr>
            <a:r>
              <a:rPr lang="en-US" sz="1800" i="0" dirty="0">
                <a:latin typeface="Book Antiqua" pitchFamily="18" charset="0"/>
              </a:rPr>
              <a:t>CAISO tenders Phase I Study Agreement including study plan to IC within 10 Business Days of POI designation.</a:t>
            </a:r>
          </a:p>
          <a:p>
            <a:pPr marL="347663" indent="-347663">
              <a:buFont typeface="Arial" pitchFamily="34" charset="0"/>
              <a:buChar char="•"/>
              <a:defRPr/>
            </a:pPr>
            <a:r>
              <a:rPr lang="en-US" sz="1800" i="0" dirty="0">
                <a:latin typeface="Book Antiqua" pitchFamily="18" charset="0"/>
              </a:rPr>
              <a:t>IC to execute the Phase I Study Agreement within 30 days</a:t>
            </a:r>
            <a:endParaRPr lang="en-US" sz="1800" i="0" dirty="0">
              <a:solidFill>
                <a:schemeClr val="tx1">
                  <a:lumMod val="95000"/>
                  <a:lumOff val="5000"/>
                </a:schemeClr>
              </a:solidFill>
              <a:latin typeface="Book Antiqua" pitchFamily="18" charset="0"/>
            </a:endParaRPr>
          </a:p>
          <a:p>
            <a:pPr>
              <a:buFont typeface="Wingdings" pitchFamily="2" charset="2"/>
              <a:buNone/>
              <a:defRPr/>
            </a:pPr>
            <a:endParaRPr lang="en-US" sz="1800" dirty="0">
              <a:solidFill>
                <a:schemeClr val="tx1">
                  <a:lumMod val="95000"/>
                  <a:lumOff val="5000"/>
                </a:schemeClr>
              </a:solidFill>
              <a:latin typeface="Book Antiqua" pitchFamily="18" charset="0"/>
            </a:endParaRPr>
          </a:p>
          <a:p>
            <a:pPr indent="4763">
              <a:buClr>
                <a:schemeClr val="accent2"/>
              </a:buClr>
              <a:buNone/>
              <a:defRPr/>
            </a:pPr>
            <a:r>
              <a:rPr lang="en-US" sz="1800" i="1" dirty="0">
                <a:latin typeface="Book Antiqua" pitchFamily="18" charset="0"/>
                <a:cs typeface="Times New Roman" pitchFamily="18" charset="0"/>
              </a:rPr>
              <a:t>After the Scoping Meetings, at the CAISO’s option and in coordination with SDG&amp;E, an IR may be studied individually or in a group study based on their interconnection points and shared transmission needs. </a:t>
            </a:r>
          </a:p>
          <a:p>
            <a:endParaRPr lang="en-US" dirty="0"/>
          </a:p>
        </p:txBody>
      </p:sp>
    </p:spTree>
    <p:extLst>
      <p:ext uri="{BB962C8B-B14F-4D97-AF65-F5344CB8AC3E}">
        <p14:creationId xmlns:p14="http://schemas.microsoft.com/office/powerpoint/2010/main" val="3902142192"/>
      </p:ext>
    </p:extLst>
  </p:cSld>
  <p:clrMapOvr>
    <a:masterClrMapping/>
  </p:clrMapOvr>
  <p:transition spd="med">
    <p:fade thruBlk="1"/>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144000" cy="792162"/>
          </a:xfrm>
        </p:spPr>
        <p:txBody>
          <a:bodyPr/>
          <a:lstStyle/>
          <a:p>
            <a:pPr algn="l"/>
            <a:r>
              <a:rPr lang="en-US" sz="2200" dirty="0">
                <a:latin typeface="Book Antiqua" pitchFamily="18" charset="0"/>
                <a:cs typeface="Arial" pitchFamily="34" charset="0"/>
              </a:rPr>
              <a:t>Phase I Interconnection Study</a:t>
            </a:r>
            <a:endParaRPr lang="en-US" sz="2200" dirty="0"/>
          </a:p>
        </p:txBody>
      </p:sp>
      <p:sp>
        <p:nvSpPr>
          <p:cNvPr id="3" name="Content Placeholder 2"/>
          <p:cNvSpPr>
            <a:spLocks noGrp="1"/>
          </p:cNvSpPr>
          <p:nvPr>
            <p:ph idx="1"/>
          </p:nvPr>
        </p:nvSpPr>
        <p:spPr>
          <a:xfrm>
            <a:off x="533400" y="1219200"/>
            <a:ext cx="8229600" cy="4906963"/>
          </a:xfrm>
        </p:spPr>
        <p:txBody>
          <a:bodyPr/>
          <a:lstStyle/>
          <a:p>
            <a:pPr marL="285750" indent="-285750" defTabSz="1019175">
              <a:spcBef>
                <a:spcPts val="400"/>
              </a:spcBef>
              <a:buClr>
                <a:schemeClr val="tx1"/>
              </a:buClr>
              <a:buSzPct val="125000"/>
              <a:buFont typeface="Arial" pitchFamily="34" charset="0"/>
              <a:buChar char="•"/>
            </a:pPr>
            <a:r>
              <a:rPr lang="en-US" sz="1700" dirty="0">
                <a:latin typeface="Book Antiqua" pitchFamily="18" charset="0"/>
              </a:rPr>
              <a:t>Typically c</a:t>
            </a:r>
            <a:r>
              <a:rPr lang="en-US" sz="1700" i="0" dirty="0">
                <a:latin typeface="Book Antiqua" pitchFamily="18" charset="0"/>
              </a:rPr>
              <a:t>ommences July 1st each year – Completed and Final Phase I Study report issued by year-end (may be extended)</a:t>
            </a:r>
          </a:p>
          <a:p>
            <a:pPr marL="285750" indent="-285750" defTabSz="1019175">
              <a:spcBef>
                <a:spcPts val="400"/>
              </a:spcBef>
              <a:buClr>
                <a:schemeClr val="tx1"/>
              </a:buClr>
              <a:buSzPct val="125000"/>
              <a:buFont typeface="Arial" pitchFamily="34" charset="0"/>
              <a:buChar char="•"/>
            </a:pPr>
            <a:endParaRPr lang="en-US" sz="1700" i="0" dirty="0">
              <a:latin typeface="Book Antiqua" pitchFamily="18" charset="0"/>
            </a:endParaRPr>
          </a:p>
          <a:p>
            <a:pPr marL="285750" indent="-285750" defTabSz="1019175">
              <a:spcBef>
                <a:spcPts val="400"/>
              </a:spcBef>
              <a:buClr>
                <a:schemeClr val="tx1"/>
              </a:buClr>
              <a:buSzPct val="125000"/>
              <a:buFont typeface="Arial" pitchFamily="34" charset="0"/>
              <a:buChar char="•"/>
            </a:pPr>
            <a:r>
              <a:rPr lang="en-US" sz="1700" i="0" dirty="0">
                <a:latin typeface="Book Antiqua" pitchFamily="18" charset="0"/>
              </a:rPr>
              <a:t>SDG&amp;E - Reliability Network Upgrade (RNU) studies (a short circuit, stability, and power flow analysis, including off-peak analysis) </a:t>
            </a:r>
          </a:p>
          <a:p>
            <a:pPr marL="285750" indent="-285750" defTabSz="1019175">
              <a:spcBef>
                <a:spcPts val="400"/>
              </a:spcBef>
              <a:buClr>
                <a:schemeClr val="tx1"/>
              </a:buClr>
              <a:buSzPct val="125000"/>
              <a:buFont typeface="Arial" pitchFamily="34" charset="0"/>
              <a:buChar char="•"/>
            </a:pPr>
            <a:endParaRPr lang="en-US" sz="1700" i="0" dirty="0">
              <a:latin typeface="Book Antiqua" pitchFamily="18" charset="0"/>
            </a:endParaRPr>
          </a:p>
          <a:p>
            <a:pPr marL="285750" indent="-285750" defTabSz="1019175">
              <a:spcBef>
                <a:spcPts val="400"/>
              </a:spcBef>
              <a:buClr>
                <a:schemeClr val="tx1"/>
              </a:buClr>
              <a:buSzPct val="125000"/>
              <a:buFont typeface="Arial" pitchFamily="34" charset="0"/>
              <a:buChar char="•"/>
            </a:pPr>
            <a:r>
              <a:rPr lang="en-US" sz="1700" i="0" dirty="0">
                <a:latin typeface="Book Antiqua" pitchFamily="18" charset="0"/>
              </a:rPr>
              <a:t>CAISO - Delivery Network Upgrade (DNU) studies (an On-Peak and Off-Peak (for information only) Deliverability Assessment for FC projects, required to receive Resource Adequacy (RA) qualification for PPA)</a:t>
            </a:r>
          </a:p>
          <a:p>
            <a:pPr marL="285750" indent="-285750" defTabSz="1019175">
              <a:spcBef>
                <a:spcPts val="400"/>
              </a:spcBef>
              <a:buClr>
                <a:schemeClr val="tx1"/>
              </a:buClr>
              <a:buSzPct val="125000"/>
              <a:buFont typeface="Arial" pitchFamily="34" charset="0"/>
              <a:buChar char="•"/>
            </a:pPr>
            <a:endParaRPr lang="en-US" sz="1700" i="0" dirty="0">
              <a:latin typeface="Book Antiqua" pitchFamily="18" charset="0"/>
            </a:endParaRPr>
          </a:p>
          <a:p>
            <a:pPr marL="285750" indent="-285750" defTabSz="1019175">
              <a:spcBef>
                <a:spcPts val="400"/>
              </a:spcBef>
              <a:buClr>
                <a:schemeClr val="tx1"/>
              </a:buClr>
              <a:buSzPct val="125000"/>
              <a:buFont typeface="Arial" pitchFamily="34" charset="0"/>
              <a:buChar char="•"/>
            </a:pPr>
            <a:r>
              <a:rPr lang="en-US" sz="1700" i="0" dirty="0">
                <a:latin typeface="Book Antiqua" pitchFamily="18" charset="0"/>
              </a:rPr>
              <a:t>Preliminary identification of the Interconnection Facilities and Network Upgrades required for each IR - Assess the POI and potential alternatives</a:t>
            </a:r>
          </a:p>
          <a:p>
            <a:pPr marL="285750" indent="-285750" defTabSz="1019175">
              <a:spcBef>
                <a:spcPts val="400"/>
              </a:spcBef>
              <a:buClr>
                <a:schemeClr val="tx1"/>
              </a:buClr>
              <a:buSzPct val="125000"/>
              <a:buFont typeface="Arial" pitchFamily="34" charset="0"/>
              <a:buChar char="•"/>
            </a:pPr>
            <a:endParaRPr lang="en-US" sz="1700" i="0" dirty="0">
              <a:latin typeface="Book Antiqua" pitchFamily="18" charset="0"/>
            </a:endParaRPr>
          </a:p>
          <a:p>
            <a:pPr marL="285750" indent="-285750" defTabSz="1019175">
              <a:spcBef>
                <a:spcPts val="400"/>
              </a:spcBef>
              <a:buClr>
                <a:schemeClr val="tx1"/>
              </a:buClr>
              <a:buSzPct val="125000"/>
              <a:buFont typeface="Arial" pitchFamily="34" charset="0"/>
              <a:buChar char="•"/>
            </a:pPr>
            <a:r>
              <a:rPr lang="en-US" sz="1700" i="0" dirty="0">
                <a:latin typeface="Book Antiqua" pitchFamily="18" charset="0"/>
              </a:rPr>
              <a:t>Establish max. cost responsibility for RNU, Local Delivery Network Upgrades (LDNU), and Interconnection Facilities</a:t>
            </a:r>
          </a:p>
          <a:p>
            <a:pPr marL="382588" indent="-382588" defTabSz="1019175">
              <a:spcBef>
                <a:spcPts val="400"/>
              </a:spcBef>
              <a:buClr>
                <a:schemeClr val="tx1"/>
              </a:buClr>
              <a:buSzPct val="125000"/>
              <a:buFont typeface="Wingdings" pitchFamily="2" charset="2"/>
              <a:buChar char="§"/>
            </a:pPr>
            <a:endParaRPr lang="en-US" sz="1600" dirty="0">
              <a:latin typeface="Book Antiqua" pitchFamily="18" charset="0"/>
            </a:endParaRPr>
          </a:p>
          <a:p>
            <a:endParaRPr lang="en-US" dirty="0"/>
          </a:p>
        </p:txBody>
      </p:sp>
    </p:spTree>
    <p:extLst>
      <p:ext uri="{BB962C8B-B14F-4D97-AF65-F5344CB8AC3E}">
        <p14:creationId xmlns:p14="http://schemas.microsoft.com/office/powerpoint/2010/main" val="2250695325"/>
      </p:ext>
    </p:extLst>
  </p:cSld>
  <p:clrMapOvr>
    <a:masterClrMapping/>
  </p:clrMapOvr>
  <p:transition spd="med">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41699" y="2133600"/>
            <a:ext cx="4648200" cy="2057400"/>
          </a:xfrm>
          <a:prstGeom prst="roundRect">
            <a:avLst>
              <a:gd name="adj" fmla="val 12045"/>
            </a:avLst>
          </a:prstGeom>
          <a:solidFill>
            <a:schemeClr val="bg1">
              <a:lumMod val="95000"/>
            </a:schemeClr>
          </a:solidFill>
          <a:ln w="19050">
            <a:solidFill>
              <a:srgbClr val="58BD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37" name="Rectangle 2"/>
          <p:cNvSpPr>
            <a:spLocks noGrp="1" noChangeArrowheads="1"/>
          </p:cNvSpPr>
          <p:nvPr>
            <p:ph type="ctrTitle" idx="4294967295"/>
          </p:nvPr>
        </p:nvSpPr>
        <p:spPr>
          <a:xfrm>
            <a:off x="2317899" y="2720975"/>
            <a:ext cx="4495800" cy="1470025"/>
          </a:xfrm>
          <a:prstGeom prst="rect">
            <a:avLst/>
          </a:prstGeom>
        </p:spPr>
        <p:txBody>
          <a:bodyPr>
            <a:normAutofit/>
          </a:bodyPr>
          <a:lstStyle/>
          <a:p>
            <a:r>
              <a:rPr lang="en-US" altLang="en-US" sz="2600" dirty="0">
                <a:latin typeface="Book Antiqua" pitchFamily="18" charset="0"/>
                <a:cs typeface="Arial" pitchFamily="34" charset="0"/>
              </a:rPr>
              <a:t>SDG&amp;E and </a:t>
            </a:r>
            <a:br>
              <a:rPr lang="en-US" altLang="en-US" sz="2600" dirty="0">
                <a:latin typeface="Book Antiqua" pitchFamily="18" charset="0"/>
                <a:cs typeface="Arial" pitchFamily="34" charset="0"/>
              </a:rPr>
            </a:br>
            <a:r>
              <a:rPr lang="en-US" altLang="en-US" sz="2600" dirty="0">
                <a:latin typeface="Book Antiqua" pitchFamily="18" charset="0"/>
                <a:cs typeface="Arial" pitchFamily="34" charset="0"/>
              </a:rPr>
              <a:t>Supplier Diversity</a:t>
            </a:r>
            <a:endParaRPr lang="en-US" sz="2500" dirty="0">
              <a:latin typeface="Book Antiqua" pitchFamily="18" charset="0"/>
              <a:cs typeface="Arial" pitchFamily="34" charset="0"/>
            </a:endParaRPr>
          </a:p>
        </p:txBody>
      </p:sp>
      <p:sp>
        <p:nvSpPr>
          <p:cNvPr id="3" name="Slide Number Placeholder 2"/>
          <p:cNvSpPr>
            <a:spLocks noGrp="1"/>
          </p:cNvSpPr>
          <p:nvPr>
            <p:ph type="sldNum" sz="quarter" idx="12"/>
          </p:nvPr>
        </p:nvSpPr>
        <p:spPr/>
        <p:txBody>
          <a:bodyPr/>
          <a:lstStyle/>
          <a:p>
            <a:pPr>
              <a:defRPr/>
            </a:pPr>
            <a:fld id="{F8193F1F-6195-4AD1-A94D-54F560E57046}" type="slidenum">
              <a:rPr lang="en-US" smtClean="0"/>
              <a:pPr>
                <a:defRPr/>
              </a:pPr>
              <a:t>8</a:t>
            </a:fld>
            <a:endParaRPr lang="en-US" dirty="0"/>
          </a:p>
        </p:txBody>
      </p:sp>
      <p:sp>
        <p:nvSpPr>
          <p:cNvPr id="7" name="Rectangle 3"/>
          <p:cNvSpPr txBox="1">
            <a:spLocks noChangeArrowheads="1"/>
          </p:cNvSpPr>
          <p:nvPr/>
        </p:nvSpPr>
        <p:spPr bwMode="auto">
          <a:xfrm>
            <a:off x="2317899" y="4410075"/>
            <a:ext cx="4495800" cy="381000"/>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algn="ctr">
              <a:spcBef>
                <a:spcPct val="20000"/>
              </a:spcBef>
              <a:defRPr/>
            </a:pPr>
            <a:r>
              <a:rPr lang="en-US" sz="1600" dirty="0">
                <a:solidFill>
                  <a:prstClr val="black"/>
                </a:solidFill>
                <a:latin typeface="Book Antiqua" pitchFamily="18" charset="0"/>
                <a:cs typeface="Arial" pitchFamily="34" charset="0"/>
              </a:rPr>
              <a:t>Steve Taylor | Generation &amp; Supply Manager</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144000" cy="792162"/>
          </a:xfrm>
        </p:spPr>
        <p:txBody>
          <a:bodyPr/>
          <a:lstStyle/>
          <a:p>
            <a:pPr algn="l"/>
            <a:r>
              <a:rPr lang="en-US" sz="2200" dirty="0">
                <a:latin typeface="Book Antiqua" pitchFamily="18" charset="0"/>
                <a:cs typeface="Arial" pitchFamily="34" charset="0"/>
              </a:rPr>
              <a:t>Phase I Interconnection Study</a:t>
            </a:r>
            <a:endParaRPr lang="en-US" sz="2200" dirty="0"/>
          </a:p>
        </p:txBody>
      </p:sp>
      <p:sp>
        <p:nvSpPr>
          <p:cNvPr id="7" name="Content Placeholder 2"/>
          <p:cNvSpPr>
            <a:spLocks noGrp="1"/>
          </p:cNvSpPr>
          <p:nvPr>
            <p:ph idx="1"/>
          </p:nvPr>
        </p:nvSpPr>
        <p:spPr>
          <a:xfrm>
            <a:off x="381000" y="1083734"/>
            <a:ext cx="8229600" cy="4826000"/>
          </a:xfrm>
        </p:spPr>
        <p:txBody>
          <a:bodyPr/>
          <a:lstStyle/>
          <a:p>
            <a:pPr marL="285750" indent="-285750" defTabSz="1019175">
              <a:spcBef>
                <a:spcPts val="400"/>
              </a:spcBef>
              <a:buClr>
                <a:schemeClr val="tx1"/>
              </a:buClr>
              <a:buSzPct val="125000"/>
              <a:buFont typeface="Arial" pitchFamily="34" charset="0"/>
              <a:buChar char="•"/>
            </a:pPr>
            <a:r>
              <a:rPr lang="en-US" sz="2000" i="0" dirty="0"/>
              <a:t>Phase I Study Results Meeting - within 30 Days of study completion</a:t>
            </a:r>
          </a:p>
          <a:p>
            <a:pPr marL="285750" indent="-285750" defTabSz="1019175">
              <a:spcBef>
                <a:spcPts val="400"/>
              </a:spcBef>
              <a:buClr>
                <a:schemeClr val="tx1"/>
              </a:buClr>
              <a:buSzPct val="125000"/>
              <a:buFont typeface="Arial" pitchFamily="34" charset="0"/>
              <a:buChar char="•"/>
            </a:pPr>
            <a:endParaRPr lang="en-US" sz="2000" i="0" dirty="0"/>
          </a:p>
          <a:p>
            <a:pPr marL="285750" indent="-285750" defTabSz="1019175">
              <a:spcBef>
                <a:spcPts val="400"/>
              </a:spcBef>
              <a:buClr>
                <a:schemeClr val="tx1"/>
              </a:buClr>
              <a:buSzPct val="125000"/>
              <a:buFont typeface="Arial" pitchFamily="34" charset="0"/>
              <a:buChar char="•"/>
            </a:pPr>
            <a:r>
              <a:rPr lang="en-US" sz="2000" i="0" dirty="0"/>
              <a:t>Within 10 Business Days of Results Meeting, IC may submit to CAISO desired modifications to the IR, including: decrease in the electrical output of proposed project, modify technical parameters of facility, and/or modify the interconnection configuration.</a:t>
            </a:r>
          </a:p>
          <a:p>
            <a:pPr marL="285750" indent="-285750" defTabSz="1019175">
              <a:spcBef>
                <a:spcPts val="400"/>
              </a:spcBef>
              <a:buClr>
                <a:schemeClr val="tx1"/>
              </a:buClr>
              <a:buSzPct val="125000"/>
              <a:buFont typeface="Arial" pitchFamily="34" charset="0"/>
              <a:buChar char="•"/>
            </a:pPr>
            <a:endParaRPr lang="en-US" sz="2000" i="0" dirty="0"/>
          </a:p>
          <a:p>
            <a:pPr marL="285750" indent="-285750" defTabSz="1019175">
              <a:spcBef>
                <a:spcPts val="400"/>
              </a:spcBef>
              <a:buClr>
                <a:schemeClr val="tx1"/>
              </a:buClr>
              <a:buSzPct val="125000"/>
              <a:buFont typeface="Arial" pitchFamily="34" charset="0"/>
              <a:buChar char="•"/>
            </a:pPr>
            <a:r>
              <a:rPr lang="en-US" sz="2000" i="0" dirty="0"/>
              <a:t>GIDAP Phase I results provide each project with cost cap for its RNU and LDNU</a:t>
            </a:r>
          </a:p>
          <a:p>
            <a:pPr marL="0" indent="0" defTabSz="1019175">
              <a:spcBef>
                <a:spcPts val="400"/>
              </a:spcBef>
              <a:buClr>
                <a:schemeClr val="tx1"/>
              </a:buClr>
              <a:buSzPct val="125000"/>
            </a:pPr>
            <a:endParaRPr lang="en-US" sz="2000" i="0" dirty="0"/>
          </a:p>
          <a:p>
            <a:pPr marL="685800" lvl="1" defTabSz="1019175">
              <a:spcBef>
                <a:spcPts val="400"/>
              </a:spcBef>
              <a:buClr>
                <a:schemeClr val="tx1"/>
              </a:buClr>
              <a:buSzPct val="125000"/>
              <a:buFont typeface="Arial" pitchFamily="34" charset="0"/>
              <a:buChar char="•"/>
            </a:pPr>
            <a:r>
              <a:rPr lang="en-US" sz="2000" i="1" dirty="0">
                <a:latin typeface="Book Antiqua" pitchFamily="18" charset="0"/>
              </a:rPr>
              <a:t>Retains GIP provisions on security postings</a:t>
            </a:r>
          </a:p>
          <a:p>
            <a:pPr marL="685800" lvl="1" defTabSz="1019175">
              <a:spcBef>
                <a:spcPts val="400"/>
              </a:spcBef>
              <a:buClr>
                <a:schemeClr val="tx1"/>
              </a:buClr>
              <a:buSzPct val="125000"/>
              <a:buFont typeface="Arial" pitchFamily="34" charset="0"/>
              <a:buChar char="•"/>
            </a:pPr>
            <a:r>
              <a:rPr lang="en-US" sz="2000" i="1" dirty="0">
                <a:latin typeface="Book Antiqua" pitchFamily="18" charset="0"/>
              </a:rPr>
              <a:t>LDNU cash reimbursement to align with TP deliverability allocation</a:t>
            </a:r>
          </a:p>
          <a:p>
            <a:pPr marL="400050" lvl="1" indent="0" defTabSz="1019175">
              <a:spcBef>
                <a:spcPts val="400"/>
              </a:spcBef>
              <a:buClr>
                <a:schemeClr val="tx1"/>
              </a:buClr>
              <a:buSzPct val="125000"/>
              <a:buNone/>
            </a:pPr>
            <a:endParaRPr lang="en-US" sz="2000" i="1" dirty="0">
              <a:latin typeface="Book Antiqua" pitchFamily="18" charset="0"/>
            </a:endParaRPr>
          </a:p>
          <a:p>
            <a:pPr marL="285750" defTabSz="1019175">
              <a:spcBef>
                <a:spcPts val="400"/>
              </a:spcBef>
              <a:buClr>
                <a:schemeClr val="tx1"/>
              </a:buClr>
              <a:buSzPct val="125000"/>
              <a:buFont typeface="Arial" pitchFamily="34" charset="0"/>
              <a:buChar char="•"/>
            </a:pPr>
            <a:r>
              <a:rPr lang="en-US" sz="2000" b="1" i="0" dirty="0"/>
              <a:t>Phase I does not cap project exposure to ADNU costs</a:t>
            </a:r>
          </a:p>
          <a:p>
            <a:pPr marL="285750" defTabSz="1019175">
              <a:spcBef>
                <a:spcPts val="400"/>
              </a:spcBef>
              <a:buClr>
                <a:schemeClr val="tx1"/>
              </a:buClr>
              <a:buSzPct val="125000"/>
              <a:buFont typeface="Arial" pitchFamily="34" charset="0"/>
              <a:buChar char="•"/>
            </a:pPr>
            <a:endParaRPr lang="en-US" dirty="0">
              <a:latin typeface="Book Antiqua" pitchFamily="18" charset="0"/>
            </a:endParaRPr>
          </a:p>
          <a:p>
            <a:endParaRPr lang="en-US" dirty="0"/>
          </a:p>
        </p:txBody>
      </p:sp>
    </p:spTree>
    <p:extLst>
      <p:ext uri="{BB962C8B-B14F-4D97-AF65-F5344CB8AC3E}">
        <p14:creationId xmlns:p14="http://schemas.microsoft.com/office/powerpoint/2010/main" val="3152794469"/>
      </p:ext>
    </p:extLst>
  </p:cSld>
  <p:clrMapOvr>
    <a:masterClrMapping/>
  </p:clrMapOvr>
  <p:transition spd="med">
    <p:fade thruBlk="1"/>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9144000" cy="792162"/>
          </a:xfrm>
        </p:spPr>
        <p:txBody>
          <a:bodyPr/>
          <a:lstStyle/>
          <a:p>
            <a:pPr algn="l"/>
            <a:r>
              <a:rPr lang="en-US" sz="2200" dirty="0">
                <a:latin typeface="Book Antiqua" pitchFamily="18" charset="0"/>
                <a:cs typeface="Arial" pitchFamily="34" charset="0"/>
              </a:rPr>
              <a:t>Between Phase I and Phase II Interconnection Studies</a:t>
            </a:r>
            <a:endParaRPr lang="en-US" sz="2200" dirty="0"/>
          </a:p>
        </p:txBody>
      </p:sp>
      <p:sp>
        <p:nvSpPr>
          <p:cNvPr id="7" name="Content Placeholder 2"/>
          <p:cNvSpPr>
            <a:spLocks noGrp="1"/>
          </p:cNvSpPr>
          <p:nvPr>
            <p:ph idx="1"/>
          </p:nvPr>
        </p:nvSpPr>
        <p:spPr>
          <a:xfrm>
            <a:off x="457200" y="1143001"/>
            <a:ext cx="8229600" cy="4724400"/>
          </a:xfrm>
        </p:spPr>
        <p:txBody>
          <a:bodyPr>
            <a:normAutofit/>
          </a:bodyPr>
          <a:lstStyle/>
          <a:p>
            <a:pPr marL="285750" indent="-285750" defTabSz="1019175">
              <a:spcBef>
                <a:spcPts val="400"/>
              </a:spcBef>
              <a:buClr>
                <a:schemeClr val="tx1"/>
              </a:buClr>
              <a:buSzPct val="125000"/>
              <a:buFont typeface="Arial" pitchFamily="34" charset="0"/>
              <a:buChar char="•"/>
            </a:pPr>
            <a:r>
              <a:rPr lang="en-US" sz="2000" i="0" dirty="0"/>
              <a:t>To continue to Phase II, IC must elect either Option (A) or Option (B)</a:t>
            </a:r>
          </a:p>
          <a:p>
            <a:pPr marL="285750" indent="-285750" defTabSz="1019175">
              <a:spcBef>
                <a:spcPts val="400"/>
              </a:spcBef>
              <a:buClr>
                <a:schemeClr val="tx1"/>
              </a:buClr>
              <a:buSzPct val="125000"/>
              <a:buFont typeface="Arial" pitchFamily="34" charset="0"/>
              <a:buChar char="•"/>
            </a:pPr>
            <a:endParaRPr lang="en-US" sz="2000" i="0" dirty="0">
              <a:latin typeface="Book Antiqua" pitchFamily="18" charset="0"/>
            </a:endParaRPr>
          </a:p>
          <a:p>
            <a:pPr marL="285750" indent="-285750" defTabSz="1019175">
              <a:spcBef>
                <a:spcPts val="400"/>
              </a:spcBef>
              <a:buClr>
                <a:schemeClr val="tx1"/>
              </a:buClr>
              <a:buSzPct val="125000"/>
              <a:buFont typeface="Arial" pitchFamily="34" charset="0"/>
              <a:buChar char="•"/>
            </a:pPr>
            <a:r>
              <a:rPr lang="en-US" sz="2000" b="1" i="0" dirty="0"/>
              <a:t>Option (A)</a:t>
            </a:r>
          </a:p>
          <a:p>
            <a:pPr marL="685800" lvl="1" defTabSz="1019175">
              <a:spcBef>
                <a:spcPts val="400"/>
              </a:spcBef>
              <a:buClr>
                <a:schemeClr val="tx1"/>
              </a:buClr>
              <a:buSzPct val="125000"/>
              <a:buFont typeface="Arial" pitchFamily="34" charset="0"/>
              <a:buChar char="•"/>
            </a:pPr>
            <a:r>
              <a:rPr lang="en-US" i="1" dirty="0">
                <a:latin typeface="Book Antiqua" pitchFamily="18" charset="0"/>
              </a:rPr>
              <a:t>Project requires TP deliverability to continue to commercial operation</a:t>
            </a:r>
          </a:p>
          <a:p>
            <a:pPr marL="685800" lvl="1" defTabSz="1019175">
              <a:spcBef>
                <a:spcPts val="400"/>
              </a:spcBef>
              <a:buClr>
                <a:schemeClr val="tx1"/>
              </a:buClr>
              <a:buSzPct val="125000"/>
              <a:buFont typeface="Arial" pitchFamily="34" charset="0"/>
              <a:buChar char="•"/>
            </a:pPr>
            <a:r>
              <a:rPr lang="en-US" i="1" dirty="0">
                <a:latin typeface="Book Antiqua" pitchFamily="18" charset="0"/>
              </a:rPr>
              <a:t>Project posts security for RNU and LDNU (not for ADNU)</a:t>
            </a:r>
          </a:p>
          <a:p>
            <a:pPr marL="685800" lvl="1" defTabSz="1019175">
              <a:spcBef>
                <a:spcPts val="400"/>
              </a:spcBef>
              <a:buClr>
                <a:schemeClr val="tx1"/>
              </a:buClr>
              <a:buSzPct val="125000"/>
              <a:buFont typeface="Arial" pitchFamily="34" charset="0"/>
              <a:buChar char="•"/>
            </a:pPr>
            <a:r>
              <a:rPr lang="en-US" i="1" dirty="0">
                <a:latin typeface="Book Antiqua" pitchFamily="18" charset="0"/>
              </a:rPr>
              <a:t>Phase II study will not identify any ADNU costs</a:t>
            </a:r>
          </a:p>
          <a:p>
            <a:pPr marL="685800" lvl="1" defTabSz="1019175">
              <a:spcBef>
                <a:spcPts val="400"/>
              </a:spcBef>
              <a:buClr>
                <a:schemeClr val="tx1"/>
              </a:buClr>
              <a:buSzPct val="125000"/>
              <a:buFont typeface="Arial" pitchFamily="34" charset="0"/>
              <a:buChar char="•"/>
            </a:pPr>
            <a:r>
              <a:rPr lang="en-US" i="1" dirty="0">
                <a:latin typeface="Book Antiqua" pitchFamily="18" charset="0"/>
              </a:rPr>
              <a:t>Option to park for a year if not allocated TPD</a:t>
            </a:r>
          </a:p>
          <a:p>
            <a:pPr marL="685800" lvl="1" defTabSz="1019175">
              <a:spcBef>
                <a:spcPts val="400"/>
              </a:spcBef>
              <a:buClr>
                <a:schemeClr val="tx1"/>
              </a:buClr>
              <a:buSzPct val="125000"/>
              <a:buFont typeface="Arial" pitchFamily="34" charset="0"/>
              <a:buChar char="•"/>
            </a:pPr>
            <a:endParaRPr lang="en-US" dirty="0">
              <a:latin typeface="Book Antiqua" pitchFamily="18" charset="0"/>
            </a:endParaRPr>
          </a:p>
          <a:p>
            <a:pPr marL="285750" defTabSz="1019175">
              <a:spcBef>
                <a:spcPts val="400"/>
              </a:spcBef>
              <a:buClr>
                <a:schemeClr val="tx1"/>
              </a:buClr>
              <a:buSzPct val="125000"/>
              <a:buFont typeface="Arial" pitchFamily="34" charset="0"/>
              <a:buChar char="•"/>
            </a:pPr>
            <a:r>
              <a:rPr lang="en-US" sz="2000" b="1" i="0" dirty="0"/>
              <a:t>Option (B)</a:t>
            </a:r>
          </a:p>
          <a:p>
            <a:pPr marL="685800" lvl="1" defTabSz="1019175">
              <a:spcBef>
                <a:spcPts val="400"/>
              </a:spcBef>
              <a:buClr>
                <a:schemeClr val="tx1"/>
              </a:buClr>
              <a:buSzPct val="125000"/>
              <a:buFont typeface="Arial" pitchFamily="34" charset="0"/>
              <a:buChar char="•"/>
            </a:pPr>
            <a:r>
              <a:rPr lang="en-US" i="1" dirty="0">
                <a:latin typeface="Book Antiqua" pitchFamily="18" charset="0"/>
              </a:rPr>
              <a:t>Project is willing &amp; able to pay for ADNUs without cash reimbursement by ratepayers</a:t>
            </a:r>
          </a:p>
          <a:p>
            <a:pPr marL="685800" lvl="1" defTabSz="1019175">
              <a:spcBef>
                <a:spcPts val="400"/>
              </a:spcBef>
              <a:buClr>
                <a:schemeClr val="tx1"/>
              </a:buClr>
              <a:buSzPct val="125000"/>
              <a:buFont typeface="Arial" pitchFamily="34" charset="0"/>
              <a:buChar char="•"/>
            </a:pPr>
            <a:r>
              <a:rPr lang="en-US" i="1" dirty="0">
                <a:latin typeface="Book Antiqua" pitchFamily="18" charset="0"/>
              </a:rPr>
              <a:t>Project posts security for RNU, LDNU, and ADNU</a:t>
            </a:r>
          </a:p>
          <a:p>
            <a:pPr marL="685800" lvl="1" defTabSz="1019175">
              <a:spcBef>
                <a:spcPts val="400"/>
              </a:spcBef>
              <a:buClr>
                <a:schemeClr val="tx1"/>
              </a:buClr>
              <a:buSzPct val="125000"/>
              <a:buFont typeface="Arial" pitchFamily="34" charset="0"/>
              <a:buChar char="•"/>
            </a:pPr>
            <a:r>
              <a:rPr lang="en-US" i="1" dirty="0">
                <a:latin typeface="Book Antiqua" pitchFamily="18" charset="0"/>
              </a:rPr>
              <a:t>ADNU security posting equals $/MW cost rate determined in Phase I Study, times project MW deliverability</a:t>
            </a:r>
          </a:p>
          <a:p>
            <a:pPr marL="685800" lvl="1" defTabSz="1019175">
              <a:spcBef>
                <a:spcPts val="400"/>
              </a:spcBef>
              <a:buClr>
                <a:schemeClr val="tx1"/>
              </a:buClr>
              <a:buSzPct val="125000"/>
              <a:buFont typeface="Arial" pitchFamily="34" charset="0"/>
              <a:buChar char="•"/>
            </a:pPr>
            <a:r>
              <a:rPr lang="en-US" i="1" dirty="0">
                <a:latin typeface="Book Antiqua" pitchFamily="18" charset="0"/>
              </a:rPr>
              <a:t>ADNU no cash reimbursement, treated as merchant transmission, eligible for Congestion Revenue Rights (CRRs)</a:t>
            </a:r>
          </a:p>
          <a:p>
            <a:pPr marL="685800" lvl="1" defTabSz="1019175">
              <a:spcBef>
                <a:spcPts val="400"/>
              </a:spcBef>
              <a:buClr>
                <a:schemeClr val="tx1"/>
              </a:buClr>
              <a:buSzPct val="125000"/>
              <a:buFont typeface="Arial" pitchFamily="34" charset="0"/>
              <a:buChar char="•"/>
            </a:pPr>
            <a:endParaRPr lang="en-US" sz="2100" i="0" dirty="0"/>
          </a:p>
          <a:p>
            <a:endParaRPr lang="en-US" dirty="0"/>
          </a:p>
        </p:txBody>
      </p:sp>
    </p:spTree>
    <p:extLst>
      <p:ext uri="{BB962C8B-B14F-4D97-AF65-F5344CB8AC3E}">
        <p14:creationId xmlns:p14="http://schemas.microsoft.com/office/powerpoint/2010/main" val="873307771"/>
      </p:ext>
    </p:extLst>
  </p:cSld>
  <p:clrMapOvr>
    <a:masterClrMapping/>
  </p:clrMapOvr>
  <p:transition spd="med">
    <p:fade thruBlk="1"/>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9144000" cy="868362"/>
          </a:xfrm>
        </p:spPr>
        <p:txBody>
          <a:bodyPr/>
          <a:lstStyle/>
          <a:p>
            <a:pPr algn="l"/>
            <a:r>
              <a:rPr lang="en-US" dirty="0">
                <a:latin typeface="Book Antiqua" pitchFamily="18" charset="0"/>
                <a:cs typeface="Arial" pitchFamily="34" charset="0"/>
              </a:rPr>
              <a:t>Phase II </a:t>
            </a:r>
            <a:r>
              <a:rPr lang="en-US" sz="2200" dirty="0">
                <a:latin typeface="Book Antiqua" pitchFamily="18" charset="0"/>
                <a:cs typeface="Arial" pitchFamily="34" charset="0"/>
              </a:rPr>
              <a:t>Interconnection</a:t>
            </a:r>
            <a:r>
              <a:rPr lang="en-US" dirty="0">
                <a:latin typeface="Book Antiqua" pitchFamily="18" charset="0"/>
                <a:cs typeface="Arial" pitchFamily="34" charset="0"/>
              </a:rPr>
              <a:t> Study</a:t>
            </a:r>
            <a:endParaRPr lang="en-US" dirty="0"/>
          </a:p>
        </p:txBody>
      </p:sp>
      <p:sp>
        <p:nvSpPr>
          <p:cNvPr id="3" name="Content Placeholder 2"/>
          <p:cNvSpPr>
            <a:spLocks noGrp="1"/>
          </p:cNvSpPr>
          <p:nvPr>
            <p:ph idx="1"/>
          </p:nvPr>
        </p:nvSpPr>
        <p:spPr>
          <a:xfrm>
            <a:off x="457200" y="1016007"/>
            <a:ext cx="8229600" cy="5029200"/>
          </a:xfrm>
        </p:spPr>
        <p:txBody>
          <a:bodyPr>
            <a:normAutofit lnSpcReduction="10000"/>
          </a:bodyPr>
          <a:lstStyle/>
          <a:p>
            <a:pPr marL="382588" indent="-382588" defTabSz="1019175">
              <a:buClr>
                <a:schemeClr val="tx1"/>
              </a:buClr>
              <a:buSzPct val="125000"/>
              <a:buFont typeface="Arial" pitchFamily="34" charset="0"/>
              <a:buChar char="•"/>
              <a:defRPr/>
            </a:pPr>
            <a:r>
              <a:rPr lang="en-US" sz="1800" i="0" dirty="0">
                <a:latin typeface="Book Antiqua" pitchFamily="18" charset="0"/>
              </a:rPr>
              <a:t>Typically commences May 1st each year – Completed and Final Phase II Study report issued by year-end (may be extended)</a:t>
            </a:r>
          </a:p>
          <a:p>
            <a:pPr marL="382588" indent="-382588" defTabSz="1019175">
              <a:buClr>
                <a:schemeClr val="tx1"/>
              </a:buClr>
              <a:buSzPct val="125000"/>
              <a:buFont typeface="Arial" pitchFamily="34" charset="0"/>
              <a:buChar char="•"/>
              <a:defRPr/>
            </a:pPr>
            <a:r>
              <a:rPr lang="en-US" sz="1800" i="0" dirty="0">
                <a:latin typeface="Book Antiqua" pitchFamily="18" charset="0"/>
              </a:rPr>
              <a:t>Updates analyses performed in the Phase I studies to account for changes, i.e. changes to IRs, withdrawal of IRs, as applicable </a:t>
            </a:r>
          </a:p>
          <a:p>
            <a:pPr marL="382588" indent="-382588" defTabSz="1019175">
              <a:buClr>
                <a:schemeClr val="tx1"/>
              </a:buClr>
              <a:buSzPct val="125000"/>
              <a:buFont typeface="Arial" pitchFamily="34" charset="0"/>
              <a:buChar char="•"/>
              <a:defRPr/>
            </a:pPr>
            <a:r>
              <a:rPr lang="en-US" sz="1800" i="0" dirty="0">
                <a:latin typeface="Book Antiqua" pitchFamily="18" charset="0"/>
              </a:rPr>
              <a:t>Identifies final Network Upgrades (RNU, LDNU, ADNU)</a:t>
            </a:r>
            <a:r>
              <a:rPr lang="en-US" sz="1800" b="1" i="0" dirty="0">
                <a:latin typeface="Book Antiqua" pitchFamily="18" charset="0"/>
                <a:ea typeface="Times New Roman" pitchFamily="18" charset="0"/>
                <a:cs typeface="Tahoma" pitchFamily="34" charset="0"/>
              </a:rPr>
              <a:t> </a:t>
            </a:r>
            <a:r>
              <a:rPr lang="en-US" sz="1800" i="0" dirty="0">
                <a:latin typeface="Book Antiqua" pitchFamily="18" charset="0"/>
              </a:rPr>
              <a:t>needed to physically interconnect the Generating Facilities and assigns responsibility for financing the identified final Network Upgrades </a:t>
            </a:r>
          </a:p>
          <a:p>
            <a:pPr marL="382588" indent="-382588" defTabSz="1019175">
              <a:buClr>
                <a:schemeClr val="tx1"/>
              </a:buClr>
              <a:buSzPct val="125000"/>
              <a:buFont typeface="Arial" pitchFamily="34" charset="0"/>
              <a:buChar char="•"/>
              <a:defRPr/>
            </a:pPr>
            <a:r>
              <a:rPr lang="en-US" sz="1800" i="0" dirty="0"/>
              <a:t>Identifies ADNU cost estimates, but not cost caps for Option (B) projects</a:t>
            </a:r>
            <a:endParaRPr lang="en-US" sz="1800" i="0" dirty="0">
              <a:latin typeface="Book Antiqua" pitchFamily="18" charset="0"/>
            </a:endParaRPr>
          </a:p>
          <a:p>
            <a:pPr marL="382588" indent="-382588" defTabSz="1019175">
              <a:buClr>
                <a:schemeClr val="tx1"/>
              </a:buClr>
              <a:buSzPct val="125000"/>
              <a:buFont typeface="Arial" pitchFamily="34" charset="0"/>
              <a:buChar char="•"/>
              <a:defRPr/>
            </a:pPr>
            <a:r>
              <a:rPr lang="en-US" sz="1800" i="0" dirty="0">
                <a:latin typeface="Book Antiqua" pitchFamily="18" charset="0"/>
              </a:rPr>
              <a:t>Identifies final POI and SDG&amp;E’s and IC’s Interconnection Facilities and provides cost estimate of the final SDG&amp;E’s and IC’s Interconnection Facilities</a:t>
            </a:r>
          </a:p>
          <a:p>
            <a:pPr marL="382588" indent="-382588" defTabSz="1019175">
              <a:buClr>
                <a:schemeClr val="tx1"/>
              </a:buClr>
              <a:buSzPct val="125000"/>
              <a:buFont typeface="Arial" pitchFamily="34" charset="0"/>
              <a:buChar char="•"/>
              <a:defRPr/>
            </a:pPr>
            <a:r>
              <a:rPr lang="en-US" sz="1800" i="0" dirty="0">
                <a:latin typeface="Book Antiqua" pitchFamily="18" charset="0"/>
              </a:rPr>
              <a:t>Phase II Study Results Meeting within 30 Days following Study completion.  CAISO, SDG&amp;E, and the IC discuss the Phase II Interconnection Study report, including selection of the final COD. </a:t>
            </a:r>
          </a:p>
          <a:p>
            <a:pPr marL="349250" indent="-12700" defTabSz="1019175" eaLnBrk="0" hangingPunct="0">
              <a:buClr>
                <a:schemeClr val="accent2"/>
              </a:buClr>
              <a:buNone/>
              <a:defRPr/>
            </a:pPr>
            <a:endParaRPr lang="en-US" sz="1600" dirty="0">
              <a:latin typeface="Book Antiqua" pitchFamily="18" charset="0"/>
              <a:cs typeface="Times New Roman" pitchFamily="18" charset="0"/>
            </a:endParaRPr>
          </a:p>
          <a:p>
            <a:pPr marL="349250" indent="-12700" defTabSz="1019175" eaLnBrk="0" hangingPunct="0">
              <a:buClr>
                <a:schemeClr val="accent2"/>
              </a:buClr>
              <a:buNone/>
              <a:defRPr/>
            </a:pPr>
            <a:r>
              <a:rPr lang="en-US" sz="1600" dirty="0">
                <a:latin typeface="Book Antiqua" pitchFamily="18" charset="0"/>
              </a:rPr>
              <a:t>Note: CAISO shall coordinate the Phase I and Phase II Interconnection Studies with SDG&amp;E and any Affected System Operators </a:t>
            </a:r>
          </a:p>
        </p:txBody>
      </p:sp>
    </p:spTree>
    <p:extLst>
      <p:ext uri="{BB962C8B-B14F-4D97-AF65-F5344CB8AC3E}">
        <p14:creationId xmlns:p14="http://schemas.microsoft.com/office/powerpoint/2010/main" val="1247868843"/>
      </p:ext>
    </p:extLst>
  </p:cSld>
  <p:clrMapOvr>
    <a:masterClrMapping/>
  </p:clrMapOvr>
  <p:transition spd="med">
    <p:fade thruBlk="1"/>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3357" y="228600"/>
            <a:ext cx="8305800" cy="598714"/>
          </a:xfrm>
        </p:spPr>
        <p:txBody>
          <a:bodyPr/>
          <a:lstStyle/>
          <a:p>
            <a:pPr algn="l"/>
            <a:r>
              <a:rPr lang="en-US" sz="2000" dirty="0">
                <a:latin typeface="Book Antiqua" pitchFamily="18" charset="0"/>
                <a:cs typeface="Arial" pitchFamily="34" charset="0"/>
              </a:rPr>
              <a:t>Application of Posting Requirements for NUs to (A)&amp; (B) Projects</a:t>
            </a:r>
            <a:r>
              <a:rPr lang="en-US" sz="2000" dirty="0">
                <a:latin typeface="Book Antiqua" pitchFamily="18" charset="0"/>
              </a:rPr>
              <a:t> </a:t>
            </a:r>
          </a:p>
        </p:txBody>
      </p:sp>
      <p:pic>
        <p:nvPicPr>
          <p:cNvPr id="4" name="Picture 2"/>
          <p:cNvPicPr>
            <a:picLocks noChangeAspect="1" noChangeArrowheads="1"/>
          </p:cNvPicPr>
          <p:nvPr/>
        </p:nvPicPr>
        <p:blipFill>
          <a:blip r:embed="rId2" cstate="print"/>
          <a:srcRect/>
          <a:stretch>
            <a:fillRect/>
          </a:stretch>
        </p:blipFill>
        <p:spPr bwMode="auto">
          <a:xfrm>
            <a:off x="181078" y="914400"/>
            <a:ext cx="8734322" cy="4953000"/>
          </a:xfrm>
          <a:prstGeom prst="rect">
            <a:avLst/>
          </a:prstGeom>
          <a:noFill/>
          <a:ln w="9525">
            <a:noFill/>
            <a:miter lim="800000"/>
            <a:headEnd/>
            <a:tailEnd/>
          </a:ln>
        </p:spPr>
      </p:pic>
      <p:sp>
        <p:nvSpPr>
          <p:cNvPr id="9" name="TextBox 8"/>
          <p:cNvSpPr txBox="1"/>
          <p:nvPr/>
        </p:nvSpPr>
        <p:spPr>
          <a:xfrm>
            <a:off x="979967" y="5334000"/>
            <a:ext cx="3048000" cy="400110"/>
          </a:xfrm>
          <a:prstGeom prst="rect">
            <a:avLst/>
          </a:prstGeom>
          <a:solidFill>
            <a:srgbClr val="CBCDDE"/>
          </a:solidFill>
        </p:spPr>
        <p:txBody>
          <a:bodyPr wrap="square" rtlCol="0">
            <a:spAutoFit/>
          </a:bodyPr>
          <a:lstStyle/>
          <a:p>
            <a:pPr fontAlgn="auto">
              <a:spcBef>
                <a:spcPts val="0"/>
              </a:spcBef>
              <a:spcAft>
                <a:spcPts val="0"/>
              </a:spcAft>
              <a:defRPr/>
            </a:pPr>
            <a:r>
              <a:rPr lang="en-US" sz="1000" b="1" kern="0" dirty="0">
                <a:solidFill>
                  <a:prstClr val="black"/>
                </a:solidFill>
                <a:ea typeface="ＭＳ Ｐゴシック" charset="0"/>
              </a:rPr>
              <a:t>(but not less than the lesser of $500,000, or the estimated cost of network upgrades)</a:t>
            </a:r>
          </a:p>
        </p:txBody>
      </p:sp>
    </p:spTree>
    <p:extLst>
      <p:ext uri="{BB962C8B-B14F-4D97-AF65-F5344CB8AC3E}">
        <p14:creationId xmlns:p14="http://schemas.microsoft.com/office/powerpoint/2010/main" val="33019190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28600"/>
            <a:ext cx="8686800" cy="639762"/>
          </a:xfrm>
        </p:spPr>
        <p:txBody>
          <a:bodyPr/>
          <a:lstStyle/>
          <a:p>
            <a:pPr algn="l"/>
            <a:r>
              <a:rPr lang="en-US" sz="2200" dirty="0">
                <a:latin typeface="Book Antiqua" pitchFamily="18" charset="0"/>
                <a:cs typeface="Arial" charset="0"/>
              </a:rPr>
              <a:t>Generator Interconnection Agreements (LGIA &amp; SGIA)</a:t>
            </a:r>
            <a:endParaRPr lang="en-US" sz="2200" dirty="0"/>
          </a:p>
        </p:txBody>
      </p:sp>
      <p:sp>
        <p:nvSpPr>
          <p:cNvPr id="5" name="Text Placeholder 2"/>
          <p:cNvSpPr>
            <a:spLocks/>
          </p:cNvSpPr>
          <p:nvPr/>
        </p:nvSpPr>
        <p:spPr bwMode="auto">
          <a:xfrm>
            <a:off x="1558925" y="6407150"/>
            <a:ext cx="6007100" cy="457200"/>
          </a:xfrm>
          <a:prstGeom prst="rect">
            <a:avLst/>
          </a:prstGeom>
          <a:noFill/>
          <a:ln w="9525">
            <a:noFill/>
            <a:miter lim="800000"/>
            <a:headEnd/>
            <a:tailEnd/>
          </a:ln>
        </p:spPr>
        <p:txBody>
          <a:bodyPr/>
          <a:lstStyle/>
          <a:p>
            <a:pPr marL="342900" indent="-342900" algn="ctr">
              <a:spcBef>
                <a:spcPct val="20000"/>
              </a:spcBef>
              <a:buFont typeface="Arial" charset="0"/>
              <a:buNone/>
            </a:pPr>
            <a:endParaRPr lang="en-US" sz="1500" i="1" dirty="0">
              <a:solidFill>
                <a:prstClr val="black"/>
              </a:solidFill>
              <a:latin typeface="Book Antiqua" pitchFamily="18" charset="0"/>
              <a:ea typeface="ＭＳ Ｐゴシック" charset="0"/>
            </a:endParaRPr>
          </a:p>
        </p:txBody>
      </p:sp>
      <p:sp>
        <p:nvSpPr>
          <p:cNvPr id="8" name="Rectangle 7"/>
          <p:cNvSpPr/>
          <p:nvPr/>
        </p:nvSpPr>
        <p:spPr>
          <a:xfrm>
            <a:off x="512135" y="1219200"/>
            <a:ext cx="8077200" cy="3687163"/>
          </a:xfrm>
          <a:prstGeom prst="rect">
            <a:avLst/>
          </a:prstGeom>
        </p:spPr>
        <p:txBody>
          <a:bodyPr>
            <a:spAutoFit/>
          </a:bodyPr>
          <a:lstStyle/>
          <a:p>
            <a:pPr marL="382588" indent="-382588" defTabSz="1019175">
              <a:spcBef>
                <a:spcPct val="20000"/>
              </a:spcBef>
              <a:buSzPct val="125000"/>
              <a:buFont typeface="Arial" pitchFamily="34" charset="0"/>
              <a:buChar char="•"/>
              <a:defRPr/>
            </a:pPr>
            <a:r>
              <a:rPr lang="en-US" dirty="0">
                <a:solidFill>
                  <a:prstClr val="black"/>
                </a:solidFill>
                <a:latin typeface="Book Antiqua" pitchFamily="18" charset="0"/>
                <a:ea typeface="ＭＳ Ｐゴシック" charset="0"/>
              </a:rPr>
              <a:t>Three-party agreement between the CAISO, SDG&amp;E, and IC</a:t>
            </a:r>
          </a:p>
          <a:p>
            <a:pPr marL="382588" indent="-382588" defTabSz="1019175">
              <a:spcBef>
                <a:spcPct val="20000"/>
              </a:spcBef>
              <a:buSzPct val="125000"/>
              <a:buFont typeface="Arial" pitchFamily="34" charset="0"/>
              <a:buChar char="•"/>
              <a:defRPr/>
            </a:pPr>
            <a:endParaRPr lang="en-US" dirty="0">
              <a:solidFill>
                <a:prstClr val="black"/>
              </a:solidFill>
              <a:latin typeface="Book Antiqua" pitchFamily="18" charset="0"/>
              <a:ea typeface="ＭＳ Ｐゴシック" charset="0"/>
            </a:endParaRPr>
          </a:p>
          <a:p>
            <a:pPr marL="382588" indent="-382588" defTabSz="1019175">
              <a:spcBef>
                <a:spcPct val="20000"/>
              </a:spcBef>
              <a:buSzPct val="125000"/>
              <a:buFont typeface="Arial" pitchFamily="34" charset="0"/>
              <a:buChar char="•"/>
              <a:defRPr/>
            </a:pPr>
            <a:r>
              <a:rPr lang="en-US" dirty="0">
                <a:solidFill>
                  <a:prstClr val="black"/>
                </a:solidFill>
                <a:latin typeface="Book Antiqua" pitchFamily="18" charset="0"/>
                <a:ea typeface="ＭＳ Ｐゴシック" charset="0"/>
              </a:rPr>
              <a:t>SDG&amp;E to provide Draft GIA to IC no later than the sum of (i) 180 Calendar Days plus estimated time to construct facilities prior to the In-Service Date of the project.</a:t>
            </a:r>
          </a:p>
          <a:p>
            <a:pPr marL="382588" indent="-382588" defTabSz="1019175">
              <a:spcBef>
                <a:spcPct val="20000"/>
              </a:spcBef>
              <a:buSzPct val="125000"/>
              <a:buFont typeface="Arial" pitchFamily="34" charset="0"/>
              <a:buChar char="•"/>
              <a:defRPr/>
            </a:pPr>
            <a:endParaRPr lang="en-US" dirty="0">
              <a:solidFill>
                <a:prstClr val="black"/>
              </a:solidFill>
              <a:latin typeface="Book Antiqua" pitchFamily="18" charset="0"/>
              <a:ea typeface="ＭＳ Ｐゴシック" charset="0"/>
            </a:endParaRPr>
          </a:p>
          <a:p>
            <a:pPr marL="382588" indent="-382588" defTabSz="1019175">
              <a:spcBef>
                <a:spcPct val="20000"/>
              </a:spcBef>
              <a:buSzPct val="125000"/>
              <a:buFont typeface="Arial" pitchFamily="34" charset="0"/>
              <a:buChar char="•"/>
              <a:defRPr/>
            </a:pPr>
            <a:r>
              <a:rPr lang="en-US" dirty="0">
                <a:solidFill>
                  <a:prstClr val="black"/>
                </a:solidFill>
                <a:latin typeface="Book Antiqua" pitchFamily="18" charset="0"/>
                <a:ea typeface="ＭＳ Ｐゴシック" charset="0"/>
              </a:rPr>
              <a:t>Negotiations to be completed within 120 Calendar Days of GIA tendering.</a:t>
            </a:r>
            <a:endParaRPr lang="en-US" sz="1500" dirty="0">
              <a:solidFill>
                <a:prstClr val="black"/>
              </a:solidFill>
              <a:latin typeface="Book Antiqua" pitchFamily="18" charset="0"/>
              <a:ea typeface="ＭＳ Ｐゴシック" charset="0"/>
            </a:endParaRPr>
          </a:p>
          <a:p>
            <a:pPr marL="382588" indent="-382588" defTabSz="1019175">
              <a:spcBef>
                <a:spcPct val="20000"/>
              </a:spcBef>
              <a:buSzPct val="125000"/>
              <a:buFont typeface="Arial" pitchFamily="34" charset="0"/>
              <a:buChar char="•"/>
              <a:defRPr/>
            </a:pPr>
            <a:endParaRPr lang="en-US" dirty="0">
              <a:solidFill>
                <a:prstClr val="black"/>
              </a:solidFill>
              <a:latin typeface="Book Antiqua" pitchFamily="18" charset="0"/>
              <a:ea typeface="ＭＳ Ｐゴシック" charset="0"/>
            </a:endParaRPr>
          </a:p>
          <a:p>
            <a:pPr marL="382588" indent="-382588" defTabSz="1019175">
              <a:spcBef>
                <a:spcPct val="20000"/>
              </a:spcBef>
              <a:buSzPct val="125000"/>
              <a:buFont typeface="Arial" pitchFamily="34" charset="0"/>
              <a:buChar char="•"/>
              <a:defRPr/>
            </a:pPr>
            <a:r>
              <a:rPr lang="en-US" dirty="0">
                <a:solidFill>
                  <a:prstClr val="black"/>
                </a:solidFill>
                <a:latin typeface="Book Antiqua" pitchFamily="18" charset="0"/>
                <a:ea typeface="ＭＳ Ｐゴシック" charset="0"/>
              </a:rPr>
              <a:t>Final GIA to IC within 10 Business Days after completion of GIA negotiation process.</a:t>
            </a:r>
          </a:p>
          <a:p>
            <a:pPr marL="514350" indent="-514350">
              <a:buFont typeface="Wingdings" pitchFamily="2" charset="2"/>
              <a:buNone/>
              <a:defRPr/>
            </a:pPr>
            <a:endParaRPr lang="en-US" sz="1600" dirty="0">
              <a:solidFill>
                <a:prstClr val="black"/>
              </a:solidFill>
              <a:latin typeface="Book Antiqua" pitchFamily="18" charset="0"/>
              <a:ea typeface="ＭＳ Ｐゴシック" charset="0"/>
            </a:endParaRPr>
          </a:p>
          <a:p>
            <a:pPr marL="536575" indent="-411163">
              <a:buClr>
                <a:srgbClr val="C0504D"/>
              </a:buClr>
              <a:buFontTx/>
              <a:buChar char="-"/>
              <a:defRPr/>
            </a:pPr>
            <a:endParaRPr lang="en-US" sz="1600" dirty="0">
              <a:solidFill>
                <a:prstClr val="black"/>
              </a:solidFill>
              <a:latin typeface="Book Antiqua" pitchFamily="18" charset="0"/>
              <a:ea typeface="ＭＳ Ｐゴシック" charset="0"/>
              <a:cs typeface="Times New Roman" pitchFamily="18" charset="0"/>
            </a:endParaRPr>
          </a:p>
        </p:txBody>
      </p:sp>
    </p:spTree>
    <p:extLst>
      <p:ext uri="{BB962C8B-B14F-4D97-AF65-F5344CB8AC3E}">
        <p14:creationId xmlns:p14="http://schemas.microsoft.com/office/powerpoint/2010/main" val="45665962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21" y="152400"/>
            <a:ext cx="8763000" cy="792162"/>
          </a:xfrm>
        </p:spPr>
        <p:txBody>
          <a:bodyPr/>
          <a:lstStyle/>
          <a:p>
            <a:pPr algn="l"/>
            <a:r>
              <a:rPr lang="en-US" sz="2200" dirty="0">
                <a:latin typeface="Book Antiqua" pitchFamily="18" charset="0"/>
                <a:cs typeface="Arial" pitchFamily="34" charset="0"/>
              </a:rPr>
              <a:t>Reimbursement of LDNU postings</a:t>
            </a:r>
            <a:endParaRPr lang="en-US" sz="2200" dirty="0"/>
          </a:p>
        </p:txBody>
      </p:sp>
      <p:sp>
        <p:nvSpPr>
          <p:cNvPr id="3" name="Content Placeholder 2"/>
          <p:cNvSpPr>
            <a:spLocks noGrp="1"/>
          </p:cNvSpPr>
          <p:nvPr>
            <p:ph idx="1"/>
          </p:nvPr>
        </p:nvSpPr>
        <p:spPr>
          <a:xfrm>
            <a:off x="447675" y="457200"/>
            <a:ext cx="8229600" cy="5715000"/>
          </a:xfrm>
        </p:spPr>
        <p:txBody>
          <a:bodyPr/>
          <a:lstStyle/>
          <a:p>
            <a:pPr eaLnBrk="1" hangingPunct="1">
              <a:buNone/>
              <a:defRPr/>
            </a:pPr>
            <a:endParaRPr lang="en-US" sz="1600" b="1" dirty="0">
              <a:latin typeface="Book Antiqua" pitchFamily="18" charset="0"/>
              <a:cs typeface="Tahoma" pitchFamily="34" charset="0"/>
            </a:endParaRPr>
          </a:p>
          <a:p>
            <a:pPr marL="457200" lvl="1" indent="0">
              <a:buNone/>
              <a:defRPr/>
            </a:pPr>
            <a:endParaRPr lang="en-US" b="1" dirty="0">
              <a:latin typeface="Book Antiqua" pitchFamily="18" charset="0"/>
              <a:cs typeface="Tahoma" pitchFamily="34" charset="0"/>
            </a:endParaRPr>
          </a:p>
          <a:p>
            <a:pPr lvl="1">
              <a:buFont typeface="Arial" pitchFamily="34" charset="0"/>
              <a:buChar char="•"/>
              <a:defRPr/>
            </a:pPr>
            <a:r>
              <a:rPr lang="en-US" sz="2000" i="1" dirty="0">
                <a:latin typeface="Book Antiqua" pitchFamily="18" charset="0"/>
                <a:cs typeface="Tahoma" pitchFamily="34" charset="0"/>
              </a:rPr>
              <a:t>All projects are reimbursed for RNU costs up to $60,000 per MW of installed capacity after commercial operation.</a:t>
            </a:r>
          </a:p>
          <a:p>
            <a:pPr marL="457200" lvl="1" indent="0">
              <a:buNone/>
              <a:defRPr/>
            </a:pPr>
            <a:endParaRPr lang="en-US" sz="2000" i="1" dirty="0">
              <a:latin typeface="Book Antiqua" pitchFamily="18" charset="0"/>
              <a:cs typeface="Tahoma" pitchFamily="34" charset="0"/>
            </a:endParaRPr>
          </a:p>
          <a:p>
            <a:pPr lvl="1">
              <a:buFont typeface="Arial" pitchFamily="34" charset="0"/>
              <a:buChar char="•"/>
              <a:defRPr/>
            </a:pPr>
            <a:r>
              <a:rPr lang="en-US" sz="2000" i="1" dirty="0">
                <a:latin typeface="Book Antiqua" pitchFamily="18" charset="0"/>
                <a:cs typeface="Tahoma" pitchFamily="34" charset="0"/>
              </a:rPr>
              <a:t>Option (A) and (B) projects allocated TP deliverability receive full reimbursement of LDNU postings after commercial operation.</a:t>
            </a:r>
          </a:p>
          <a:p>
            <a:pPr marL="457200" lvl="1" indent="0">
              <a:buNone/>
              <a:defRPr/>
            </a:pPr>
            <a:endParaRPr lang="en-US" sz="2000" i="1" dirty="0">
              <a:latin typeface="Book Antiqua" pitchFamily="18" charset="0"/>
              <a:cs typeface="Tahoma" pitchFamily="34" charset="0"/>
            </a:endParaRPr>
          </a:p>
          <a:p>
            <a:pPr lvl="1">
              <a:buFont typeface="Arial" pitchFamily="34" charset="0"/>
              <a:buChar char="•"/>
              <a:defRPr/>
            </a:pPr>
            <a:r>
              <a:rPr lang="en-US" sz="2000" i="1" dirty="0">
                <a:latin typeface="Book Antiqua" pitchFamily="18" charset="0"/>
                <a:cs typeface="Tahoma" pitchFamily="34" charset="0"/>
              </a:rPr>
              <a:t>Option (A) projects not allocated TP deliverability that remain in queue as energy only are reimbursed for first LDNU posting.</a:t>
            </a:r>
          </a:p>
          <a:p>
            <a:pPr marL="457200" lvl="1" indent="0">
              <a:buNone/>
              <a:defRPr/>
            </a:pPr>
            <a:endParaRPr lang="en-US" sz="2000" i="1" dirty="0">
              <a:latin typeface="Book Antiqua" pitchFamily="18" charset="0"/>
              <a:cs typeface="Tahoma" pitchFamily="34" charset="0"/>
            </a:endParaRPr>
          </a:p>
          <a:p>
            <a:pPr lvl="1">
              <a:buFont typeface="Arial" pitchFamily="34" charset="0"/>
              <a:buChar char="•"/>
              <a:defRPr/>
            </a:pPr>
            <a:r>
              <a:rPr lang="en-US" sz="2000" i="1" dirty="0">
                <a:latin typeface="Book Antiqua" pitchFamily="18" charset="0"/>
                <a:cs typeface="Tahoma" pitchFamily="34" charset="0"/>
              </a:rPr>
              <a:t>Option (B) projects not allocated TP deliverability are not eligible for reimbursement of LDNU or ADNU costs</a:t>
            </a:r>
          </a:p>
          <a:p>
            <a:pPr lvl="1">
              <a:buFont typeface="Arial" pitchFamily="34" charset="0"/>
              <a:buChar char="•"/>
              <a:defRPr/>
            </a:pPr>
            <a:endParaRPr lang="en-US" sz="1700" b="1" dirty="0">
              <a:latin typeface="Book Antiqua" pitchFamily="18" charset="0"/>
              <a:cs typeface="Tahoma" pitchFamily="34" charset="0"/>
            </a:endParaRPr>
          </a:p>
          <a:p>
            <a:pPr lvl="1">
              <a:buFont typeface="Arial" pitchFamily="34" charset="0"/>
              <a:buChar char="•"/>
              <a:defRPr/>
            </a:pPr>
            <a:endParaRPr lang="en-US" sz="1700" b="1" dirty="0">
              <a:latin typeface="Book Antiqua" pitchFamily="18" charset="0"/>
              <a:cs typeface="Tahoma" pitchFamily="34" charset="0"/>
            </a:endParaRPr>
          </a:p>
        </p:txBody>
      </p:sp>
      <p:sp>
        <p:nvSpPr>
          <p:cNvPr id="5" name="Text Placeholder 2"/>
          <p:cNvSpPr>
            <a:spLocks/>
          </p:cNvSpPr>
          <p:nvPr/>
        </p:nvSpPr>
        <p:spPr bwMode="auto">
          <a:xfrm>
            <a:off x="1558925" y="6407150"/>
            <a:ext cx="6007100" cy="457200"/>
          </a:xfrm>
          <a:prstGeom prst="rect">
            <a:avLst/>
          </a:prstGeom>
          <a:noFill/>
          <a:ln w="9525">
            <a:noFill/>
            <a:miter lim="800000"/>
            <a:headEnd/>
            <a:tailEnd/>
          </a:ln>
        </p:spPr>
        <p:txBody>
          <a:bodyPr/>
          <a:lstStyle/>
          <a:p>
            <a:pPr marL="342900" indent="-342900" algn="ctr">
              <a:spcBef>
                <a:spcPct val="20000"/>
              </a:spcBef>
              <a:buFont typeface="Arial" charset="0"/>
              <a:buNone/>
            </a:pPr>
            <a:endParaRPr lang="en-US" sz="1500" i="1" dirty="0">
              <a:solidFill>
                <a:prstClr val="black"/>
              </a:solidFill>
              <a:latin typeface="Book Antiqua" pitchFamily="18" charset="0"/>
              <a:ea typeface="ＭＳ Ｐゴシック" charset="0"/>
            </a:endParaRPr>
          </a:p>
        </p:txBody>
      </p:sp>
    </p:spTree>
    <p:extLst>
      <p:ext uri="{BB962C8B-B14F-4D97-AF65-F5344CB8AC3E}">
        <p14:creationId xmlns:p14="http://schemas.microsoft.com/office/powerpoint/2010/main" val="3026911527"/>
      </p:ext>
    </p:extLst>
  </p:cSld>
  <p:clrMapOvr>
    <a:masterClrMapping/>
  </p:clrMapOvr>
  <p:transition spd="med">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l"/>
            <a:r>
              <a:rPr lang="en-US" sz="2200" dirty="0">
                <a:solidFill>
                  <a:srgbClr val="3D841A"/>
                </a:solidFill>
                <a:latin typeface="Book Antiqua" pitchFamily="18" charset="0"/>
                <a:ea typeface="+mn-ea"/>
                <a:cs typeface="+mn-cs"/>
              </a:rPr>
              <a:t>Background on Diverse Business Enterprises (DBE) Program</a:t>
            </a:r>
          </a:p>
        </p:txBody>
      </p:sp>
      <p:sp>
        <p:nvSpPr>
          <p:cNvPr id="6" name="Slide Number Placeholder 3"/>
          <p:cNvSpPr txBox="1">
            <a:spLocks/>
          </p:cNvSpPr>
          <p:nvPr/>
        </p:nvSpPr>
        <p:spPr>
          <a:xfrm>
            <a:off x="7010400" y="6400801"/>
            <a:ext cx="1981200" cy="457200"/>
          </a:xfrm>
          <a:prstGeom prst="rect">
            <a:avLst/>
          </a:prstGeom>
        </p:spPr>
        <p:txBody>
          <a:bodyPr/>
          <a:lstStyle/>
          <a:p>
            <a:pPr algn="r" fontAlgn="base">
              <a:spcBef>
                <a:spcPct val="0"/>
              </a:spcBef>
              <a:spcAft>
                <a:spcPct val="0"/>
              </a:spcAft>
              <a:defRPr/>
            </a:pPr>
            <a:fld id="{B33E5460-3054-4924-B63F-B7352C0A15A7}" type="slidenum">
              <a:rPr lang="en-US" sz="1200">
                <a:solidFill>
                  <a:prstClr val="white">
                    <a:lumMod val="50000"/>
                  </a:prstClr>
                </a:solidFill>
              </a:rPr>
              <a:pPr algn="r" fontAlgn="base">
                <a:spcBef>
                  <a:spcPct val="0"/>
                </a:spcBef>
                <a:spcAft>
                  <a:spcPct val="0"/>
                </a:spcAft>
                <a:defRPr/>
              </a:pPr>
              <a:t>9</a:t>
            </a:fld>
            <a:endParaRPr lang="en-US" sz="1200" dirty="0">
              <a:solidFill>
                <a:prstClr val="white">
                  <a:lumMod val="50000"/>
                </a:prstClr>
              </a:solidFill>
            </a:endParaRPr>
          </a:p>
        </p:txBody>
      </p:sp>
      <p:sp>
        <p:nvSpPr>
          <p:cNvPr id="8" name="Content Placeholder 2"/>
          <p:cNvSpPr txBox="1">
            <a:spLocks/>
          </p:cNvSpPr>
          <p:nvPr/>
        </p:nvSpPr>
        <p:spPr bwMode="auto">
          <a:xfrm>
            <a:off x="381000" y="990600"/>
            <a:ext cx="80010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Font typeface="Arial" charset="0"/>
              <a:buNone/>
              <a:defRPr sz="1500" i="1" kern="1200">
                <a:solidFill>
                  <a:schemeClr val="tx1"/>
                </a:solidFill>
                <a:latin typeface="Book Antiqua" pitchFamily="18" charset="0"/>
                <a:ea typeface="+mn-ea"/>
                <a:cs typeface="+mn-cs"/>
              </a:defRPr>
            </a:lvl1pPr>
            <a:lvl2pPr marL="742950" indent="-285750" algn="l" rtl="0" fontAlgn="base">
              <a:spcBef>
                <a:spcPct val="20000"/>
              </a:spcBef>
              <a:spcAft>
                <a:spcPct val="0"/>
              </a:spcAft>
              <a:buFont typeface="Arial" charset="0"/>
              <a:buChar char="–"/>
              <a:defRPr sz="16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1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2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11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indent="-285750">
              <a:spcBef>
                <a:spcPts val="0"/>
              </a:spcBef>
              <a:spcAft>
                <a:spcPts val="600"/>
              </a:spcAft>
              <a:buFont typeface="Arial" panose="020B0604020202020204" pitchFamily="34" charset="0"/>
              <a:buChar char="•"/>
            </a:pPr>
            <a:r>
              <a:rPr lang="en-US" sz="1800" b="1" dirty="0">
                <a:solidFill>
                  <a:prstClr val="black"/>
                </a:solidFill>
              </a:rPr>
              <a:t>SDG&amp;E encourages Women, Minority, Disabled Veteran, Lesbian, Gay, Bisexual and Transgender (LGBT) Business Enterprises (“Diverse Business Enterprises” or “DBE”s) to participate in the RAM VII RFO</a:t>
            </a:r>
          </a:p>
          <a:p>
            <a:pPr marL="287338" indent="-287338">
              <a:buFont typeface="Arial" panose="020B0604020202020204" pitchFamily="34" charset="0"/>
              <a:buChar char="•"/>
            </a:pPr>
            <a:r>
              <a:rPr lang="en-US" sz="1800" b="1" dirty="0">
                <a:solidFill>
                  <a:prstClr val="black"/>
                </a:solidFill>
              </a:rPr>
              <a:t>General Order (GO) 156</a:t>
            </a:r>
          </a:p>
          <a:p>
            <a:pPr lvl="1">
              <a:buFont typeface="Courier New" panose="02070309020205020404" pitchFamily="49" charset="0"/>
              <a:buChar char="o"/>
            </a:pPr>
            <a:r>
              <a:rPr lang="en-US" sz="1800" dirty="0">
                <a:solidFill>
                  <a:prstClr val="black"/>
                </a:solidFill>
                <a:latin typeface="Book Antiqua" pitchFamily="18" charset="0"/>
              </a:rPr>
              <a:t>GO 156 adopted by the CPUC in 1986, with electric procurement reporting added in 2012</a:t>
            </a:r>
          </a:p>
          <a:p>
            <a:pPr lvl="2">
              <a:buFont typeface="Wingdings" panose="05000000000000000000" pitchFamily="2" charset="2"/>
              <a:buChar char="§"/>
            </a:pPr>
            <a:r>
              <a:rPr lang="en-US" sz="1600" dirty="0">
                <a:solidFill>
                  <a:prstClr val="black"/>
                </a:solidFill>
                <a:latin typeface="Book Antiqua" pitchFamily="18" charset="0"/>
              </a:rPr>
              <a:t>Sets rules governing the development of programs to increase participation of DBEs in procurement of contracts from utilities as required by CPUC Code</a:t>
            </a:r>
          </a:p>
          <a:p>
            <a:pPr lvl="2">
              <a:buFont typeface="Wingdings" panose="05000000000000000000" pitchFamily="2" charset="2"/>
              <a:buChar char="§"/>
            </a:pPr>
            <a:r>
              <a:rPr lang="en-US" sz="1600" dirty="0">
                <a:solidFill>
                  <a:prstClr val="black"/>
                </a:solidFill>
                <a:latin typeface="Book Antiqua" pitchFamily="18" charset="0"/>
              </a:rPr>
              <a:t>Goal is to promote greater competition among utility suppliers by expanding the available supplier base and to encourage greater economic opportunity for women, minority, service disabled veteran, and LGBT owned businesses historically left out of utility procurement</a:t>
            </a:r>
          </a:p>
          <a:p>
            <a:pPr lvl="1">
              <a:buFont typeface="Courier New" panose="02070309020205020404" pitchFamily="49" charset="0"/>
              <a:buChar char="o"/>
            </a:pPr>
            <a:r>
              <a:rPr lang="en-US" sz="1800" dirty="0">
                <a:solidFill>
                  <a:prstClr val="black"/>
                </a:solidFill>
                <a:latin typeface="Book Antiqua" pitchFamily="18" charset="0"/>
              </a:rPr>
              <a:t>SDG&amp;E encourages developers to utilize DBEs during various stages of project development and construction. SDG&amp;E will require developers to identify and verify their DBE contractors and/or subcontractor spending, if any.</a:t>
            </a:r>
          </a:p>
          <a:p>
            <a:pPr lvl="1"/>
            <a:endParaRPr lang="en-US" sz="1800" dirty="0">
              <a:solidFill>
                <a:prstClr val="black"/>
              </a:solidFill>
              <a:latin typeface="Book Antiqua" pitchFamily="18" charset="0"/>
            </a:endParaRPr>
          </a:p>
          <a:p>
            <a:pPr lvl="1"/>
            <a:endParaRPr lang="en-US" sz="1800" dirty="0">
              <a:solidFill>
                <a:prstClr val="black"/>
              </a:solidFill>
              <a:latin typeface="Book Antiqua" pitchFamily="18" charset="0"/>
            </a:endParaRPr>
          </a:p>
        </p:txBody>
      </p:sp>
    </p:spTree>
    <p:extLst>
      <p:ext uri="{BB962C8B-B14F-4D97-AF65-F5344CB8AC3E}">
        <p14:creationId xmlns:p14="http://schemas.microsoft.com/office/powerpoint/2010/main" val="2329502471"/>
      </p:ext>
    </p:extLst>
  </p:cSld>
  <p:clrMapOvr>
    <a:masterClrMapping/>
  </p:clrMapOvr>
  <p:transition spd="med">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iscellaneous">
  <a:themeElements>
    <a:clrScheme name="Sempra">
      <a:dk1>
        <a:srgbClr val="666366"/>
      </a:dk1>
      <a:lt1>
        <a:srgbClr val="FFFFFF"/>
      </a:lt1>
      <a:dk2>
        <a:srgbClr val="003399"/>
      </a:dk2>
      <a:lt2>
        <a:srgbClr val="4ACCD4"/>
      </a:lt2>
      <a:accent1>
        <a:srgbClr val="003399"/>
      </a:accent1>
      <a:accent2>
        <a:srgbClr val="0193D5"/>
      </a:accent2>
      <a:accent3>
        <a:srgbClr val="F39B31"/>
      </a:accent3>
      <a:accent4>
        <a:srgbClr val="AADD6D"/>
      </a:accent4>
      <a:accent5>
        <a:srgbClr val="FFDC52"/>
      </a:accent5>
      <a:accent6>
        <a:srgbClr val="666366"/>
      </a:accent6>
      <a:hlink>
        <a:srgbClr val="0193D5"/>
      </a:hlink>
      <a:folHlink>
        <a:srgbClr val="AB9E6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spAutoFit/>
      </a:bodyPr>
      <a:lstStyle>
        <a:defPPr>
          <a:defRPr sz="2000" dirty="0" smtClean="0">
            <a:latin typeface="Calibri Light" panose="020F0302020204030204" pitchFamily="34" charset="0"/>
          </a:defRPr>
        </a:defPPr>
      </a:lstStyle>
    </a:txDef>
  </a:objectDefaults>
  <a:extraClrSchemeLst>
    <a:extraClrScheme>
      <a:clrScheme name="15_Default Design 1">
        <a:dk1>
          <a:srgbClr val="000A3C"/>
        </a:dk1>
        <a:lt1>
          <a:srgbClr val="FFFFFF"/>
        </a:lt1>
        <a:dk2>
          <a:srgbClr val="000A3C"/>
        </a:dk2>
        <a:lt2>
          <a:srgbClr val="94948C"/>
        </a:lt2>
        <a:accent1>
          <a:srgbClr val="000A3C"/>
        </a:accent1>
        <a:accent2>
          <a:srgbClr val="118DFF"/>
        </a:accent2>
        <a:accent3>
          <a:srgbClr val="FFFFFF"/>
        </a:accent3>
        <a:accent4>
          <a:srgbClr val="000732"/>
        </a:accent4>
        <a:accent5>
          <a:srgbClr val="AAAAAF"/>
        </a:accent5>
        <a:accent6>
          <a:srgbClr val="0E7FE7"/>
        </a:accent6>
        <a:hlink>
          <a:srgbClr val="002D6A"/>
        </a:hlink>
        <a:folHlink>
          <a:srgbClr val="CC0033"/>
        </a:folHlink>
      </a:clrScheme>
      <a:clrMap bg1="lt1" tx1="dk1" bg2="lt2" tx2="dk2" accent1="accent1" accent2="accent2" accent3="accent3" accent4="accent4" accent5="accent5" accent6="accent6" hlink="hlink" folHlink="folHlink"/>
    </a:extraClrScheme>
    <a:extraClrScheme>
      <a:clrScheme name="15_Default Design 2">
        <a:dk1>
          <a:srgbClr val="94948C"/>
        </a:dk1>
        <a:lt1>
          <a:srgbClr val="FFFFFF"/>
        </a:lt1>
        <a:dk2>
          <a:srgbClr val="000A3C"/>
        </a:dk2>
        <a:lt2>
          <a:srgbClr val="FFFFFF"/>
        </a:lt2>
        <a:accent1>
          <a:srgbClr val="FFFFFF"/>
        </a:accent1>
        <a:accent2>
          <a:srgbClr val="118DFF"/>
        </a:accent2>
        <a:accent3>
          <a:srgbClr val="AAAAAF"/>
        </a:accent3>
        <a:accent4>
          <a:srgbClr val="DADADA"/>
        </a:accent4>
        <a:accent5>
          <a:srgbClr val="FFFFFF"/>
        </a:accent5>
        <a:accent6>
          <a:srgbClr val="0E7FE7"/>
        </a:accent6>
        <a:hlink>
          <a:srgbClr val="94948C"/>
        </a:hlink>
        <a:folHlink>
          <a:srgbClr val="CC0033"/>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671BA68A629B499DE39EB7D2C320DB" ma:contentTypeVersion="0" ma:contentTypeDescription="Create a new document." ma:contentTypeScope="" ma:versionID="94ab3b37164fa9002dbba3da75efc2a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ED0B15-B88C-484A-9812-FEA47D16B73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D47BD19-8D4B-4186-A3CB-9A18C1762060}">
  <ds:schemaRefs>
    <ds:schemaRef ds:uri="http://schemas.microsoft.com/sharepoint/v3/contenttype/forms"/>
  </ds:schemaRefs>
</ds:datastoreItem>
</file>

<file path=customXml/itemProps3.xml><?xml version="1.0" encoding="utf-8"?>
<ds:datastoreItem xmlns:ds="http://schemas.openxmlformats.org/officeDocument/2006/customXml" ds:itemID="{630FDCCF-E104-42E8-8C9F-2B3F299E3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32153</TotalTime>
  <Words>6819</Words>
  <Application>Microsoft Office PowerPoint</Application>
  <PresentationFormat>On-screen Show (4:3)</PresentationFormat>
  <Paragraphs>1018</Paragraphs>
  <Slides>85</Slides>
  <Notes>23</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85</vt:i4>
      </vt:variant>
    </vt:vector>
  </HeadingPairs>
  <TitlesOfParts>
    <vt:vector size="102" baseType="lpstr">
      <vt:lpstr>ＭＳ Ｐゴシック</vt:lpstr>
      <vt:lpstr>Arial</vt:lpstr>
      <vt:lpstr>Book Antiqua</vt:lpstr>
      <vt:lpstr>Calibri</vt:lpstr>
      <vt:lpstr>Calibri Light</vt:lpstr>
      <vt:lpstr>Courier New</vt:lpstr>
      <vt:lpstr>Futura Std Book</vt:lpstr>
      <vt:lpstr>Geneva</vt:lpstr>
      <vt:lpstr>Interstate-BoldCondensed</vt:lpstr>
      <vt:lpstr>Symbol</vt:lpstr>
      <vt:lpstr>Tahoma</vt:lpstr>
      <vt:lpstr>Times</vt:lpstr>
      <vt:lpstr>Times New Roman</vt:lpstr>
      <vt:lpstr>Wingdings</vt:lpstr>
      <vt:lpstr>Office Theme</vt:lpstr>
      <vt:lpstr>Miscellaneous</vt:lpstr>
      <vt:lpstr>1_Office Theme</vt:lpstr>
      <vt:lpstr> Welcome to SDG&amp;E’s 2017  Renewable Auction Mechanism VII  Request for Offers  Bidders’ Conference</vt:lpstr>
      <vt:lpstr> Safety Moment</vt:lpstr>
      <vt:lpstr>Bidders’ Conference Outline</vt:lpstr>
      <vt:lpstr>Legal Disclaimers:</vt:lpstr>
      <vt:lpstr> Welcome </vt:lpstr>
      <vt:lpstr>PowerPoint Presentation</vt:lpstr>
      <vt:lpstr>PowerPoint Presentation</vt:lpstr>
      <vt:lpstr>SDG&amp;E and  Supplier Diversity</vt:lpstr>
      <vt:lpstr>Background on Diverse Business Enterprises (DBE) Program</vt:lpstr>
      <vt:lpstr>Diverse Supplier Certification and Eligibility</vt:lpstr>
      <vt:lpstr>Diverse Supplier Certification and Eligibility (continued)</vt:lpstr>
      <vt:lpstr>Supplier Diversity Contact Information</vt:lpstr>
      <vt:lpstr>Role of the Independent Evaluator</vt:lpstr>
      <vt:lpstr>Overview Independent Evaluator</vt:lpstr>
      <vt:lpstr>Bid Conformance</vt:lpstr>
      <vt:lpstr>Overview of Schedule, Product, Procurement Targets and Eligibility Requirements</vt:lpstr>
      <vt:lpstr>PowerPoint Presentation</vt:lpstr>
      <vt:lpstr>RFO Schedule / PPA Execution and Approval</vt:lpstr>
      <vt:lpstr>PowerPoint Presentation</vt:lpstr>
      <vt:lpstr>PowerPoint Presentation</vt:lpstr>
      <vt:lpstr>PowerPoint Presentation</vt:lpstr>
      <vt:lpstr>PowerPoint Presentation</vt:lpstr>
      <vt:lpstr>PowerPoint Presentation</vt:lpstr>
      <vt:lpstr>Evaluation process for the RAM VII RFO</vt:lpstr>
      <vt:lpstr>PowerPoint Presentation</vt:lpstr>
      <vt:lpstr>PowerPoint Presentation</vt:lpstr>
      <vt:lpstr>PowerPoint Presentation</vt:lpstr>
      <vt:lpstr>PowerPoint Presentation</vt:lpstr>
      <vt:lpstr>PowerPoint Presentation</vt:lpstr>
      <vt:lpstr>PowerPoint Presentation</vt:lpstr>
      <vt:lpstr>Overview of Bidding Protocols</vt:lpstr>
      <vt:lpstr>Required Bid Forms</vt:lpstr>
      <vt:lpstr>PowerPoint Presentation</vt:lpstr>
      <vt:lpstr>Mistakes on forms that can cause rejection of a bid </vt:lpstr>
      <vt:lpstr>Bid Submission Process</vt:lpstr>
      <vt:lpstr>PowerPoint Presentation</vt:lpstr>
      <vt:lpstr>PowerPoint Presentation</vt:lpstr>
      <vt:lpstr>PowerPoint Presentation</vt:lpstr>
      <vt:lpstr>PowerPoint Presentation</vt:lpstr>
      <vt:lpstr>Revised RAM Process</vt:lpstr>
      <vt:lpstr>PowerPoint Presentation</vt:lpstr>
      <vt:lpstr>PowerPoint Presentation</vt:lpstr>
      <vt:lpstr>Overview of Power Purchase Agreements</vt:lpstr>
      <vt:lpstr>PowerPoint Presentation</vt:lpstr>
      <vt:lpstr>PowerPoint Presentation</vt:lpstr>
      <vt:lpstr>PowerPoint Presentation</vt:lpstr>
      <vt:lpstr>PowerPoint Presentation</vt:lpstr>
      <vt:lpstr>CAISO Generator Interconnection and Deliverability Allocation  Procedures </vt:lpstr>
      <vt:lpstr>PowerPoint Presentation</vt:lpstr>
      <vt:lpstr>PowerPoint Presentation</vt:lpstr>
      <vt:lpstr>PowerPoint Presentation</vt:lpstr>
      <vt:lpstr>PowerPoint Presentation</vt:lpstr>
      <vt:lpstr>PowerPoint Presentation</vt:lpstr>
      <vt:lpstr>Generation Interconnection Information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Cluster Study Windows and IR</vt:lpstr>
      <vt:lpstr>Cluster Study Windows and IR</vt:lpstr>
      <vt:lpstr>Scoping Meeting and Project Grouping</vt:lpstr>
      <vt:lpstr>Phase I Interconnection Study</vt:lpstr>
      <vt:lpstr>Phase I Interconnection Study</vt:lpstr>
      <vt:lpstr>Between Phase I and Phase II Interconnection Studies</vt:lpstr>
      <vt:lpstr>Phase II Interconnection Study</vt:lpstr>
      <vt:lpstr>Application of Posting Requirements for NUs to (A)&amp; (B) Projects </vt:lpstr>
      <vt:lpstr>Generator Interconnection Agreements (LGIA &amp; SGIA)</vt:lpstr>
      <vt:lpstr>Reimbursement of LDNU postings</vt:lpstr>
    </vt:vector>
  </TitlesOfParts>
  <Company>Sempra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SDGE's 2017 GTSR Bidders Conference Presentation</dc:title>
  <dc:creator>mboldyre</dc:creator>
  <cp:lastModifiedBy>Ruzzo, Michael P - E&amp;FP</cp:lastModifiedBy>
  <cp:revision>1735</cp:revision>
  <cp:lastPrinted>2017-03-28T23:19:42Z</cp:lastPrinted>
  <dcterms:created xsi:type="dcterms:W3CDTF">2010-09-10T14:29:32Z</dcterms:created>
  <dcterms:modified xsi:type="dcterms:W3CDTF">2017-06-23T06:50:30Z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0x010100D3671BA68A629B499DE39EB7D2C320DB</vt:lpwstr>
  </property>
</Properties>
</file>