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703" r:id="rId5"/>
    <p:sldMasterId id="2147483711" r:id="rId6"/>
  </p:sldMasterIdLst>
  <p:notesMasterIdLst>
    <p:notesMasterId r:id="rId45"/>
  </p:notesMasterIdLst>
  <p:sldIdLst>
    <p:sldId id="256" r:id="rId7"/>
    <p:sldId id="259" r:id="rId8"/>
    <p:sldId id="280" r:id="rId9"/>
    <p:sldId id="283" r:id="rId10"/>
    <p:sldId id="272" r:id="rId11"/>
    <p:sldId id="261" r:id="rId12"/>
    <p:sldId id="281" r:id="rId13"/>
    <p:sldId id="263" r:id="rId14"/>
    <p:sldId id="264" r:id="rId15"/>
    <p:sldId id="265" r:id="rId16"/>
    <p:sldId id="266" r:id="rId17"/>
    <p:sldId id="268" r:id="rId18"/>
    <p:sldId id="303" r:id="rId19"/>
    <p:sldId id="269" r:id="rId20"/>
    <p:sldId id="270" r:id="rId21"/>
    <p:sldId id="293" r:id="rId22"/>
    <p:sldId id="294" r:id="rId23"/>
    <p:sldId id="295" r:id="rId24"/>
    <p:sldId id="296" r:id="rId25"/>
    <p:sldId id="304" r:id="rId26"/>
    <p:sldId id="305" r:id="rId27"/>
    <p:sldId id="306" r:id="rId28"/>
    <p:sldId id="307" r:id="rId29"/>
    <p:sldId id="308" r:id="rId30"/>
    <p:sldId id="302" r:id="rId31"/>
    <p:sldId id="284" r:id="rId32"/>
    <p:sldId id="285" r:id="rId33"/>
    <p:sldId id="286" r:id="rId34"/>
    <p:sldId id="287" r:id="rId35"/>
    <p:sldId id="288" r:id="rId36"/>
    <p:sldId id="289" r:id="rId37"/>
    <p:sldId id="290" r:id="rId38"/>
    <p:sldId id="291" r:id="rId39"/>
    <p:sldId id="292" r:id="rId40"/>
    <p:sldId id="276" r:id="rId41"/>
    <p:sldId id="274" r:id="rId42"/>
    <p:sldId id="282" r:id="rId43"/>
    <p:sldId id="275"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ne Lee" initials="GL" lastIdx="4" clrIdx="0">
    <p:extLst>
      <p:ext uri="{19B8F6BF-5375-455C-9EA6-DF929625EA0E}">
        <p15:presenceInfo xmlns:p15="http://schemas.microsoft.com/office/powerpoint/2012/main" userId="Gene Le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66" autoAdjust="0"/>
    <p:restoredTop sz="94686" autoAdjust="0"/>
  </p:normalViewPr>
  <p:slideViewPr>
    <p:cSldViewPr snapToGrid="0">
      <p:cViewPr varScale="1">
        <p:scale>
          <a:sx n="46" d="100"/>
          <a:sy n="46" d="100"/>
        </p:scale>
        <p:origin x="1426" y="3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54"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viewProps" Target="viewProps.xml"/><Relationship Id="rId8"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ne Lee" userId="S::gene.lee@sce.com::6b8e0279-5f18-4424-af1f-f558573ab9a2" providerId="AD" clId="Web-{188E9ACD-9FD6-41C9-8B20-2E3A5A1858AB}"/>
    <pc:docChg chg="delSld">
      <pc:chgData name="Gene Lee" userId="S::gene.lee@sce.com::6b8e0279-5f18-4424-af1f-f558573ab9a2" providerId="AD" clId="Web-{188E9ACD-9FD6-41C9-8B20-2E3A5A1858AB}" dt="2018-06-12T17:56:21.328" v="0"/>
      <pc:docMkLst>
        <pc:docMk/>
      </pc:docMkLst>
      <pc:sldChg chg="del">
        <pc:chgData name="Gene Lee" userId="S::gene.lee@sce.com::6b8e0279-5f18-4424-af1f-f558573ab9a2" providerId="AD" clId="Web-{188E9ACD-9FD6-41C9-8B20-2E3A5A1858AB}" dt="2018-06-12T17:56:21.328" v="0"/>
        <pc:sldMkLst>
          <pc:docMk/>
          <pc:sldMk cId="567188636" sldId="267"/>
        </pc:sldMkLst>
      </pc:sldChg>
    </pc:docChg>
  </pc:docChgLst>
  <pc:docChgLst>
    <pc:chgData name="Seth B Doughty" userId="S::seth.doughty@sce.com::3f993263-59b7-40b1-8c95-d7c584e6d9e1" providerId="AD" clId="Web-{54E4C9D1-EDBE-451B-96A9-9A0B461FE51C}"/>
    <pc:docChg chg="modSld">
      <pc:chgData name="Seth B Doughty" userId="S::seth.doughty@sce.com::3f993263-59b7-40b1-8c95-d7c584e6d9e1" providerId="AD" clId="Web-{54E4C9D1-EDBE-451B-96A9-9A0B461FE51C}" dt="2018-06-13T16:20:42.339" v="4" actId="20577"/>
      <pc:docMkLst>
        <pc:docMk/>
      </pc:docMkLst>
      <pc:sldChg chg="modSp">
        <pc:chgData name="Seth B Doughty" userId="S::seth.doughty@sce.com::3f993263-59b7-40b1-8c95-d7c584e6d9e1" providerId="AD" clId="Web-{54E4C9D1-EDBE-451B-96A9-9A0B461FE51C}" dt="2018-06-13T16:20:42.339" v="4" actId="20577"/>
        <pc:sldMkLst>
          <pc:docMk/>
          <pc:sldMk cId="2444910342" sldId="268"/>
        </pc:sldMkLst>
        <pc:spChg chg="mod">
          <ac:chgData name="Seth B Doughty" userId="S::seth.doughty@sce.com::3f993263-59b7-40b1-8c95-d7c584e6d9e1" providerId="AD" clId="Web-{54E4C9D1-EDBE-451B-96A9-9A0B461FE51C}" dt="2018-06-13T16:20:42.339" v="4" actId="20577"/>
          <ac:spMkLst>
            <pc:docMk/>
            <pc:sldMk cId="2444910342" sldId="268"/>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3D9A62-785A-4B9C-B0C1-0B097A165EB3}" type="datetimeFigureOut">
              <a:rPr lang="en-US" smtClean="0"/>
              <a:t>6/18/2018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505068-5145-47EE-8EC9-31FCFE7AAF33}" type="slidenum">
              <a:rPr lang="en-US" smtClean="0"/>
              <a:t>‹#›</a:t>
            </a:fld>
            <a:endParaRPr lang="en-US"/>
          </a:p>
        </p:txBody>
      </p:sp>
    </p:spTree>
    <p:extLst>
      <p:ext uri="{BB962C8B-B14F-4D97-AF65-F5344CB8AC3E}">
        <p14:creationId xmlns:p14="http://schemas.microsoft.com/office/powerpoint/2010/main" val="774316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DBB2A8-0730-4173-A380-1AF0E107D2A8}"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653422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4A79872D-1C8C-4112-9370-BEF7C399843C}"/>
              </a:ext>
            </a:extLst>
          </p:cNvPr>
          <p:cNvSpPr txBox="1">
            <a:spLocks noGrp="1" noChangeArrowheads="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0" tIns="46580" rIns="93160" bIns="46580" anchor="b"/>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lgn="r" eaLnBrk="0" fontAlgn="base" hangingPunct="0">
              <a:spcBef>
                <a:spcPct val="0"/>
              </a:spcBef>
              <a:spcAft>
                <a:spcPct val="0"/>
              </a:spcAft>
              <a:defRPr/>
            </a:pPr>
            <a:fld id="{0E9204F8-340B-4EFA-9929-8F2A9D346AE9}" type="slidenum">
              <a:rPr lang="en-US" altLang="en-US" smtClean="0">
                <a:solidFill>
                  <a:srgbClr val="000000"/>
                </a:solidFill>
                <a:cs typeface="Arial" panose="020B0604020202020204" pitchFamily="34" charset="0"/>
              </a:rPr>
              <a:pPr algn="r" eaLnBrk="0" fontAlgn="base" hangingPunct="0">
                <a:spcBef>
                  <a:spcPct val="0"/>
                </a:spcBef>
                <a:spcAft>
                  <a:spcPct val="0"/>
                </a:spcAft>
                <a:defRPr/>
              </a:pPr>
              <a:t>16</a:t>
            </a:fld>
            <a:endParaRPr lang="en-US" altLang="en-US">
              <a:solidFill>
                <a:srgbClr val="000000"/>
              </a:solidFill>
              <a:cs typeface="Arial" panose="020B0604020202020204" pitchFamily="34" charset="0"/>
            </a:endParaRPr>
          </a:p>
        </p:txBody>
      </p:sp>
      <p:sp>
        <p:nvSpPr>
          <p:cNvPr id="14339" name="Slide Image Placeholder 1">
            <a:extLst>
              <a:ext uri="{FF2B5EF4-FFF2-40B4-BE49-F238E27FC236}">
                <a16:creationId xmlns:a16="http://schemas.microsoft.com/office/drawing/2014/main" id="{EC06566F-797C-403F-AB58-41356E907C13}"/>
              </a:ext>
            </a:extLst>
          </p:cNvPr>
          <p:cNvSpPr>
            <a:spLocks noGrp="1" noRot="1" noChangeAspect="1" noChangeArrowheads="1" noTextEdit="1"/>
          </p:cNvSpPr>
          <p:nvPr>
            <p:ph type="sldImg"/>
          </p:nvPr>
        </p:nvSpPr>
        <p:spPr>
          <a:xfrm>
            <a:off x="1182688" y="696913"/>
            <a:ext cx="4648200" cy="3486150"/>
          </a:xfrm>
          <a:ln/>
        </p:spPr>
      </p:sp>
      <p:sp>
        <p:nvSpPr>
          <p:cNvPr id="14340" name="Notes Placeholder 2">
            <a:extLst>
              <a:ext uri="{FF2B5EF4-FFF2-40B4-BE49-F238E27FC236}">
                <a16:creationId xmlns:a16="http://schemas.microsoft.com/office/drawing/2014/main" id="{6A21AEF6-FB82-4ACC-A787-E8B37CDA37F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48" tIns="46575" rIns="93148" bIns="46575"/>
          <a:lstStyle/>
          <a:p>
            <a:pPr eaLnBrk="1" hangingPunct="1"/>
            <a:endParaRPr lang="en-US" altLang="en-US"/>
          </a:p>
        </p:txBody>
      </p:sp>
      <p:sp>
        <p:nvSpPr>
          <p:cNvPr id="14341" name="Slide Number Placeholder 3">
            <a:extLst>
              <a:ext uri="{FF2B5EF4-FFF2-40B4-BE49-F238E27FC236}">
                <a16:creationId xmlns:a16="http://schemas.microsoft.com/office/drawing/2014/main" id="{585F7F50-680A-469E-AB20-E9CB53BE0E40}"/>
              </a:ext>
            </a:extLst>
          </p:cNvPr>
          <p:cNvSpPr txBox="1">
            <a:spLocks noGrp="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48" tIns="46575" rIns="93148" bIns="46575" anchor="b"/>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lgn="r" eaLnBrk="0" fontAlgn="base" hangingPunct="0">
              <a:spcBef>
                <a:spcPct val="0"/>
              </a:spcBef>
              <a:spcAft>
                <a:spcPct val="0"/>
              </a:spcAft>
              <a:defRPr/>
            </a:pPr>
            <a:fld id="{C24837F2-3C1E-45D6-A114-760AE5A6CE54}" type="slidenum">
              <a:rPr lang="en-US" altLang="en-US" smtClean="0">
                <a:solidFill>
                  <a:srgbClr val="000000"/>
                </a:solidFill>
                <a:cs typeface="Arial" panose="020B0604020202020204" pitchFamily="34" charset="0"/>
              </a:rPr>
              <a:pPr algn="r" eaLnBrk="0" fontAlgn="base" hangingPunct="0">
                <a:spcBef>
                  <a:spcPct val="0"/>
                </a:spcBef>
                <a:spcAft>
                  <a:spcPct val="0"/>
                </a:spcAft>
                <a:defRPr/>
              </a:pPr>
              <a:t>16</a:t>
            </a:fld>
            <a:endParaRPr lang="en-US" altLang="en-US">
              <a:solidFill>
                <a:srgbClr val="000000"/>
              </a:solidFill>
              <a:cs typeface="Arial" panose="020B0604020202020204" pitchFamily="34" charset="0"/>
            </a:endParaRPr>
          </a:p>
        </p:txBody>
      </p:sp>
    </p:spTree>
    <p:extLst>
      <p:ext uri="{BB962C8B-B14F-4D97-AF65-F5344CB8AC3E}">
        <p14:creationId xmlns:p14="http://schemas.microsoft.com/office/powerpoint/2010/main" val="2438721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F94D1DD1-3E97-4991-8C34-7A044A57A79D}"/>
              </a:ext>
            </a:extLst>
          </p:cNvPr>
          <p:cNvSpPr>
            <a:spLocks noGrp="1" noRot="1" noChangeAspect="1" noChangeArrowheads="1" noTextEdit="1"/>
          </p:cNvSpPr>
          <p:nvPr>
            <p:ph type="sldImg"/>
          </p:nvPr>
        </p:nvSpPr>
        <p:spPr>
          <a:ln/>
        </p:spPr>
      </p:sp>
      <p:sp>
        <p:nvSpPr>
          <p:cNvPr id="73731" name="Notes Placeholder 2">
            <a:extLst>
              <a:ext uri="{FF2B5EF4-FFF2-40B4-BE49-F238E27FC236}">
                <a16:creationId xmlns:a16="http://schemas.microsoft.com/office/drawing/2014/main" id="{A7731747-BE78-40DD-89BB-55939D81F49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Slide Number Placeholder 3">
            <a:extLst>
              <a:ext uri="{FF2B5EF4-FFF2-40B4-BE49-F238E27FC236}">
                <a16:creationId xmlns:a16="http://schemas.microsoft.com/office/drawing/2014/main" id="{D0C2747F-ADC2-4219-A88B-7EAEECE6B09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defRPr/>
            </a:pPr>
            <a:fld id="{BA47418A-133B-4A2F-975F-F4E72C1D0204}" type="slidenum">
              <a:rPr lang="en-US" altLang="en-US" smtClean="0">
                <a:solidFill>
                  <a:srgbClr val="000000"/>
                </a:solidFill>
                <a:cs typeface="Arial" panose="020B0604020202020204" pitchFamily="34" charset="0"/>
              </a:rPr>
              <a:pPr eaLnBrk="0" fontAlgn="base" hangingPunct="0">
                <a:spcBef>
                  <a:spcPct val="0"/>
                </a:spcBef>
                <a:spcAft>
                  <a:spcPct val="0"/>
                </a:spcAft>
                <a:defRPr/>
              </a:pPr>
              <a:t>19</a:t>
            </a:fld>
            <a:endParaRPr lang="en-US" altLang="en-US">
              <a:solidFill>
                <a:srgbClr val="000000"/>
              </a:solidFill>
              <a:cs typeface="Arial" panose="020B0604020202020204" pitchFamily="34" charset="0"/>
            </a:endParaRPr>
          </a:p>
        </p:txBody>
      </p:sp>
    </p:spTree>
    <p:extLst>
      <p:ext uri="{BB962C8B-B14F-4D97-AF65-F5344CB8AC3E}">
        <p14:creationId xmlns:p14="http://schemas.microsoft.com/office/powerpoint/2010/main" val="1235172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F94D1DD1-3E97-4991-8C34-7A044A57A79D}"/>
              </a:ext>
            </a:extLst>
          </p:cNvPr>
          <p:cNvSpPr>
            <a:spLocks noGrp="1" noRot="1" noChangeAspect="1" noChangeArrowheads="1" noTextEdit="1"/>
          </p:cNvSpPr>
          <p:nvPr>
            <p:ph type="sldImg"/>
          </p:nvPr>
        </p:nvSpPr>
        <p:spPr>
          <a:ln/>
        </p:spPr>
      </p:sp>
      <p:sp>
        <p:nvSpPr>
          <p:cNvPr id="73731" name="Notes Placeholder 2">
            <a:extLst>
              <a:ext uri="{FF2B5EF4-FFF2-40B4-BE49-F238E27FC236}">
                <a16:creationId xmlns:a16="http://schemas.microsoft.com/office/drawing/2014/main" id="{A7731747-BE78-40DD-89BB-55939D81F49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Slide Number Placeholder 3">
            <a:extLst>
              <a:ext uri="{FF2B5EF4-FFF2-40B4-BE49-F238E27FC236}">
                <a16:creationId xmlns:a16="http://schemas.microsoft.com/office/drawing/2014/main" id="{D0C2747F-ADC2-4219-A88B-7EAEECE6B09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BA47418A-133B-4A2F-975F-F4E72C1D0204}"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val="4294363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A5BAB830-CFA7-455B-861A-A8D9C073C67B}"/>
              </a:ext>
            </a:extLst>
          </p:cNvPr>
          <p:cNvSpPr>
            <a:spLocks noGrp="1" noRot="1" noChangeAspect="1" noChangeArrowheads="1" noTextEdit="1"/>
          </p:cNvSpPr>
          <p:nvPr>
            <p:ph type="sldImg"/>
          </p:nvPr>
        </p:nvSpPr>
        <p:spPr>
          <a:ln/>
        </p:spPr>
      </p:sp>
      <p:sp>
        <p:nvSpPr>
          <p:cNvPr id="63491" name="Notes Placeholder 2">
            <a:extLst>
              <a:ext uri="{FF2B5EF4-FFF2-40B4-BE49-F238E27FC236}">
                <a16:creationId xmlns:a16="http://schemas.microsoft.com/office/drawing/2014/main" id="{99A6AEDC-9B2C-4880-9D76-E0CBE917CCA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3492" name="Slide Number Placeholder 3">
            <a:extLst>
              <a:ext uri="{FF2B5EF4-FFF2-40B4-BE49-F238E27FC236}">
                <a16:creationId xmlns:a16="http://schemas.microsoft.com/office/drawing/2014/main" id="{E59989E6-2B2C-49FD-85FC-D215ACD1B95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1B619F15-4901-4C5A-9CE9-116CF3F72311}"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val="1675278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F94D1DD1-3E97-4991-8C34-7A044A57A79D}"/>
              </a:ext>
            </a:extLst>
          </p:cNvPr>
          <p:cNvSpPr>
            <a:spLocks noGrp="1" noRot="1" noChangeAspect="1" noChangeArrowheads="1" noTextEdit="1"/>
          </p:cNvSpPr>
          <p:nvPr>
            <p:ph type="sldImg"/>
          </p:nvPr>
        </p:nvSpPr>
        <p:spPr>
          <a:ln/>
        </p:spPr>
      </p:sp>
      <p:sp>
        <p:nvSpPr>
          <p:cNvPr id="73731" name="Notes Placeholder 2">
            <a:extLst>
              <a:ext uri="{FF2B5EF4-FFF2-40B4-BE49-F238E27FC236}">
                <a16:creationId xmlns:a16="http://schemas.microsoft.com/office/drawing/2014/main" id="{A7731747-BE78-40DD-89BB-55939D81F49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Slide Number Placeholder 3">
            <a:extLst>
              <a:ext uri="{FF2B5EF4-FFF2-40B4-BE49-F238E27FC236}">
                <a16:creationId xmlns:a16="http://schemas.microsoft.com/office/drawing/2014/main" id="{D0C2747F-ADC2-4219-A88B-7EAEECE6B09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BA47418A-133B-4A2F-975F-F4E72C1D0204}"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val="2356282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F94D1DD1-3E97-4991-8C34-7A044A57A79D}"/>
              </a:ext>
            </a:extLst>
          </p:cNvPr>
          <p:cNvSpPr>
            <a:spLocks noGrp="1" noRot="1" noChangeAspect="1" noChangeArrowheads="1" noTextEdit="1"/>
          </p:cNvSpPr>
          <p:nvPr>
            <p:ph type="sldImg"/>
          </p:nvPr>
        </p:nvSpPr>
        <p:spPr>
          <a:ln/>
        </p:spPr>
      </p:sp>
      <p:sp>
        <p:nvSpPr>
          <p:cNvPr id="73731" name="Notes Placeholder 2">
            <a:extLst>
              <a:ext uri="{FF2B5EF4-FFF2-40B4-BE49-F238E27FC236}">
                <a16:creationId xmlns:a16="http://schemas.microsoft.com/office/drawing/2014/main" id="{A7731747-BE78-40DD-89BB-55939D81F49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Slide Number Placeholder 3">
            <a:extLst>
              <a:ext uri="{FF2B5EF4-FFF2-40B4-BE49-F238E27FC236}">
                <a16:creationId xmlns:a16="http://schemas.microsoft.com/office/drawing/2014/main" id="{D0C2747F-ADC2-4219-A88B-7EAEECE6B09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BA47418A-133B-4A2F-975F-F4E72C1D0204}"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Tree>
    <p:extLst>
      <p:ext uri="{BB962C8B-B14F-4D97-AF65-F5344CB8AC3E}">
        <p14:creationId xmlns:p14="http://schemas.microsoft.com/office/powerpoint/2010/main" val="23330894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CE Title Slide White ">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96775" y="2048449"/>
            <a:ext cx="6858000" cy="1076495"/>
          </a:xfrm>
        </p:spPr>
        <p:txBody>
          <a:bodyPr/>
          <a:lstStyle>
            <a:lvl1pPr marL="0" indent="0" algn="l">
              <a:buNone/>
              <a:defRPr sz="2400">
                <a:latin typeface="Segoe UI" panose="020B0502040204020203" pitchFamily="34" charset="0"/>
                <a:ea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a:p>
            <a:endParaRPr lang="en-US" dirty="0"/>
          </a:p>
          <a:p>
            <a:endParaRPr lang="en-US" dirty="0"/>
          </a:p>
        </p:txBody>
      </p:sp>
      <p:sp>
        <p:nvSpPr>
          <p:cNvPr id="14" name="Rectangle 13"/>
          <p:cNvSpPr/>
          <p:nvPr userDrawn="1"/>
        </p:nvSpPr>
        <p:spPr>
          <a:xfrm>
            <a:off x="1" y="6027939"/>
            <a:ext cx="6828818" cy="460414"/>
          </a:xfrm>
          <a:prstGeom prst="rect">
            <a:avLst/>
          </a:prstGeom>
          <a:solidFill>
            <a:srgbClr val="FED1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cxnSp>
        <p:nvCxnSpPr>
          <p:cNvPr id="16" name="Straight Connector 15"/>
          <p:cNvCxnSpPr/>
          <p:nvPr userDrawn="1"/>
        </p:nvCxnSpPr>
        <p:spPr>
          <a:xfrm>
            <a:off x="6828818" y="5987598"/>
            <a:ext cx="0" cy="525294"/>
          </a:xfrm>
          <a:prstGeom prst="line">
            <a:avLst/>
          </a:prstGeom>
          <a:ln w="3175">
            <a:solidFill>
              <a:srgbClr val="D0D0D2"/>
            </a:solidFill>
          </a:ln>
          <a:effectLst/>
        </p:spPr>
        <p:style>
          <a:lnRef idx="2">
            <a:schemeClr val="accent1"/>
          </a:lnRef>
          <a:fillRef idx="0">
            <a:schemeClr val="accent1"/>
          </a:fillRef>
          <a:effectRef idx="1">
            <a:schemeClr val="accent1"/>
          </a:effectRef>
          <a:fontRef idx="minor">
            <a:schemeClr val="tx1"/>
          </a:fontRef>
        </p:style>
      </p:cxnSp>
      <p:sp>
        <p:nvSpPr>
          <p:cNvPr id="4" name="Title 3"/>
          <p:cNvSpPr>
            <a:spLocks noGrp="1"/>
          </p:cNvSpPr>
          <p:nvPr>
            <p:ph type="title"/>
          </p:nvPr>
        </p:nvSpPr>
        <p:spPr>
          <a:xfrm>
            <a:off x="752937" y="675859"/>
            <a:ext cx="7886700" cy="1325563"/>
          </a:xfrm>
        </p:spPr>
        <p:txBody>
          <a:bodyPr anchor="b" anchorCtr="0"/>
          <a:lstStyle>
            <a:lvl1pPr>
              <a:defRPr>
                <a:solidFill>
                  <a:srgbClr val="006369"/>
                </a:solidFill>
              </a:defRPr>
            </a:lvl1pPr>
          </a:lstStyle>
          <a:p>
            <a:r>
              <a:rPr lang="en-US" dirty="0"/>
              <a:t>Click to edit Master title style</a:t>
            </a:r>
          </a:p>
        </p:txBody>
      </p:sp>
      <p:pic>
        <p:nvPicPr>
          <p:cNvPr id="12" name="Picture 11"/>
          <p:cNvPicPr>
            <a:picLocks noChangeAspect="1"/>
          </p:cNvPicPr>
          <p:nvPr userDrawn="1"/>
        </p:nvPicPr>
        <p:blipFill>
          <a:blip r:embed="rId2"/>
          <a:stretch>
            <a:fillRect/>
          </a:stretch>
        </p:blipFill>
        <p:spPr>
          <a:xfrm>
            <a:off x="7158404" y="6024477"/>
            <a:ext cx="1657123" cy="455336"/>
          </a:xfrm>
          <a:prstGeom prst="rect">
            <a:avLst/>
          </a:prstGeom>
        </p:spPr>
      </p:pic>
    </p:spTree>
    <p:extLst>
      <p:ext uri="{BB962C8B-B14F-4D97-AF65-F5344CB8AC3E}">
        <p14:creationId xmlns:p14="http://schemas.microsoft.com/office/powerpoint/2010/main" val="1331401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nd 3 Photos">
    <p:spTree>
      <p:nvGrpSpPr>
        <p:cNvPr id="1" name=""/>
        <p:cNvGrpSpPr/>
        <p:nvPr/>
      </p:nvGrpSpPr>
      <p:grpSpPr>
        <a:xfrm>
          <a:off x="0" y="0"/>
          <a:ext cx="0" cy="0"/>
          <a:chOff x="0" y="0"/>
          <a:chExt cx="0" cy="0"/>
        </a:xfrm>
      </p:grpSpPr>
      <p:sp>
        <p:nvSpPr>
          <p:cNvPr id="12" name="Picture Placeholder 2"/>
          <p:cNvSpPr>
            <a:spLocks noGrp="1" noChangeAspect="1"/>
          </p:cNvSpPr>
          <p:nvPr>
            <p:ph type="pic" idx="13"/>
          </p:nvPr>
        </p:nvSpPr>
        <p:spPr>
          <a:xfrm>
            <a:off x="4130859" y="401239"/>
            <a:ext cx="5013142" cy="2786196"/>
          </a:xfrm>
          <a:prstGeom prst="rect">
            <a:avLst/>
          </a:prstGeom>
          <a:solidFill>
            <a:schemeClr val="bg2">
              <a:lumMod val="75000"/>
            </a:schemeClr>
          </a:solidFill>
          <a:ln>
            <a:solidFill>
              <a:schemeClr val="bg1"/>
            </a:solidFill>
          </a:ln>
        </p:spPr>
        <p:txBody>
          <a:bodyPr anchor="t">
            <a:normAutofit/>
          </a:bodyPr>
          <a:lstStyle>
            <a:lvl1pPr marL="0" indent="0" algn="ctr">
              <a:buNone/>
              <a:defRPr sz="1200" b="0" i="0">
                <a:solidFill>
                  <a:schemeClr val="bg1"/>
                </a:solidFill>
                <a:latin typeface="Arial" charset="0"/>
                <a:ea typeface="Arial" charset="0"/>
                <a:cs typeface="Arial" charset="0"/>
              </a:defRPr>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en-US" dirty="0"/>
          </a:p>
          <a:p>
            <a:r>
              <a:rPr lang="en-US" dirty="0"/>
              <a:t>Drag picture to placeholder or click icon to add</a:t>
            </a:r>
          </a:p>
        </p:txBody>
      </p:sp>
      <p:sp>
        <p:nvSpPr>
          <p:cNvPr id="13" name="Picture Placeholder 2"/>
          <p:cNvSpPr>
            <a:spLocks noGrp="1" noChangeAspect="1"/>
          </p:cNvSpPr>
          <p:nvPr>
            <p:ph type="pic" idx="14"/>
          </p:nvPr>
        </p:nvSpPr>
        <p:spPr>
          <a:xfrm>
            <a:off x="4130859" y="3190425"/>
            <a:ext cx="2551790" cy="2698753"/>
          </a:xfrm>
          <a:prstGeom prst="rect">
            <a:avLst/>
          </a:prstGeom>
          <a:solidFill>
            <a:schemeClr val="bg2">
              <a:lumMod val="75000"/>
            </a:schemeClr>
          </a:solidFill>
          <a:ln>
            <a:solidFill>
              <a:schemeClr val="bg1"/>
            </a:solidFill>
          </a:ln>
        </p:spPr>
        <p:txBody>
          <a:bodyPr anchor="t">
            <a:normAutofit/>
          </a:bodyPr>
          <a:lstStyle>
            <a:lvl1pPr marL="0" indent="0" algn="ctr">
              <a:buNone/>
              <a:defRPr sz="1200" b="0" i="0">
                <a:solidFill>
                  <a:schemeClr val="bg1"/>
                </a:solidFill>
                <a:latin typeface="Arial" charset="0"/>
                <a:ea typeface="Arial" charset="0"/>
                <a:cs typeface="Arial" charset="0"/>
              </a:defRPr>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en-US" dirty="0"/>
          </a:p>
          <a:p>
            <a:r>
              <a:rPr lang="en-US" dirty="0"/>
              <a:t>Drag picture to placeholder or click icon to add</a:t>
            </a:r>
          </a:p>
        </p:txBody>
      </p:sp>
      <p:sp>
        <p:nvSpPr>
          <p:cNvPr id="14" name="Picture Placeholder 2"/>
          <p:cNvSpPr>
            <a:spLocks noGrp="1" noChangeAspect="1"/>
          </p:cNvSpPr>
          <p:nvPr>
            <p:ph type="pic" idx="15"/>
          </p:nvPr>
        </p:nvSpPr>
        <p:spPr>
          <a:xfrm>
            <a:off x="6671269" y="3190425"/>
            <a:ext cx="2472732" cy="2698753"/>
          </a:xfrm>
          <a:prstGeom prst="rect">
            <a:avLst/>
          </a:prstGeom>
          <a:solidFill>
            <a:schemeClr val="bg2">
              <a:lumMod val="75000"/>
            </a:schemeClr>
          </a:solidFill>
          <a:ln>
            <a:solidFill>
              <a:schemeClr val="bg1"/>
            </a:solidFill>
          </a:ln>
        </p:spPr>
        <p:txBody>
          <a:bodyPr anchor="t">
            <a:normAutofit/>
          </a:bodyPr>
          <a:lstStyle>
            <a:lvl1pPr marL="0" indent="0" algn="ctr">
              <a:buNone/>
              <a:defRPr sz="1200" b="0" i="0">
                <a:solidFill>
                  <a:schemeClr val="bg1"/>
                </a:solidFill>
                <a:latin typeface="Arial" charset="0"/>
                <a:ea typeface="Arial" charset="0"/>
                <a:cs typeface="Arial" charset="0"/>
              </a:defRPr>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en-US" dirty="0"/>
          </a:p>
          <a:p>
            <a:r>
              <a:rPr lang="en-US" dirty="0"/>
              <a:t>Drag picture to placeholder or click icon to add</a:t>
            </a:r>
          </a:p>
        </p:txBody>
      </p:sp>
      <p:sp>
        <p:nvSpPr>
          <p:cNvPr id="7" name="Content Placeholder 2"/>
          <p:cNvSpPr>
            <a:spLocks noGrp="1"/>
          </p:cNvSpPr>
          <p:nvPr>
            <p:ph sz="half" idx="1"/>
          </p:nvPr>
        </p:nvSpPr>
        <p:spPr>
          <a:xfrm>
            <a:off x="291298" y="1000002"/>
            <a:ext cx="3170993" cy="4351338"/>
          </a:xfrm>
        </p:spPr>
        <p:txBody>
          <a:bodyPr>
            <a:normAutofit/>
          </a:bodyPr>
          <a:lstStyle>
            <a:lvl1pPr>
              <a:defRPr sz="1800"/>
            </a:lvl1pPr>
            <a:lvl2pPr>
              <a:defRPr sz="1600"/>
            </a:lvl2pPr>
            <a:lvl3pPr>
              <a:defRPr sz="14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4"/>
          <p:cNvSpPr>
            <a:spLocks noGrp="1"/>
          </p:cNvSpPr>
          <p:nvPr>
            <p:ph type="sldNum" sz="quarter" idx="12"/>
          </p:nvPr>
        </p:nvSpPr>
        <p:spPr>
          <a:xfrm>
            <a:off x="8478173" y="6374107"/>
            <a:ext cx="516570" cy="365125"/>
          </a:xfrm>
        </p:spPr>
        <p:txBody>
          <a:bodyPr/>
          <a:lstStyle/>
          <a:p>
            <a:fld id="{5E94BA17-8AE8-4651-9FD9-8589E5D42325}" type="slidenum">
              <a:rPr lang="en-US" smtClean="0"/>
              <a:t>‹#›</a:t>
            </a:fld>
            <a:endParaRPr lang="en-US"/>
          </a:p>
        </p:txBody>
      </p:sp>
      <p:sp>
        <p:nvSpPr>
          <p:cNvPr id="11" name="Date Placeholder 3"/>
          <p:cNvSpPr>
            <a:spLocks noGrp="1"/>
          </p:cNvSpPr>
          <p:nvPr>
            <p:ph type="dt" sz="half" idx="2"/>
          </p:nvPr>
        </p:nvSpPr>
        <p:spPr>
          <a:xfrm>
            <a:off x="158128" y="6356351"/>
            <a:ext cx="1280049" cy="365125"/>
          </a:xfrm>
          <a:prstGeom prst="rect">
            <a:avLst/>
          </a:prstGeom>
        </p:spPr>
        <p:txBody>
          <a:bodyPr vert="horz" lIns="91440" tIns="45720" rIns="91440" bIns="45720" rtlCol="0" anchor="ctr"/>
          <a:lstStyle>
            <a:lvl1pPr algn="l">
              <a:defRPr sz="1050">
                <a:solidFill>
                  <a:schemeClr val="tx1"/>
                </a:solidFill>
                <a:latin typeface="Segoe UI Semibold" panose="020B0702040204020203" pitchFamily="34" charset="0"/>
              </a:defRPr>
            </a:lvl1pPr>
          </a:lstStyle>
          <a:p>
            <a:fld id="{62FE63C3-A73F-4097-86A9-7B28950712B1}" type="datetime1">
              <a:rPr lang="en-US" smtClean="0"/>
              <a:pPr/>
              <a:t>6/18/2018</a:t>
            </a:fld>
            <a:endParaRPr lang="en-US" dirty="0"/>
          </a:p>
        </p:txBody>
      </p:sp>
      <p:sp>
        <p:nvSpPr>
          <p:cNvPr id="15" name="Footer Placeholder 4"/>
          <p:cNvSpPr>
            <a:spLocks noGrp="1"/>
          </p:cNvSpPr>
          <p:nvPr>
            <p:ph type="ftr" sz="quarter" idx="3"/>
          </p:nvPr>
        </p:nvSpPr>
        <p:spPr>
          <a:xfrm>
            <a:off x="2363121" y="6356351"/>
            <a:ext cx="3086100" cy="365125"/>
          </a:xfrm>
          <a:prstGeom prst="rect">
            <a:avLst/>
          </a:prstGeom>
        </p:spPr>
        <p:txBody>
          <a:bodyPr vert="horz" lIns="91440" tIns="45720" rIns="91440" bIns="45720" rtlCol="0" anchor="ctr"/>
          <a:lstStyle>
            <a:lvl1pPr algn="l">
              <a:defRPr sz="1100">
                <a:solidFill>
                  <a:schemeClr val="tx1">
                    <a:tint val="75000"/>
                  </a:schemeClr>
                </a:solidFill>
                <a:latin typeface="Segoe UI Semibold" panose="020B0702040204020203" pitchFamily="34" charset="0"/>
              </a:defRPr>
            </a:lvl1pPr>
          </a:lstStyle>
          <a:p>
            <a:endParaRPr lang="en-US" dirty="0"/>
          </a:p>
        </p:txBody>
      </p:sp>
    </p:spTree>
    <p:extLst>
      <p:ext uri="{BB962C8B-B14F-4D97-AF65-F5344CB8AC3E}">
        <p14:creationId xmlns:p14="http://schemas.microsoft.com/office/powerpoint/2010/main" val="432243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hart ">
    <p:spTree>
      <p:nvGrpSpPr>
        <p:cNvPr id="1" name=""/>
        <p:cNvGrpSpPr/>
        <p:nvPr/>
      </p:nvGrpSpPr>
      <p:grpSpPr>
        <a:xfrm>
          <a:off x="0" y="0"/>
          <a:ext cx="0" cy="0"/>
          <a:chOff x="0" y="0"/>
          <a:chExt cx="0" cy="0"/>
        </a:xfrm>
      </p:grpSpPr>
      <p:sp>
        <p:nvSpPr>
          <p:cNvPr id="7" name="Content Placeholder 2"/>
          <p:cNvSpPr>
            <a:spLocks noGrp="1"/>
          </p:cNvSpPr>
          <p:nvPr>
            <p:ph sz="half" idx="1"/>
          </p:nvPr>
        </p:nvSpPr>
        <p:spPr>
          <a:xfrm>
            <a:off x="202521" y="1621438"/>
            <a:ext cx="3170993" cy="4351338"/>
          </a:xfrm>
        </p:spPr>
        <p:txBody>
          <a:bodyPr>
            <a:normAutofit/>
          </a:bodyPr>
          <a:lstStyle>
            <a:lvl1pPr>
              <a:defRPr sz="1800"/>
            </a:lvl1pPr>
            <a:lvl2pPr>
              <a:defRPr sz="1600"/>
            </a:lvl2pPr>
            <a:lvl3pPr>
              <a:defRPr sz="14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4"/>
          <p:cNvSpPr>
            <a:spLocks noGrp="1"/>
          </p:cNvSpPr>
          <p:nvPr>
            <p:ph type="sldNum" sz="quarter" idx="12"/>
          </p:nvPr>
        </p:nvSpPr>
        <p:spPr>
          <a:xfrm>
            <a:off x="8478173" y="6374107"/>
            <a:ext cx="516570" cy="365125"/>
          </a:xfrm>
        </p:spPr>
        <p:txBody>
          <a:bodyPr/>
          <a:lstStyle/>
          <a:p>
            <a:fld id="{5E94BA17-8AE8-4651-9FD9-8589E5D42325}" type="slidenum">
              <a:rPr lang="en-US" smtClean="0"/>
              <a:t>‹#›</a:t>
            </a:fld>
            <a:endParaRPr lang="en-US"/>
          </a:p>
        </p:txBody>
      </p:sp>
      <p:sp>
        <p:nvSpPr>
          <p:cNvPr id="6" name="Chart Placeholder 5"/>
          <p:cNvSpPr>
            <a:spLocks noGrp="1"/>
          </p:cNvSpPr>
          <p:nvPr>
            <p:ph type="chart" sz="quarter" idx="13"/>
          </p:nvPr>
        </p:nvSpPr>
        <p:spPr>
          <a:xfrm>
            <a:off x="3701989" y="1683711"/>
            <a:ext cx="5220070" cy="4042386"/>
          </a:xfrm>
          <a:solidFill>
            <a:schemeClr val="bg1">
              <a:lumMod val="75000"/>
            </a:schemeClr>
          </a:solidFill>
        </p:spPr>
        <p:txBody>
          <a:bodyPr/>
          <a:lstStyle>
            <a:lvl1pPr marL="0" indent="0">
              <a:buNone/>
              <a:defRPr/>
            </a:lvl1pPr>
          </a:lstStyle>
          <a:p>
            <a:endParaRPr lang="en-US" dirty="0"/>
          </a:p>
        </p:txBody>
      </p:sp>
      <p:sp>
        <p:nvSpPr>
          <p:cNvPr id="15" name="Title 1"/>
          <p:cNvSpPr>
            <a:spLocks noGrp="1"/>
          </p:cNvSpPr>
          <p:nvPr>
            <p:ph type="title"/>
          </p:nvPr>
        </p:nvSpPr>
        <p:spPr>
          <a:xfrm>
            <a:off x="353442" y="186434"/>
            <a:ext cx="7886700" cy="909454"/>
          </a:xfrm>
        </p:spPr>
        <p:txBody>
          <a:bodyPr/>
          <a:lstStyle/>
          <a:p>
            <a:r>
              <a:rPr lang="en-US"/>
              <a:t>Click to edit Master title style</a:t>
            </a:r>
            <a:endParaRPr lang="en-US" dirty="0"/>
          </a:p>
        </p:txBody>
      </p:sp>
      <p:sp>
        <p:nvSpPr>
          <p:cNvPr id="16" name="Date Placeholder 3"/>
          <p:cNvSpPr>
            <a:spLocks noGrp="1"/>
          </p:cNvSpPr>
          <p:nvPr>
            <p:ph type="dt" sz="half" idx="2"/>
          </p:nvPr>
        </p:nvSpPr>
        <p:spPr>
          <a:xfrm>
            <a:off x="158128" y="6356351"/>
            <a:ext cx="1280049" cy="365125"/>
          </a:xfrm>
          <a:prstGeom prst="rect">
            <a:avLst/>
          </a:prstGeom>
        </p:spPr>
        <p:txBody>
          <a:bodyPr vert="horz" lIns="91440" tIns="45720" rIns="91440" bIns="45720" rtlCol="0" anchor="ctr"/>
          <a:lstStyle>
            <a:lvl1pPr algn="l">
              <a:defRPr sz="1050">
                <a:solidFill>
                  <a:schemeClr val="tx1"/>
                </a:solidFill>
                <a:latin typeface="Segoe UI Semibold" panose="020B0702040204020203" pitchFamily="34" charset="0"/>
              </a:defRPr>
            </a:lvl1pPr>
          </a:lstStyle>
          <a:p>
            <a:fld id="{62FE63C3-A73F-4097-86A9-7B28950712B1}" type="datetime1">
              <a:rPr lang="en-US" smtClean="0"/>
              <a:pPr/>
              <a:t>6/18/2018</a:t>
            </a:fld>
            <a:endParaRPr lang="en-US"/>
          </a:p>
        </p:txBody>
      </p:sp>
      <p:sp>
        <p:nvSpPr>
          <p:cNvPr id="17" name="Footer Placeholder 4"/>
          <p:cNvSpPr>
            <a:spLocks noGrp="1"/>
          </p:cNvSpPr>
          <p:nvPr>
            <p:ph type="ftr" sz="quarter" idx="3"/>
          </p:nvPr>
        </p:nvSpPr>
        <p:spPr>
          <a:xfrm>
            <a:off x="2363121" y="6356351"/>
            <a:ext cx="3086100" cy="365125"/>
          </a:xfrm>
          <a:prstGeom prst="rect">
            <a:avLst/>
          </a:prstGeom>
        </p:spPr>
        <p:txBody>
          <a:bodyPr vert="horz" lIns="91440" tIns="45720" rIns="91440" bIns="45720" rtlCol="0" anchor="ctr"/>
          <a:lstStyle>
            <a:lvl1pPr algn="l">
              <a:defRPr sz="1100">
                <a:solidFill>
                  <a:schemeClr val="tx1">
                    <a:tint val="75000"/>
                  </a:schemeClr>
                </a:solidFill>
                <a:latin typeface="Segoe UI Semibold" panose="020B0702040204020203" pitchFamily="34" charset="0"/>
              </a:defRPr>
            </a:lvl1pPr>
          </a:lstStyle>
          <a:p>
            <a:endParaRPr lang="en-US" dirty="0"/>
          </a:p>
        </p:txBody>
      </p:sp>
    </p:spTree>
    <p:extLst>
      <p:ext uri="{BB962C8B-B14F-4D97-AF65-F5344CB8AC3E}">
        <p14:creationId xmlns:p14="http://schemas.microsoft.com/office/powerpoint/2010/main" val="9645165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9" descr="TechTitle_Midday.jpg"/>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w="9525">
            <a:noFill/>
            <a:miter lim="800000"/>
            <a:headEnd/>
            <a:tailEnd/>
          </a:ln>
        </p:spPr>
      </p:pic>
      <p:pic>
        <p:nvPicPr>
          <p:cNvPr id="5" name="Picture 7" descr="SDGEconnectedlogo_SM.png"/>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6629400" y="381002"/>
            <a:ext cx="1828800" cy="862013"/>
          </a:xfrm>
          <a:prstGeom prst="rect">
            <a:avLst/>
          </a:prstGeom>
          <a:noFill/>
          <a:ln w="9525">
            <a:noFill/>
            <a:miter lim="800000"/>
            <a:headEnd/>
            <a:tailEnd/>
          </a:ln>
        </p:spPr>
      </p:pic>
      <p:sp>
        <p:nvSpPr>
          <p:cNvPr id="3" name="Subtitle 2"/>
          <p:cNvSpPr>
            <a:spLocks noGrp="1"/>
          </p:cNvSpPr>
          <p:nvPr>
            <p:ph type="subTitle" idx="1"/>
          </p:nvPr>
        </p:nvSpPr>
        <p:spPr>
          <a:xfrm>
            <a:off x="457200" y="1295400"/>
            <a:ext cx="6400800" cy="506730"/>
          </a:xfrm>
        </p:spPr>
        <p:txBody>
          <a:bodyPr lIns="0">
            <a:normAutofit/>
          </a:bodyPr>
          <a:lstStyle>
            <a:lvl1pPr marL="0" indent="0" algn="l">
              <a:buNone/>
              <a:defRPr sz="1500" b="0" i="1">
                <a:solidFill>
                  <a:srgbClr val="000000"/>
                </a:solidFill>
                <a:latin typeface="Verdana"/>
                <a:cs typeface="Verdan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13" name="Title 1"/>
          <p:cNvSpPr>
            <a:spLocks noGrp="1"/>
          </p:cNvSpPr>
          <p:nvPr>
            <p:ph type="title"/>
          </p:nvPr>
        </p:nvSpPr>
        <p:spPr>
          <a:xfrm>
            <a:off x="457200" y="326282"/>
            <a:ext cx="6172200" cy="969118"/>
          </a:xfrm>
        </p:spPr>
        <p:txBody>
          <a:bodyPr lIns="0">
            <a:normAutofit/>
          </a:bodyPr>
          <a:lstStyle>
            <a:lvl1pPr algn="l">
              <a:defRPr sz="2250" b="0" i="1">
                <a:latin typeface="Verdana"/>
                <a:cs typeface="Verdana"/>
              </a:defRPr>
            </a:lvl1pPr>
          </a:lstStyle>
          <a:p>
            <a:r>
              <a:rPr lang="en-US"/>
              <a:t>Click to edit Master title style</a:t>
            </a:r>
          </a:p>
        </p:txBody>
      </p:sp>
      <p:sp>
        <p:nvSpPr>
          <p:cNvPr id="6" name="Footer Placeholder 4"/>
          <p:cNvSpPr>
            <a:spLocks noGrp="1"/>
          </p:cNvSpPr>
          <p:nvPr>
            <p:ph type="ftr" sz="quarter" idx="10"/>
          </p:nvPr>
        </p:nvSpPr>
        <p:spPr/>
        <p:txBody>
          <a:bodyPr/>
          <a:lstStyle>
            <a:lvl1pPr>
              <a:defRPr/>
            </a:lvl1pPr>
          </a:lstStyle>
          <a:p>
            <a:pPr>
              <a:defRPr/>
            </a:pPr>
            <a:r>
              <a:rPr lang="en-US">
                <a:solidFill>
                  <a:prstClr val="black">
                    <a:tint val="75000"/>
                  </a:prstClr>
                </a:solidFill>
              </a:rPr>
              <a:t>© 2012  San Diego Gas &amp; Electric Company.  All trademarks belong to their respective owners.  All rights reserved.</a:t>
            </a:r>
          </a:p>
        </p:txBody>
      </p:sp>
      <p:sp>
        <p:nvSpPr>
          <p:cNvPr id="7" name="Slide Number Placeholder 5"/>
          <p:cNvSpPr>
            <a:spLocks noGrp="1"/>
          </p:cNvSpPr>
          <p:nvPr>
            <p:ph type="sldNum" sz="quarter" idx="11"/>
          </p:nvPr>
        </p:nvSpPr>
        <p:spPr/>
        <p:txBody>
          <a:bodyPr/>
          <a:lstStyle>
            <a:lvl1pPr>
              <a:defRPr/>
            </a:lvl1pPr>
          </a:lstStyle>
          <a:p>
            <a:pPr>
              <a:defRPr/>
            </a:pPr>
            <a:fld id="{E6023B39-59B3-422E-A6AF-445F8FB79C4D}" type="slidenum">
              <a:rPr lang="en-US">
                <a:solidFill>
                  <a:prstClr val="black">
                    <a:tint val="75000"/>
                  </a:prstClr>
                </a:solidFill>
              </a:rPr>
              <a:pPr>
                <a:defRPr/>
              </a:pPr>
              <a:t>‹#›</a:t>
            </a:fld>
            <a:endParaRPr lang="en-US">
              <a:solidFill>
                <a:prstClr val="black">
                  <a:tint val="75000"/>
                </a:prstClr>
              </a:solidFill>
            </a:endParaRPr>
          </a:p>
        </p:txBody>
      </p:sp>
      <p:sp>
        <p:nvSpPr>
          <p:cNvPr id="8" name="Date Placeholder 3"/>
          <p:cNvSpPr>
            <a:spLocks noGrp="1"/>
          </p:cNvSpPr>
          <p:nvPr>
            <p:ph type="dt" sz="half" idx="12"/>
          </p:nvPr>
        </p:nvSpPr>
        <p:spPr/>
        <p:txBody>
          <a:bodyPr/>
          <a:lstStyle>
            <a:lvl1pPr>
              <a:defRPr/>
            </a:lvl1pPr>
          </a:lstStyle>
          <a:p>
            <a:pPr>
              <a:defRPr/>
            </a:pPr>
            <a:fld id="{0056F231-15A2-4EBD-BF3F-741AABC2D272}" type="datetime1">
              <a:rPr lang="en-US" smtClean="0">
                <a:solidFill>
                  <a:prstClr val="black">
                    <a:tint val="75000"/>
                  </a:prstClr>
                </a:solidFill>
              </a:rPr>
              <a:pPr>
                <a:defRPr/>
              </a:pPr>
              <a:t>6/18/2018</a:t>
            </a:fld>
            <a:endParaRPr lang="en-US">
              <a:solidFill>
                <a:prstClr val="black">
                  <a:tint val="75000"/>
                </a:prstClr>
              </a:solidFill>
            </a:endParaRPr>
          </a:p>
        </p:txBody>
      </p:sp>
    </p:spTree>
    <p:extLst>
      <p:ext uri="{BB962C8B-B14F-4D97-AF65-F5344CB8AC3E}">
        <p14:creationId xmlns:p14="http://schemas.microsoft.com/office/powerpoint/2010/main" val="33124787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hasCustomPrompt="1"/>
          </p:nvPr>
        </p:nvSpPr>
        <p:spPr/>
        <p:txBody>
          <a:bodyPr/>
          <a:lstStyle>
            <a:lvl2pPr>
              <a:buClr>
                <a:srgbClr val="FF0000"/>
              </a:buClr>
              <a:defRPr/>
            </a:lvl2pPr>
            <a:lvl3pPr>
              <a:buClr>
                <a:srgbClr val="FF0000"/>
              </a:buClr>
              <a:defRPr sz="1050"/>
            </a:lvl3pPr>
          </a:lstStyle>
          <a:p>
            <a:pPr lvl="0"/>
            <a:r>
              <a:rPr lang="en-US"/>
              <a:t>Click to edit Master text styles</a:t>
            </a:r>
          </a:p>
          <a:p>
            <a:pPr lvl="1"/>
            <a:r>
              <a:rPr lang="en-US"/>
              <a:t>Second level</a:t>
            </a:r>
          </a:p>
          <a:p>
            <a:pPr lvl="2"/>
            <a:r>
              <a:rPr lang="en-US" err="1"/>
              <a:t>asdfasdf</a:t>
            </a:r>
            <a:endParaRPr lang="en-US"/>
          </a:p>
          <a:p>
            <a:pPr lvl="2"/>
            <a:endParaRPr lang="en-US"/>
          </a:p>
        </p:txBody>
      </p:sp>
      <p:sp>
        <p:nvSpPr>
          <p:cNvPr id="4" name="Date Placeholder 3"/>
          <p:cNvSpPr>
            <a:spLocks noGrp="1"/>
          </p:cNvSpPr>
          <p:nvPr>
            <p:ph type="dt" sz="half" idx="10"/>
          </p:nvPr>
        </p:nvSpPr>
        <p:spPr/>
        <p:txBody>
          <a:bodyPr/>
          <a:lstStyle>
            <a:lvl1pPr>
              <a:defRPr/>
            </a:lvl1pPr>
          </a:lstStyle>
          <a:p>
            <a:pPr>
              <a:defRPr/>
            </a:pPr>
            <a:fld id="{1BC8211A-C382-4C53-BEFF-AF8DE6D251C6}" type="datetime1">
              <a:rPr lang="en-US" smtClean="0">
                <a:solidFill>
                  <a:prstClr val="black">
                    <a:tint val="75000"/>
                  </a:prstClr>
                </a:solidFill>
              </a:rPr>
              <a:pPr>
                <a:defRPr/>
              </a:pPr>
              <a:t>6/18/2018</a:t>
            </a:fld>
            <a:endParaRPr lang="en-US">
              <a:solidFill>
                <a:prstClr val="black">
                  <a:tint val="75000"/>
                </a:prstClr>
              </a:solidFill>
            </a:endParaRPr>
          </a:p>
        </p:txBody>
      </p:sp>
      <p:sp>
        <p:nvSpPr>
          <p:cNvPr id="5" name="Footer Placeholder 4"/>
          <p:cNvSpPr>
            <a:spLocks noGrp="1"/>
          </p:cNvSpPr>
          <p:nvPr>
            <p:ph type="ftr" sz="quarter" idx="11"/>
          </p:nvPr>
        </p:nvSpPr>
        <p:spPr>
          <a:xfrm>
            <a:off x="2057400" y="6492877"/>
            <a:ext cx="6096000" cy="365125"/>
          </a:xfrm>
        </p:spPr>
        <p:txBody>
          <a:bodyPr/>
          <a:lstStyle>
            <a:lvl1pPr>
              <a:defRPr sz="600">
                <a:latin typeface="Verdana"/>
                <a:cs typeface="Verdana"/>
              </a:defRPr>
            </a:lvl1pPr>
          </a:lstStyle>
          <a:p>
            <a:pPr>
              <a:defRPr/>
            </a:pPr>
            <a:r>
              <a:rPr lang="en-US">
                <a:solidFill>
                  <a:prstClr val="black">
                    <a:tint val="75000"/>
                  </a:prstClr>
                </a:solidFill>
              </a:rPr>
              <a:t>© 2012  San Diego Gas &amp; Electric Company.  All trademarks belong to their respective owners.  All rights reserved.</a:t>
            </a:r>
          </a:p>
        </p:txBody>
      </p:sp>
      <p:sp>
        <p:nvSpPr>
          <p:cNvPr id="6" name="Slide Number Placeholder 5"/>
          <p:cNvSpPr>
            <a:spLocks noGrp="1"/>
          </p:cNvSpPr>
          <p:nvPr>
            <p:ph type="sldNum" sz="quarter" idx="12"/>
          </p:nvPr>
        </p:nvSpPr>
        <p:spPr/>
        <p:txBody>
          <a:bodyPr/>
          <a:lstStyle>
            <a:lvl1pPr>
              <a:defRPr/>
            </a:lvl1pPr>
          </a:lstStyle>
          <a:p>
            <a:pPr>
              <a:defRPr/>
            </a:pPr>
            <a:fld id="{FC740ADC-FBE4-42F9-A766-3EAAC2446A4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050181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2_Title and Content Monopoly Car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hasCustomPrompt="1"/>
          </p:nvPr>
        </p:nvSpPr>
        <p:spPr>
          <a:xfrm>
            <a:off x="457200" y="1295402"/>
            <a:ext cx="2550319" cy="4830763"/>
          </a:xfrm>
        </p:spPr>
        <p:txBody>
          <a:bodyPr/>
          <a:lstStyle>
            <a:lvl1pPr marL="137160" indent="-137160">
              <a:spcBef>
                <a:spcPts val="225"/>
              </a:spcBef>
              <a:spcAft>
                <a:spcPts val="225"/>
              </a:spcAft>
              <a:defRPr/>
            </a:lvl1pPr>
            <a:lvl2pPr marL="274320" indent="-137160">
              <a:spcBef>
                <a:spcPts val="225"/>
              </a:spcBef>
              <a:spcAft>
                <a:spcPts val="225"/>
              </a:spcAft>
              <a:buClr>
                <a:srgbClr val="FF0000"/>
              </a:buClr>
              <a:defRPr/>
            </a:lvl2pPr>
            <a:lvl3pPr marL="685800" indent="0">
              <a:buNone/>
              <a:defRPr/>
            </a:lvl3pPr>
          </a:lstStyle>
          <a:p>
            <a:pPr lvl="0"/>
            <a:r>
              <a:rPr lang="en-US"/>
              <a:t>Click to edit Master text styles</a:t>
            </a:r>
          </a:p>
          <a:p>
            <a:pPr lvl="1"/>
            <a:r>
              <a:rPr lang="en-US"/>
              <a:t>Second level</a:t>
            </a:r>
          </a:p>
          <a:p>
            <a:pPr lvl="0"/>
            <a:r>
              <a:rPr lang="en-US"/>
              <a:t>Test</a:t>
            </a:r>
          </a:p>
          <a:p>
            <a:pPr lvl="1"/>
            <a:r>
              <a:rPr lang="en-US" err="1"/>
              <a:t>Asdfasdf</a:t>
            </a:r>
            <a:endParaRPr lang="en-US"/>
          </a:p>
          <a:p>
            <a:pPr lvl="0"/>
            <a:r>
              <a:rPr lang="en-US" err="1"/>
              <a:t>Asdfasdf</a:t>
            </a:r>
            <a:endParaRPr lang="en-US"/>
          </a:p>
          <a:p>
            <a:pPr lvl="1"/>
            <a:r>
              <a:rPr lang="en-US" err="1"/>
              <a:t>asdfasdf</a:t>
            </a:r>
            <a:endParaRPr lang="en-US"/>
          </a:p>
          <a:p>
            <a:pPr lvl="1"/>
            <a:endParaRPr lang="en-US"/>
          </a:p>
        </p:txBody>
      </p:sp>
      <p:sp>
        <p:nvSpPr>
          <p:cNvPr id="4" name="Date Placeholder 3"/>
          <p:cNvSpPr>
            <a:spLocks noGrp="1"/>
          </p:cNvSpPr>
          <p:nvPr>
            <p:ph type="dt" sz="half" idx="10"/>
          </p:nvPr>
        </p:nvSpPr>
        <p:spPr/>
        <p:txBody>
          <a:bodyPr/>
          <a:lstStyle>
            <a:lvl1pPr>
              <a:defRPr/>
            </a:lvl1pPr>
          </a:lstStyle>
          <a:p>
            <a:pPr>
              <a:defRPr/>
            </a:pPr>
            <a:fld id="{1BC8211A-C382-4C53-BEFF-AF8DE6D251C6}" type="datetime1">
              <a:rPr lang="en-US" smtClean="0">
                <a:solidFill>
                  <a:prstClr val="black">
                    <a:tint val="75000"/>
                  </a:prstClr>
                </a:solidFill>
              </a:rPr>
              <a:pPr>
                <a:defRPr/>
              </a:pPr>
              <a:t>6/18/2018</a:t>
            </a:fld>
            <a:endParaRPr lang="en-US">
              <a:solidFill>
                <a:prstClr val="black">
                  <a:tint val="75000"/>
                </a:prstClr>
              </a:solidFill>
            </a:endParaRPr>
          </a:p>
        </p:txBody>
      </p:sp>
      <p:sp>
        <p:nvSpPr>
          <p:cNvPr id="5" name="Footer Placeholder 4"/>
          <p:cNvSpPr>
            <a:spLocks noGrp="1"/>
          </p:cNvSpPr>
          <p:nvPr>
            <p:ph type="ftr" sz="quarter" idx="11"/>
          </p:nvPr>
        </p:nvSpPr>
        <p:spPr>
          <a:xfrm>
            <a:off x="2057400" y="6492877"/>
            <a:ext cx="6096000" cy="365125"/>
          </a:xfrm>
        </p:spPr>
        <p:txBody>
          <a:bodyPr/>
          <a:lstStyle>
            <a:lvl1pPr>
              <a:defRPr sz="600">
                <a:latin typeface="Verdana"/>
                <a:cs typeface="Verdana"/>
              </a:defRPr>
            </a:lvl1pPr>
          </a:lstStyle>
          <a:p>
            <a:pPr>
              <a:defRPr/>
            </a:pPr>
            <a:r>
              <a:rPr lang="en-US">
                <a:solidFill>
                  <a:prstClr val="black">
                    <a:tint val="75000"/>
                  </a:prstClr>
                </a:solidFill>
              </a:rPr>
              <a:t>© 2012  San Diego Gas &amp; Electric Company.  All trademarks belong to their respective owners.  All rights reserved.</a:t>
            </a:r>
          </a:p>
        </p:txBody>
      </p:sp>
      <p:sp>
        <p:nvSpPr>
          <p:cNvPr id="6" name="Slide Number Placeholder 5"/>
          <p:cNvSpPr>
            <a:spLocks noGrp="1"/>
          </p:cNvSpPr>
          <p:nvPr>
            <p:ph type="sldNum" sz="quarter" idx="12"/>
          </p:nvPr>
        </p:nvSpPr>
        <p:spPr>
          <a:xfrm>
            <a:off x="6892835" y="6491970"/>
            <a:ext cx="2133600" cy="365125"/>
          </a:xfrm>
        </p:spPr>
        <p:txBody>
          <a:bodyPr/>
          <a:lstStyle>
            <a:lvl1pPr>
              <a:defRPr/>
            </a:lvl1pPr>
          </a:lstStyle>
          <a:p>
            <a:pPr>
              <a:defRPr/>
            </a:pPr>
            <a:fld id="{FC740ADC-FBE4-42F9-A766-3EAAC2446A4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235975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and No Text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p:txBody>
          <a:bodyPr/>
          <a:lstStyle>
            <a:lvl1pPr>
              <a:defRPr/>
            </a:lvl1pPr>
          </a:lstStyle>
          <a:p>
            <a:pPr>
              <a:defRPr/>
            </a:pPr>
            <a:fld id="{1BC8211A-C382-4C53-BEFF-AF8DE6D251C6}" type="datetime1">
              <a:rPr lang="en-US" smtClean="0">
                <a:solidFill>
                  <a:prstClr val="black">
                    <a:tint val="75000"/>
                  </a:prstClr>
                </a:solidFill>
              </a:rPr>
              <a:pPr>
                <a:defRPr/>
              </a:pPr>
              <a:t>6/18/2018</a:t>
            </a:fld>
            <a:endParaRPr lang="en-US">
              <a:solidFill>
                <a:prstClr val="black">
                  <a:tint val="75000"/>
                </a:prstClr>
              </a:solidFill>
            </a:endParaRPr>
          </a:p>
        </p:txBody>
      </p:sp>
      <p:sp>
        <p:nvSpPr>
          <p:cNvPr id="5" name="Footer Placeholder 4"/>
          <p:cNvSpPr>
            <a:spLocks noGrp="1"/>
          </p:cNvSpPr>
          <p:nvPr>
            <p:ph type="ftr" sz="quarter" idx="11"/>
          </p:nvPr>
        </p:nvSpPr>
        <p:spPr>
          <a:xfrm>
            <a:off x="2057400" y="6492877"/>
            <a:ext cx="6096000" cy="365125"/>
          </a:xfrm>
        </p:spPr>
        <p:txBody>
          <a:bodyPr/>
          <a:lstStyle>
            <a:lvl1pPr>
              <a:defRPr sz="600">
                <a:latin typeface="Verdana"/>
                <a:cs typeface="Verdana"/>
              </a:defRPr>
            </a:lvl1pPr>
          </a:lstStyle>
          <a:p>
            <a:pPr>
              <a:defRPr/>
            </a:pPr>
            <a:r>
              <a:rPr lang="en-US">
                <a:solidFill>
                  <a:prstClr val="black">
                    <a:tint val="75000"/>
                  </a:prstClr>
                </a:solidFill>
              </a:rPr>
              <a:t>© 2012  San Diego Gas &amp; Electric Company.  All trademarks belong to their respective owners.  All rights reserved.</a:t>
            </a:r>
          </a:p>
        </p:txBody>
      </p:sp>
      <p:sp>
        <p:nvSpPr>
          <p:cNvPr id="6" name="Slide Number Placeholder 5"/>
          <p:cNvSpPr>
            <a:spLocks noGrp="1"/>
          </p:cNvSpPr>
          <p:nvPr>
            <p:ph type="sldNum" sz="quarter" idx="12"/>
          </p:nvPr>
        </p:nvSpPr>
        <p:spPr/>
        <p:txBody>
          <a:bodyPr/>
          <a:lstStyle>
            <a:lvl1pPr>
              <a:defRPr/>
            </a:lvl1pPr>
          </a:lstStyle>
          <a:p>
            <a:pPr>
              <a:defRPr/>
            </a:pPr>
            <a:fld id="{FC740ADC-FBE4-42F9-A766-3EAAC2446A4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36066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grpSp>
        <p:nvGrpSpPr>
          <p:cNvPr id="3" name="Group 2"/>
          <p:cNvGrpSpPr/>
          <p:nvPr userDrawn="1"/>
        </p:nvGrpSpPr>
        <p:grpSpPr>
          <a:xfrm>
            <a:off x="0" y="6261103"/>
            <a:ext cx="9144000" cy="596901"/>
            <a:chOff x="0" y="4695825"/>
            <a:chExt cx="9144000" cy="447676"/>
          </a:xfrm>
        </p:grpSpPr>
        <p:pic>
          <p:nvPicPr>
            <p:cNvPr id="8" name="Picture 7" descr="external-powerpoint-2-footer-no-copyrigh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14600" y="4695825"/>
              <a:ext cx="6629400" cy="447675"/>
            </a:xfrm>
            <a:prstGeom prst="rect">
              <a:avLst/>
            </a:prstGeom>
          </p:spPr>
        </p:pic>
        <p:pic>
          <p:nvPicPr>
            <p:cNvPr id="6" name="Picture 5" descr="external-powerpoint-2-footer-no-copyrigh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695826"/>
              <a:ext cx="6629400" cy="447675"/>
            </a:xfrm>
            <a:prstGeom prst="rect">
              <a:avLst/>
            </a:prstGeom>
          </p:spPr>
        </p:pic>
      </p:grpSp>
      <p:sp>
        <p:nvSpPr>
          <p:cNvPr id="9" name="TextBox 8"/>
          <p:cNvSpPr txBox="1"/>
          <p:nvPr userDrawn="1"/>
        </p:nvSpPr>
        <p:spPr>
          <a:xfrm>
            <a:off x="8347710" y="6524450"/>
            <a:ext cx="572770" cy="219291"/>
          </a:xfrm>
          <a:prstGeom prst="rect">
            <a:avLst/>
          </a:prstGeom>
          <a:noFill/>
        </p:spPr>
        <p:txBody>
          <a:bodyPr wrap="square" lIns="0" tIns="0" rIns="0" bIns="0" rtlCol="0" anchor="b" anchorCtr="0">
            <a:spAutoFit/>
          </a:bodyPr>
          <a:lstStyle/>
          <a:p>
            <a:pPr algn="r"/>
            <a:fld id="{2E9D2F96-9592-D64E-BAF5-C675D2178300}" type="slidenum">
              <a:rPr lang="en-US" sz="1425" smtClean="0">
                <a:solidFill>
                  <a:prstClr val="white"/>
                </a:solidFill>
              </a:rPr>
              <a:pPr algn="r"/>
              <a:t>‹#›</a:t>
            </a:fld>
            <a:endParaRPr lang="en-US" sz="1425">
              <a:solidFill>
                <a:prstClr val="white"/>
              </a:solidFill>
            </a:endParaRPr>
          </a:p>
        </p:txBody>
      </p:sp>
      <p:sp>
        <p:nvSpPr>
          <p:cNvPr id="14" name="Text Placeholder 13"/>
          <p:cNvSpPr>
            <a:spLocks noGrp="1"/>
          </p:cNvSpPr>
          <p:nvPr>
            <p:ph type="body" sz="quarter" idx="10" hasCustomPrompt="1"/>
          </p:nvPr>
        </p:nvSpPr>
        <p:spPr>
          <a:xfrm>
            <a:off x="592675" y="455092"/>
            <a:ext cx="7958657" cy="889000"/>
          </a:xfrm>
          <a:prstGeom prst="rect">
            <a:avLst/>
          </a:prstGeom>
        </p:spPr>
        <p:txBody>
          <a:bodyPr vert="horz" lIns="0" tIns="0" rIns="0" bIns="0">
            <a:normAutofit/>
          </a:bodyPr>
          <a:lstStyle>
            <a:lvl1pPr marL="0" indent="0">
              <a:buFontTx/>
              <a:buNone/>
              <a:defRPr sz="3975" b="1" i="0" baseline="0">
                <a:latin typeface="Arial"/>
              </a:defRPr>
            </a:lvl1pPr>
            <a:lvl2pPr marL="457189" indent="0">
              <a:buFontTx/>
              <a:buNone/>
              <a:defRPr sz="4425" b="1" i="0" baseline="0">
                <a:latin typeface="Arial"/>
              </a:defRPr>
            </a:lvl2pPr>
            <a:lvl3pPr marL="914378" indent="0">
              <a:buFontTx/>
              <a:buNone/>
              <a:defRPr sz="4425" b="1" i="0" baseline="0">
                <a:latin typeface="Arial"/>
              </a:defRPr>
            </a:lvl3pPr>
            <a:lvl4pPr marL="1371566" indent="0">
              <a:buFontTx/>
              <a:buNone/>
              <a:defRPr sz="4425" b="1" i="0" baseline="0">
                <a:latin typeface="Arial"/>
              </a:defRPr>
            </a:lvl4pPr>
            <a:lvl5pPr marL="1828754" indent="0">
              <a:buFontTx/>
              <a:buNone/>
              <a:defRPr sz="4425" b="1" i="0" baseline="0">
                <a:latin typeface="Arial"/>
              </a:defRPr>
            </a:lvl5pPr>
          </a:lstStyle>
          <a:p>
            <a:pPr lvl="0"/>
            <a:r>
              <a:rPr lang="en-US"/>
              <a:t>Click to add title</a:t>
            </a:r>
          </a:p>
        </p:txBody>
      </p:sp>
      <p:sp>
        <p:nvSpPr>
          <p:cNvPr id="15" name="Text Placeholder 13"/>
          <p:cNvSpPr>
            <a:spLocks noGrp="1"/>
          </p:cNvSpPr>
          <p:nvPr>
            <p:ph type="body" sz="quarter" idx="11"/>
          </p:nvPr>
        </p:nvSpPr>
        <p:spPr>
          <a:xfrm>
            <a:off x="592675" y="1608668"/>
            <a:ext cx="7958657" cy="4434416"/>
          </a:xfrm>
          <a:prstGeom prst="rect">
            <a:avLst/>
          </a:prstGeom>
        </p:spPr>
        <p:txBody>
          <a:bodyPr vert="horz" lIns="0" tIns="0" rIns="0" bIns="0">
            <a:normAutofit/>
          </a:bodyPr>
          <a:lstStyle>
            <a:lvl1pPr>
              <a:defRPr sz="3225">
                <a:latin typeface="Arial"/>
              </a:defRPr>
            </a:lvl1pPr>
            <a:lvl2pPr>
              <a:defRPr sz="1800">
                <a:latin typeface="Arial"/>
              </a:defRPr>
            </a:lvl2pPr>
            <a:lvl3pPr>
              <a:buClr>
                <a:srgbClr val="FF0000"/>
              </a:buClr>
              <a:defRPr sz="1500">
                <a:latin typeface="Arial"/>
              </a:defRPr>
            </a:lvl3pPr>
            <a:lvl4pPr>
              <a:defRPr sz="1500">
                <a:latin typeface="Arial"/>
              </a:defRPr>
            </a:lvl4pPr>
            <a:lvl5pPr>
              <a:defRPr sz="1500">
                <a:latin typeface="Aria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6"/>
          <p:cNvSpPr txBox="1"/>
          <p:nvPr userDrawn="1"/>
        </p:nvSpPr>
        <p:spPr>
          <a:xfrm>
            <a:off x="6866047" y="6477003"/>
            <a:ext cx="1973155" cy="196206"/>
          </a:xfrm>
          <a:prstGeom prst="rect">
            <a:avLst/>
          </a:prstGeom>
          <a:noFill/>
        </p:spPr>
        <p:txBody>
          <a:bodyPr wrap="square" lIns="91438" tIns="45719" rIns="91438" bIns="45719" rtlCol="0">
            <a:spAutoFit/>
          </a:bodyPr>
          <a:lstStyle/>
          <a:p>
            <a:pPr defTabSz="457189">
              <a:defRPr/>
            </a:pPr>
            <a:r>
              <a:rPr lang="en-US" sz="675" kern="0" spc="100">
                <a:solidFill>
                  <a:prstClr val="white">
                    <a:lumMod val="65000"/>
                  </a:prstClr>
                </a:solidFill>
              </a:rPr>
              <a:t>© Copyright 2011 OSIsoft, LLC. </a:t>
            </a:r>
          </a:p>
        </p:txBody>
      </p:sp>
    </p:spTree>
    <p:extLst>
      <p:ext uri="{BB962C8B-B14F-4D97-AF65-F5344CB8AC3E}">
        <p14:creationId xmlns:p14="http://schemas.microsoft.com/office/powerpoint/2010/main" val="5076430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pic>
        <p:nvPicPr>
          <p:cNvPr id="6" name="Picture 5" descr="external-powerpoint-2-footer-no-copyright.png">
            <a:hlinkClick r:id="" action="ppaction://noaction"/>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261100"/>
            <a:ext cx="9144000" cy="596900"/>
          </a:xfrm>
          <a:prstGeom prst="rect">
            <a:avLst/>
          </a:prstGeom>
        </p:spPr>
      </p:pic>
      <p:sp>
        <p:nvSpPr>
          <p:cNvPr id="10" name="TextBox 9"/>
          <p:cNvSpPr txBox="1"/>
          <p:nvPr/>
        </p:nvSpPr>
        <p:spPr>
          <a:xfrm>
            <a:off x="6745282" y="6476042"/>
            <a:ext cx="1880390" cy="173124"/>
          </a:xfrm>
          <a:prstGeom prst="rect">
            <a:avLst/>
          </a:prstGeom>
          <a:noFill/>
        </p:spPr>
        <p:txBody>
          <a:bodyPr wrap="square" rtlCol="0">
            <a:spAutoFit/>
          </a:bodyPr>
          <a:lstStyle/>
          <a:p>
            <a:pPr algn="r" defTabSz="342900">
              <a:defRPr/>
            </a:pPr>
            <a:r>
              <a:rPr lang="en-US" sz="525" kern="0" spc="75">
                <a:solidFill>
                  <a:prstClr val="white">
                    <a:lumMod val="65000"/>
                  </a:prstClr>
                </a:solidFill>
              </a:rPr>
              <a:t>© Copyright 2013 OSIsoft, LLC. </a:t>
            </a:r>
          </a:p>
        </p:txBody>
      </p:sp>
      <p:sp>
        <p:nvSpPr>
          <p:cNvPr id="11" name="Slide Number Placeholder 5"/>
          <p:cNvSpPr>
            <a:spLocks noGrp="1"/>
          </p:cNvSpPr>
          <p:nvPr>
            <p:ph type="sldNum" sz="quarter" idx="4"/>
          </p:nvPr>
        </p:nvSpPr>
        <p:spPr>
          <a:xfrm>
            <a:off x="8574653" y="6382175"/>
            <a:ext cx="432765" cy="365125"/>
          </a:xfrm>
          <a:prstGeom prst="rect">
            <a:avLst/>
          </a:prstGeom>
        </p:spPr>
        <p:txBody>
          <a:bodyPr vert="horz" lIns="91440" tIns="45720" rIns="91440" bIns="45720" rtlCol="0" anchor="ctr"/>
          <a:lstStyle>
            <a:lvl1pPr algn="r">
              <a:defRPr sz="1050">
                <a:solidFill>
                  <a:schemeClr val="bg1"/>
                </a:solidFill>
              </a:defRPr>
            </a:lvl1pPr>
          </a:lstStyle>
          <a:p>
            <a:fld id="{EC6F31C3-D744-4C2C-ACE9-4483D5FFC473}" type="slidenum">
              <a:rPr lang="en-US" smtClean="0">
                <a:solidFill>
                  <a:prstClr val="white"/>
                </a:solidFill>
              </a:rPr>
              <a:pPr/>
              <a:t>‹#›</a:t>
            </a:fld>
            <a:endParaRPr lang="en-US">
              <a:solidFill>
                <a:prstClr val="white"/>
              </a:solidFill>
            </a:endParaRPr>
          </a:p>
        </p:txBody>
      </p:sp>
      <p:sp>
        <p:nvSpPr>
          <p:cNvPr id="2" name="Title 1"/>
          <p:cNvSpPr>
            <a:spLocks noGrp="1"/>
          </p:cNvSpPr>
          <p:nvPr>
            <p:ph type="title" hasCustomPrompt="1"/>
          </p:nvPr>
        </p:nvSpPr>
        <p:spPr/>
        <p:txBody>
          <a:bodyPr/>
          <a:lstStyle>
            <a:lvl1pPr>
              <a:defRPr/>
            </a:lvl1pPr>
          </a:lstStyle>
          <a:p>
            <a:r>
              <a:rPr lang="en-US"/>
              <a:t>Title Only Layout</a:t>
            </a:r>
          </a:p>
        </p:txBody>
      </p:sp>
    </p:spTree>
    <p:extLst>
      <p:ext uri="{BB962C8B-B14F-4D97-AF65-F5344CB8AC3E}">
        <p14:creationId xmlns:p14="http://schemas.microsoft.com/office/powerpoint/2010/main" val="25803465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cSld name="Two Column Whi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8"/>
          </a:xfrm>
        </p:spPr>
        <p:txBody>
          <a:bodyPr>
            <a:normAutofit/>
          </a:bodyPr>
          <a:lstStyle>
            <a:lvl1pPr>
              <a:defRPr sz="1800"/>
            </a:lvl1pPr>
            <a:lvl2pPr>
              <a:defRPr sz="1600"/>
            </a:lvl2pPr>
            <a:lvl3pPr>
              <a:defRPr sz="14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8"/>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DB8819-B877-4AAF-AB71-63C59D44BF13}" type="datetime1">
              <a:rPr lang="en-US" smtClean="0"/>
              <a:t>6/18/2018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94BA17-8AE8-4651-9FD9-8589E5D42325}" type="slidenum">
              <a:rPr lang="en-US" smtClean="0"/>
              <a:t>‹#›</a:t>
            </a:fld>
            <a:endParaRPr lang="en-US"/>
          </a:p>
        </p:txBody>
      </p:sp>
    </p:spTree>
    <p:extLst>
      <p:ext uri="{BB962C8B-B14F-4D97-AF65-F5344CB8AC3E}">
        <p14:creationId xmlns:p14="http://schemas.microsoft.com/office/powerpoint/2010/main" val="7148363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495344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CE Divider Slide Green">
    <p:bg>
      <p:bgPr>
        <a:solidFill>
          <a:srgbClr val="006369"/>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22118" y="1554730"/>
            <a:ext cx="5931948" cy="1325563"/>
          </a:xfrm>
        </p:spPr>
        <p:txBody>
          <a:bodyPr/>
          <a:lstStyle>
            <a:lvl1pPr>
              <a:defRPr baseline="0">
                <a:solidFill>
                  <a:schemeClr val="bg1"/>
                </a:solidFill>
              </a:defRPr>
            </a:lvl1pPr>
          </a:lstStyle>
          <a:p>
            <a:r>
              <a:rPr lang="en-US" dirty="0"/>
              <a:t>Divider Slide Title</a:t>
            </a:r>
          </a:p>
        </p:txBody>
      </p:sp>
      <p:sp>
        <p:nvSpPr>
          <p:cNvPr id="9" name="Rectangle 8"/>
          <p:cNvSpPr/>
          <p:nvPr userDrawn="1"/>
        </p:nvSpPr>
        <p:spPr>
          <a:xfrm>
            <a:off x="1" y="6027939"/>
            <a:ext cx="6828818" cy="460414"/>
          </a:xfrm>
          <a:prstGeom prst="rect">
            <a:avLst/>
          </a:prstGeom>
          <a:solidFill>
            <a:srgbClr val="FED1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1" name="Rectangle 10"/>
          <p:cNvSpPr/>
          <p:nvPr userDrawn="1"/>
        </p:nvSpPr>
        <p:spPr>
          <a:xfrm>
            <a:off x="6826928" y="0"/>
            <a:ext cx="2308194"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2"/>
          <a:stretch>
            <a:fillRect/>
          </a:stretch>
        </p:blipFill>
        <p:spPr>
          <a:xfrm>
            <a:off x="7158404" y="6024477"/>
            <a:ext cx="1657123" cy="455336"/>
          </a:xfrm>
          <a:prstGeom prst="rect">
            <a:avLst/>
          </a:prstGeom>
        </p:spPr>
      </p:pic>
    </p:spTree>
    <p:extLst>
      <p:ext uri="{BB962C8B-B14F-4D97-AF65-F5344CB8AC3E}">
        <p14:creationId xmlns:p14="http://schemas.microsoft.com/office/powerpoint/2010/main" val="33137678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803DA86F-7001-41A5-98AB-5AABC007F2EB}"/>
              </a:ext>
            </a:extLst>
          </p:cNvPr>
          <p:cNvSpPr txBox="1">
            <a:spLocks noGrp="1"/>
          </p:cNvSpPr>
          <p:nvPr userDrawn="1"/>
        </p:nvSpPr>
        <p:spPr bwMode="auto">
          <a:xfrm>
            <a:off x="6629400" y="6356352"/>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r">
              <a:defRPr/>
            </a:pPr>
            <a:fld id="{5B60466B-CC29-4714-BEB3-3B7FCF354FD6}" type="slidenum">
              <a:rPr lang="en-US" altLang="en-US" sz="750" smtClean="0">
                <a:solidFill>
                  <a:srgbClr val="898989"/>
                </a:solidFill>
                <a:latin typeface="Calibri" panose="020F0502020204030204" pitchFamily="34" charset="0"/>
                <a:cs typeface="Arial" panose="020B0604020202020204" pitchFamily="34" charset="0"/>
              </a:rPr>
              <a:pPr algn="r">
                <a:defRPr/>
              </a:pPr>
              <a:t>‹#›</a:t>
            </a:fld>
            <a:endParaRPr lang="en-US" altLang="en-US" sz="750">
              <a:solidFill>
                <a:srgbClr val="898989"/>
              </a:solidFill>
              <a:latin typeface="Calibri" panose="020F0502020204030204" pitchFamily="34" charset="0"/>
              <a:cs typeface="Arial" panose="020B0604020202020204" pitchFamily="34"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457200" y="1600203"/>
            <a:ext cx="8229600" cy="40538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97723914"/>
      </p:ext>
    </p:extLst>
  </p:cSld>
  <p:clrMapOvr>
    <a:masterClrMapping/>
  </p:clrMapOvr>
  <p:hf sldNum="0" hd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a:prstGeom prst="rect">
            <a:avLst/>
          </a:prstGeo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7508817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05984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a:prstGeom prst="rect">
            <a:avLst/>
          </a:prstGeo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6144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Slide Number Placeholder 4">
            <a:extLst>
              <a:ext uri="{FF2B5EF4-FFF2-40B4-BE49-F238E27FC236}">
                <a16:creationId xmlns:a16="http://schemas.microsoft.com/office/drawing/2014/main" id="{710B3E6C-A74A-436E-A9E9-81EA1FA29033}"/>
              </a:ext>
            </a:extLst>
          </p:cNvPr>
          <p:cNvSpPr txBox="1">
            <a:spLocks noGrp="1"/>
          </p:cNvSpPr>
          <p:nvPr userDrawn="1"/>
        </p:nvSpPr>
        <p:spPr bwMode="auto">
          <a:xfrm>
            <a:off x="6629400" y="6356352"/>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r">
              <a:defRPr/>
            </a:pPr>
            <a:fld id="{26DF1EDC-7D69-4708-98B9-40E3270B625B}" type="slidenum">
              <a:rPr lang="en-US" altLang="en-US" sz="750" smtClean="0">
                <a:solidFill>
                  <a:srgbClr val="898989"/>
                </a:solidFill>
                <a:latin typeface="Calibri" panose="020F0502020204030204" pitchFamily="34" charset="0"/>
                <a:cs typeface="Arial" panose="020B0604020202020204" pitchFamily="34" charset="0"/>
              </a:rPr>
              <a:pPr algn="r">
                <a:defRPr/>
              </a:pPr>
              <a:t>‹#›</a:t>
            </a:fld>
            <a:endParaRPr lang="en-US" altLang="en-US" sz="750">
              <a:solidFill>
                <a:srgbClr val="898989"/>
              </a:solidFill>
              <a:latin typeface="Calibri" panose="020F0502020204030204" pitchFamily="34" charset="0"/>
              <a:cs typeface="Arial" panose="020B0604020202020204" pitchFamily="34"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8603665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4">
            <a:extLst>
              <a:ext uri="{FF2B5EF4-FFF2-40B4-BE49-F238E27FC236}">
                <a16:creationId xmlns:a16="http://schemas.microsoft.com/office/drawing/2014/main" id="{AD0164E4-BA2B-410E-8607-F9ECF17F33CF}"/>
              </a:ext>
            </a:extLst>
          </p:cNvPr>
          <p:cNvSpPr txBox="1">
            <a:spLocks noGrp="1"/>
          </p:cNvSpPr>
          <p:nvPr userDrawn="1"/>
        </p:nvSpPr>
        <p:spPr bwMode="auto">
          <a:xfrm>
            <a:off x="6629400" y="6356352"/>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r">
              <a:defRPr/>
            </a:pPr>
            <a:fld id="{3AAC0FCC-4AC3-431D-B7CB-0C91C4D2E1F9}" type="slidenum">
              <a:rPr lang="en-US" altLang="en-US" sz="750" smtClean="0">
                <a:solidFill>
                  <a:srgbClr val="898989"/>
                </a:solidFill>
                <a:latin typeface="Calibri" panose="020F0502020204030204" pitchFamily="34" charset="0"/>
                <a:cs typeface="Arial" panose="020B0604020202020204" pitchFamily="34" charset="0"/>
              </a:rPr>
              <a:pPr algn="r">
                <a:defRPr/>
              </a:pPr>
              <a:t>‹#›</a:t>
            </a:fld>
            <a:endParaRPr lang="en-US" altLang="en-US" sz="750">
              <a:solidFill>
                <a:srgbClr val="898989"/>
              </a:solidFill>
              <a:latin typeface="Calibri" panose="020F0502020204030204" pitchFamily="34" charset="0"/>
              <a:cs typeface="Arial" panose="020B0604020202020204" pitchFamily="34" charset="0"/>
            </a:endParaRPr>
          </a:p>
        </p:txBody>
      </p:sp>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4919489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34001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a:prstGeom prst="rect">
            <a:avLst/>
          </a:prstGeo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a:prstGeom prst="rect">
            <a:avLst/>
          </a:prstGeo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Tree>
    <p:extLst>
      <p:ext uri="{BB962C8B-B14F-4D97-AF65-F5344CB8AC3E}">
        <p14:creationId xmlns:p14="http://schemas.microsoft.com/office/powerpoint/2010/main" val="728516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Tree>
    <p:extLst>
      <p:ext uri="{BB962C8B-B14F-4D97-AF65-F5344CB8AC3E}">
        <p14:creationId xmlns:p14="http://schemas.microsoft.com/office/powerpoint/2010/main" val="5019413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2"/>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03293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CE Divider Slide Grey">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22118" y="1554730"/>
            <a:ext cx="5931948" cy="1325563"/>
          </a:xfrm>
        </p:spPr>
        <p:txBody>
          <a:bodyPr/>
          <a:lstStyle>
            <a:lvl1pPr>
              <a:defRPr baseline="0">
                <a:solidFill>
                  <a:schemeClr val="tx1"/>
                </a:solidFill>
              </a:defRPr>
            </a:lvl1pPr>
          </a:lstStyle>
          <a:p>
            <a:r>
              <a:rPr lang="en-US" dirty="0"/>
              <a:t>Divider Slide Title</a:t>
            </a:r>
          </a:p>
        </p:txBody>
      </p:sp>
      <p:sp>
        <p:nvSpPr>
          <p:cNvPr id="9" name="Rectangle 8"/>
          <p:cNvSpPr/>
          <p:nvPr userDrawn="1"/>
        </p:nvSpPr>
        <p:spPr>
          <a:xfrm>
            <a:off x="1" y="6027939"/>
            <a:ext cx="6828818" cy="460414"/>
          </a:xfrm>
          <a:prstGeom prst="rect">
            <a:avLst/>
          </a:prstGeom>
          <a:solidFill>
            <a:srgbClr val="FED1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1" name="Rectangle 10"/>
          <p:cNvSpPr/>
          <p:nvPr userDrawn="1"/>
        </p:nvSpPr>
        <p:spPr>
          <a:xfrm>
            <a:off x="6826928" y="0"/>
            <a:ext cx="2308194"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2"/>
          <a:stretch>
            <a:fillRect/>
          </a:stretch>
        </p:blipFill>
        <p:spPr>
          <a:xfrm>
            <a:off x="7158404" y="6024477"/>
            <a:ext cx="1657123" cy="455336"/>
          </a:xfrm>
          <a:prstGeom prst="rect">
            <a:avLst/>
          </a:prstGeom>
        </p:spPr>
      </p:pic>
    </p:spTree>
    <p:extLst>
      <p:ext uri="{BB962C8B-B14F-4D97-AF65-F5344CB8AC3E}">
        <p14:creationId xmlns:p14="http://schemas.microsoft.com/office/powerpoint/2010/main" val="362084177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449620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96C886D7-CE5E-4A6F-B205-66FBFEA2F94B}"/>
              </a:ext>
            </a:extLst>
          </p:cNvPr>
          <p:cNvSpPr txBox="1">
            <a:spLocks noGrp="1"/>
          </p:cNvSpPr>
          <p:nvPr userDrawn="1"/>
        </p:nvSpPr>
        <p:spPr bwMode="auto">
          <a:xfrm>
            <a:off x="6629400" y="6356352"/>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r">
              <a:defRPr/>
            </a:pPr>
            <a:fld id="{010EB5FF-906C-424B-992E-7F53EBC31524}" type="slidenum">
              <a:rPr lang="en-US" altLang="en-US" sz="750" smtClean="0">
                <a:solidFill>
                  <a:srgbClr val="898989"/>
                </a:solidFill>
                <a:latin typeface="Calibri" panose="020F0502020204030204" pitchFamily="34" charset="0"/>
                <a:cs typeface="Arial" panose="020B0604020202020204" pitchFamily="34" charset="0"/>
              </a:rPr>
              <a:pPr algn="r">
                <a:defRPr/>
              </a:pPr>
              <a:t>‹#›</a:t>
            </a:fld>
            <a:endParaRPr lang="en-US" altLang="en-US" sz="750">
              <a:solidFill>
                <a:srgbClr val="898989"/>
              </a:solidFill>
              <a:latin typeface="Calibri" panose="020F0502020204030204" pitchFamily="34" charset="0"/>
              <a:cs typeface="Arial" panose="020B0604020202020204" pitchFamily="34" charset="0"/>
            </a:endParaRPr>
          </a:p>
        </p:txBody>
      </p:sp>
      <p:sp>
        <p:nvSpPr>
          <p:cNvPr id="2" name="Title 1"/>
          <p:cNvSpPr>
            <a:spLocks noGrp="1"/>
          </p:cNvSpPr>
          <p:nvPr>
            <p:ph type="title"/>
          </p:nvPr>
        </p:nvSpPr>
        <p:spPr>
          <a:xfrm>
            <a:off x="457200" y="228600"/>
            <a:ext cx="8229600" cy="1066800"/>
          </a:xfrm>
          <a:prstGeom prst="rect">
            <a:avLst/>
          </a:prstGeom>
        </p:spPr>
        <p:txBody>
          <a:bodyPr/>
          <a:lstStyle/>
          <a:p>
            <a:r>
              <a:rPr lang="en-US"/>
              <a:t>Click to edit Master title style</a:t>
            </a:r>
          </a:p>
        </p:txBody>
      </p:sp>
      <p:sp>
        <p:nvSpPr>
          <p:cNvPr id="3" name="Table Placeholder 2"/>
          <p:cNvSpPr>
            <a:spLocks noGrp="1"/>
          </p:cNvSpPr>
          <p:nvPr>
            <p:ph type="tbl" idx="1"/>
          </p:nvPr>
        </p:nvSpPr>
        <p:spPr>
          <a:xfrm>
            <a:off x="457200" y="1828800"/>
            <a:ext cx="8229600" cy="3886200"/>
          </a:xfrm>
          <a:prstGeom prst="rect">
            <a:avLst/>
          </a:prstGeom>
        </p:spPr>
        <p:txBody>
          <a:bodyPr/>
          <a:lstStyle/>
          <a:p>
            <a:pPr lvl="0"/>
            <a:endParaRPr lang="en-US" noProof="0" dirty="0"/>
          </a:p>
        </p:txBody>
      </p:sp>
    </p:spTree>
    <p:extLst>
      <p:ext uri="{BB962C8B-B14F-4D97-AF65-F5344CB8AC3E}">
        <p14:creationId xmlns:p14="http://schemas.microsoft.com/office/powerpoint/2010/main" val="601345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 Slide Whi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965F35D-6605-443D-9F38-140776D68947}" type="datetime1">
              <a:rPr lang="en-US" smtClean="0"/>
              <a:t>6/18/2018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4BA17-8AE8-4651-9FD9-8589E5D42325}" type="slidenum">
              <a:rPr lang="en-US" smtClean="0"/>
              <a:t>‹#›</a:t>
            </a:fld>
            <a:endParaRPr lang="en-US"/>
          </a:p>
        </p:txBody>
      </p:sp>
    </p:spTree>
    <p:extLst>
      <p:ext uri="{BB962C8B-B14F-4D97-AF65-F5344CB8AC3E}">
        <p14:creationId xmlns:p14="http://schemas.microsoft.com/office/powerpoint/2010/main" val="421338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lumn Whi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8"/>
          </a:xfrm>
        </p:spPr>
        <p:txBody>
          <a:bodyPr>
            <a:normAutofit/>
          </a:bodyPr>
          <a:lstStyle>
            <a:lvl1pPr>
              <a:defRPr sz="1800"/>
            </a:lvl1pPr>
            <a:lvl2pPr>
              <a:defRPr sz="1600"/>
            </a:lvl2pPr>
            <a:lvl3pPr>
              <a:defRPr sz="14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8"/>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DB8819-B877-4AAF-AB71-63C59D44BF13}" type="datetime1">
              <a:rPr lang="en-US" smtClean="0"/>
              <a:t>6/18/2018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94BA17-8AE8-4651-9FD9-8589E5D42325}" type="slidenum">
              <a:rPr lang="en-US" smtClean="0"/>
              <a:t>‹#›</a:t>
            </a:fld>
            <a:endParaRPr lang="en-US"/>
          </a:p>
        </p:txBody>
      </p:sp>
    </p:spTree>
    <p:extLst>
      <p:ext uri="{BB962C8B-B14F-4D97-AF65-F5344CB8AC3E}">
        <p14:creationId xmlns:p14="http://schemas.microsoft.com/office/powerpoint/2010/main" val="4132734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AE2EBC-325E-46EC-87DD-6EC14BFC4DB2}" type="datetime1">
              <a:rPr lang="en-US" smtClean="0"/>
              <a:t>6/18/2018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94BA17-8AE8-4651-9FD9-8589E5D42325}" type="slidenum">
              <a:rPr lang="en-US" smtClean="0"/>
              <a:t>‹#›</a:t>
            </a:fld>
            <a:endParaRPr lang="en-US"/>
          </a:p>
        </p:txBody>
      </p:sp>
    </p:spTree>
    <p:extLst>
      <p:ext uri="{BB962C8B-B14F-4D97-AF65-F5344CB8AC3E}">
        <p14:creationId xmlns:p14="http://schemas.microsoft.com/office/powerpoint/2010/main" val="2983058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rge Photo White">
    <p:spTree>
      <p:nvGrpSpPr>
        <p:cNvPr id="1" name=""/>
        <p:cNvGrpSpPr/>
        <p:nvPr/>
      </p:nvGrpSpPr>
      <p:grpSpPr>
        <a:xfrm>
          <a:off x="0" y="0"/>
          <a:ext cx="0" cy="0"/>
          <a:chOff x="0" y="0"/>
          <a:chExt cx="0" cy="0"/>
        </a:xfrm>
      </p:grpSpPr>
      <p:sp>
        <p:nvSpPr>
          <p:cNvPr id="4" name="Picture Placeholder 2"/>
          <p:cNvSpPr>
            <a:spLocks noGrp="1" noChangeAspect="1"/>
          </p:cNvSpPr>
          <p:nvPr>
            <p:ph type="pic" idx="13"/>
          </p:nvPr>
        </p:nvSpPr>
        <p:spPr>
          <a:xfrm>
            <a:off x="0" y="1049311"/>
            <a:ext cx="9144000" cy="5811864"/>
          </a:xfrm>
          <a:prstGeom prst="rect">
            <a:avLst/>
          </a:prstGeom>
          <a:solidFill>
            <a:schemeClr val="bg2">
              <a:lumMod val="75000"/>
            </a:schemeClr>
          </a:solidFill>
          <a:ln>
            <a:noFill/>
          </a:ln>
        </p:spPr>
        <p:txBody>
          <a:bodyPr anchor="t">
            <a:normAutofit/>
          </a:bodyPr>
          <a:lstStyle>
            <a:lvl1pPr marL="0" indent="0" algn="ctr">
              <a:buNone/>
              <a:defRPr sz="1200" b="0" i="0">
                <a:solidFill>
                  <a:schemeClr val="bg1"/>
                </a:solidFill>
                <a:latin typeface="Arial" charset="0"/>
                <a:ea typeface="Arial" charset="0"/>
                <a:cs typeface="Arial" charset="0"/>
              </a:defRPr>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en-US" dirty="0"/>
          </a:p>
          <a:p>
            <a:r>
              <a:rPr lang="en-US" dirty="0"/>
              <a:t>Drag picture to placeholder or click icon to add</a:t>
            </a:r>
          </a:p>
        </p:txBody>
      </p:sp>
      <p:sp>
        <p:nvSpPr>
          <p:cNvPr id="3" name="Title 1"/>
          <p:cNvSpPr>
            <a:spLocks noGrp="1"/>
          </p:cNvSpPr>
          <p:nvPr>
            <p:ph type="title"/>
          </p:nvPr>
        </p:nvSpPr>
        <p:spPr>
          <a:xfrm>
            <a:off x="353442" y="97654"/>
            <a:ext cx="7886700" cy="909454"/>
          </a:xfrm>
        </p:spPr>
        <p:txBody>
          <a:bodyPr/>
          <a:lstStyle/>
          <a:p>
            <a:r>
              <a:rPr lang="en-US" dirty="0"/>
              <a:t>Click to edit Master title style</a:t>
            </a:r>
          </a:p>
        </p:txBody>
      </p:sp>
      <p:sp>
        <p:nvSpPr>
          <p:cNvPr id="5" name="Slide Number Placeholder 4"/>
          <p:cNvSpPr>
            <a:spLocks noGrp="1"/>
          </p:cNvSpPr>
          <p:nvPr>
            <p:ph type="sldNum" sz="quarter" idx="12"/>
          </p:nvPr>
        </p:nvSpPr>
        <p:spPr>
          <a:xfrm>
            <a:off x="8478173" y="6374107"/>
            <a:ext cx="516570" cy="365125"/>
          </a:xfrm>
        </p:spPr>
        <p:txBody>
          <a:bodyPr/>
          <a:lstStyle/>
          <a:p>
            <a:fld id="{5E94BA17-8AE8-4651-9FD9-8589E5D42325}" type="slidenum">
              <a:rPr lang="en-US" smtClean="0"/>
              <a:t>‹#›</a:t>
            </a:fld>
            <a:endParaRPr lang="en-US"/>
          </a:p>
        </p:txBody>
      </p:sp>
    </p:spTree>
    <p:extLst>
      <p:ext uri="{BB962C8B-B14F-4D97-AF65-F5344CB8AC3E}">
        <p14:creationId xmlns:p14="http://schemas.microsoft.com/office/powerpoint/2010/main" val="1213889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ull Bleed Photo ">
    <p:spTree>
      <p:nvGrpSpPr>
        <p:cNvPr id="1" name=""/>
        <p:cNvGrpSpPr/>
        <p:nvPr/>
      </p:nvGrpSpPr>
      <p:grpSpPr>
        <a:xfrm>
          <a:off x="0" y="0"/>
          <a:ext cx="0" cy="0"/>
          <a:chOff x="0" y="0"/>
          <a:chExt cx="0" cy="0"/>
        </a:xfrm>
      </p:grpSpPr>
      <p:sp>
        <p:nvSpPr>
          <p:cNvPr id="4" name="Picture Placeholder 2"/>
          <p:cNvSpPr>
            <a:spLocks noGrp="1" noChangeAspect="1"/>
          </p:cNvSpPr>
          <p:nvPr>
            <p:ph type="pic" idx="13"/>
          </p:nvPr>
        </p:nvSpPr>
        <p:spPr>
          <a:xfrm>
            <a:off x="0" y="0"/>
            <a:ext cx="9144000" cy="6861175"/>
          </a:xfrm>
          <a:prstGeom prst="rect">
            <a:avLst/>
          </a:prstGeom>
          <a:solidFill>
            <a:schemeClr val="bg2">
              <a:lumMod val="75000"/>
            </a:schemeClr>
          </a:solidFill>
          <a:ln>
            <a:noFill/>
          </a:ln>
        </p:spPr>
        <p:txBody>
          <a:bodyPr anchor="t">
            <a:normAutofit/>
          </a:bodyPr>
          <a:lstStyle>
            <a:lvl1pPr marL="0" indent="0" algn="ctr">
              <a:buNone/>
              <a:defRPr sz="1200" b="0" i="0">
                <a:solidFill>
                  <a:schemeClr val="bg1"/>
                </a:solidFill>
                <a:latin typeface="Arial" charset="0"/>
                <a:ea typeface="Arial" charset="0"/>
                <a:cs typeface="Arial" charset="0"/>
              </a:defRPr>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en-US" dirty="0"/>
          </a:p>
          <a:p>
            <a:r>
              <a:rPr lang="en-US" dirty="0"/>
              <a:t>Drag picture to placeholder or click icon to add</a:t>
            </a:r>
          </a:p>
        </p:txBody>
      </p:sp>
      <p:sp>
        <p:nvSpPr>
          <p:cNvPr id="5" name="Slide Number Placeholder 4"/>
          <p:cNvSpPr>
            <a:spLocks noGrp="1"/>
          </p:cNvSpPr>
          <p:nvPr>
            <p:ph type="sldNum" sz="quarter" idx="12"/>
          </p:nvPr>
        </p:nvSpPr>
        <p:spPr>
          <a:xfrm>
            <a:off x="8478173" y="6374107"/>
            <a:ext cx="516570" cy="365125"/>
          </a:xfrm>
        </p:spPr>
        <p:txBody>
          <a:bodyPr/>
          <a:lstStyle/>
          <a:p>
            <a:fld id="{5E94BA17-8AE8-4651-9FD9-8589E5D42325}" type="slidenum">
              <a:rPr lang="en-US" smtClean="0"/>
              <a:t>‹#›</a:t>
            </a:fld>
            <a:endParaRPr lang="en-US"/>
          </a:p>
        </p:txBody>
      </p:sp>
      <p:sp>
        <p:nvSpPr>
          <p:cNvPr id="6" name="Title 1"/>
          <p:cNvSpPr>
            <a:spLocks noGrp="1"/>
          </p:cNvSpPr>
          <p:nvPr>
            <p:ph type="title"/>
          </p:nvPr>
        </p:nvSpPr>
        <p:spPr>
          <a:xfrm>
            <a:off x="353442" y="301848"/>
            <a:ext cx="7886700" cy="909454"/>
          </a:xfrm>
        </p:spPr>
        <p:txBody>
          <a:bodyPr/>
          <a:lstStyle/>
          <a:p>
            <a:r>
              <a:rPr lang="en-US"/>
              <a:t>Click to edit Master title style</a:t>
            </a:r>
            <a:endParaRPr lang="en-US" dirty="0"/>
          </a:p>
        </p:txBody>
      </p:sp>
    </p:spTree>
    <p:extLst>
      <p:ext uri="{BB962C8B-B14F-4D97-AF65-F5344CB8AC3E}">
        <p14:creationId xmlns:p14="http://schemas.microsoft.com/office/powerpoint/2010/main" val="2551601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and Photo ">
    <p:spTree>
      <p:nvGrpSpPr>
        <p:cNvPr id="1" name=""/>
        <p:cNvGrpSpPr/>
        <p:nvPr/>
      </p:nvGrpSpPr>
      <p:grpSpPr>
        <a:xfrm>
          <a:off x="0" y="0"/>
          <a:ext cx="0" cy="0"/>
          <a:chOff x="0" y="0"/>
          <a:chExt cx="0" cy="0"/>
        </a:xfrm>
      </p:grpSpPr>
      <p:sp>
        <p:nvSpPr>
          <p:cNvPr id="6" name="Picture Placeholder 2"/>
          <p:cNvSpPr>
            <a:spLocks noGrp="1" noChangeAspect="1"/>
          </p:cNvSpPr>
          <p:nvPr>
            <p:ph type="pic" idx="13"/>
          </p:nvPr>
        </p:nvSpPr>
        <p:spPr>
          <a:xfrm>
            <a:off x="4409375" y="1084825"/>
            <a:ext cx="4752381" cy="5191691"/>
          </a:xfrm>
          <a:prstGeom prst="rect">
            <a:avLst/>
          </a:prstGeom>
          <a:solidFill>
            <a:schemeClr val="bg2">
              <a:lumMod val="75000"/>
            </a:schemeClr>
          </a:solidFill>
          <a:ln>
            <a:solidFill>
              <a:schemeClr val="bg1"/>
            </a:solidFill>
          </a:ln>
        </p:spPr>
        <p:txBody>
          <a:bodyPr anchor="t">
            <a:normAutofit/>
          </a:bodyPr>
          <a:lstStyle>
            <a:lvl1pPr marL="0" indent="0" algn="ctr">
              <a:buNone/>
              <a:defRPr sz="1200" b="0" i="0">
                <a:solidFill>
                  <a:schemeClr val="bg1"/>
                </a:solidFill>
                <a:latin typeface="Arial" charset="0"/>
                <a:ea typeface="Arial" charset="0"/>
                <a:cs typeface="Arial" charset="0"/>
              </a:defRPr>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en-US" dirty="0"/>
          </a:p>
          <a:p>
            <a:r>
              <a:rPr lang="en-US" dirty="0"/>
              <a:t>Drag picture to placeholder or click icon to add</a:t>
            </a:r>
          </a:p>
        </p:txBody>
      </p:sp>
      <p:sp>
        <p:nvSpPr>
          <p:cNvPr id="7" name="Content Placeholder 2"/>
          <p:cNvSpPr>
            <a:spLocks noGrp="1"/>
          </p:cNvSpPr>
          <p:nvPr>
            <p:ph sz="half" idx="1"/>
          </p:nvPr>
        </p:nvSpPr>
        <p:spPr>
          <a:xfrm>
            <a:off x="628650" y="1541539"/>
            <a:ext cx="3170993" cy="4351338"/>
          </a:xfrm>
        </p:spPr>
        <p:txBody>
          <a:bodyPr>
            <a:normAutofit/>
          </a:bodyPr>
          <a:lstStyle>
            <a:lvl1pPr>
              <a:defRPr sz="1800"/>
            </a:lvl1pPr>
            <a:lvl2pPr>
              <a:defRPr sz="1600"/>
            </a:lvl2pPr>
            <a:lvl3pPr>
              <a:defRPr sz="1400"/>
            </a:lvl3pPr>
            <a:lvl4pPr>
              <a:defRPr sz="1200"/>
            </a:lvl4pPr>
            <a:lvl5pP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1"/>
          <p:cNvSpPr>
            <a:spLocks noGrp="1"/>
          </p:cNvSpPr>
          <p:nvPr>
            <p:ph type="title"/>
          </p:nvPr>
        </p:nvSpPr>
        <p:spPr>
          <a:xfrm>
            <a:off x="353442" y="186434"/>
            <a:ext cx="7886700" cy="909454"/>
          </a:xfrm>
        </p:spPr>
        <p:txBody>
          <a:bodyPr/>
          <a:lstStyle/>
          <a:p>
            <a:r>
              <a:rPr lang="en-US"/>
              <a:t>Click to edit Master title style</a:t>
            </a:r>
            <a:endParaRPr lang="en-US" dirty="0"/>
          </a:p>
        </p:txBody>
      </p:sp>
      <p:sp>
        <p:nvSpPr>
          <p:cNvPr id="2" name="Date Placeholder 1"/>
          <p:cNvSpPr>
            <a:spLocks noGrp="1"/>
          </p:cNvSpPr>
          <p:nvPr>
            <p:ph type="dt" sz="half" idx="14"/>
          </p:nvPr>
        </p:nvSpPr>
        <p:spPr/>
        <p:txBody>
          <a:bodyPr/>
          <a:lstStyle/>
          <a:p>
            <a:fld id="{62FE63C3-A73F-4097-86A9-7B28950712B1}" type="datetime1">
              <a:rPr lang="en-US" smtClean="0"/>
              <a:pPr/>
              <a:t>6/18/2018</a:t>
            </a:fld>
            <a:endParaRPr lang="en-US"/>
          </a:p>
        </p:txBody>
      </p:sp>
      <p:sp>
        <p:nvSpPr>
          <p:cNvPr id="3" name="Footer Placeholder 2"/>
          <p:cNvSpPr>
            <a:spLocks noGrp="1"/>
          </p:cNvSpPr>
          <p:nvPr>
            <p:ph type="ftr" sz="quarter" idx="15"/>
          </p:nvPr>
        </p:nvSpPr>
        <p:spPr/>
        <p:txBody>
          <a:bodyPr/>
          <a:lstStyle/>
          <a:p>
            <a:endParaRPr lang="en-US" dirty="0"/>
          </a:p>
        </p:txBody>
      </p:sp>
      <p:sp>
        <p:nvSpPr>
          <p:cNvPr id="4" name="Slide Number Placeholder 3"/>
          <p:cNvSpPr>
            <a:spLocks noGrp="1"/>
          </p:cNvSpPr>
          <p:nvPr>
            <p:ph type="sldNum" sz="quarter" idx="16"/>
          </p:nvPr>
        </p:nvSpPr>
        <p:spPr/>
        <p:txBody>
          <a:bodyPr/>
          <a:lstStyle/>
          <a:p>
            <a:fld id="{5E94BA17-8AE8-4651-9FD9-8589E5D42325}" type="slidenum">
              <a:rPr lang="en-US" smtClean="0"/>
              <a:pPr/>
              <a:t>‹#›</a:t>
            </a:fld>
            <a:endParaRPr lang="en-US" dirty="0"/>
          </a:p>
        </p:txBody>
      </p:sp>
    </p:spTree>
    <p:extLst>
      <p:ext uri="{BB962C8B-B14F-4D97-AF65-F5344CB8AC3E}">
        <p14:creationId xmlns:p14="http://schemas.microsoft.com/office/powerpoint/2010/main" val="2071873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image" Target="../media/image3.png"/><Relationship Id="rId4" Type="http://schemas.openxmlformats.org/officeDocument/2006/relationships/slideLayout" Target="../slideLayouts/slideLayout15.xml"/><Relationship Id="rId9"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image" Target="../media/image7.jpeg"/><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58128" y="6356351"/>
            <a:ext cx="1280049" cy="365125"/>
          </a:xfrm>
          <a:prstGeom prst="rect">
            <a:avLst/>
          </a:prstGeom>
        </p:spPr>
        <p:txBody>
          <a:bodyPr vert="horz" lIns="91440" tIns="45720" rIns="91440" bIns="45720" rtlCol="0" anchor="ctr"/>
          <a:lstStyle>
            <a:lvl1pPr algn="l">
              <a:defRPr sz="1000">
                <a:solidFill>
                  <a:schemeClr val="tx1"/>
                </a:solidFill>
                <a:latin typeface="Segoe UI Semibold" panose="020B0702040204020203" pitchFamily="34" charset="0"/>
              </a:defRPr>
            </a:lvl1pPr>
          </a:lstStyle>
          <a:p>
            <a:fld id="{62FE63C3-A73F-4097-86A9-7B28950712B1}" type="datetime1">
              <a:rPr lang="en-US" smtClean="0"/>
              <a:pPr/>
              <a:t>6/18/2018</a:t>
            </a:fld>
            <a:endParaRPr lang="en-US" dirty="0"/>
          </a:p>
        </p:txBody>
      </p:sp>
      <p:sp>
        <p:nvSpPr>
          <p:cNvPr id="5" name="Footer Placeholder 4"/>
          <p:cNvSpPr>
            <a:spLocks noGrp="1"/>
          </p:cNvSpPr>
          <p:nvPr>
            <p:ph type="ftr" sz="quarter" idx="3"/>
          </p:nvPr>
        </p:nvSpPr>
        <p:spPr>
          <a:xfrm>
            <a:off x="2363121" y="6356351"/>
            <a:ext cx="3086100" cy="365125"/>
          </a:xfrm>
          <a:prstGeom prst="rect">
            <a:avLst/>
          </a:prstGeom>
        </p:spPr>
        <p:txBody>
          <a:bodyPr vert="horz" lIns="91440" tIns="45720" rIns="91440" bIns="45720" rtlCol="0" anchor="ctr"/>
          <a:lstStyle>
            <a:lvl1pPr algn="l">
              <a:defRPr sz="1000">
                <a:solidFill>
                  <a:schemeClr val="tx1">
                    <a:tint val="75000"/>
                  </a:schemeClr>
                </a:solidFill>
                <a:latin typeface="Segoe UI Semibold" panose="020B0702040204020203" pitchFamily="34" charset="0"/>
              </a:defRPr>
            </a:lvl1pPr>
          </a:lstStyle>
          <a:p>
            <a:endParaRPr lang="en-US" dirty="0"/>
          </a:p>
        </p:txBody>
      </p:sp>
      <p:sp>
        <p:nvSpPr>
          <p:cNvPr id="6" name="Slide Number Placeholder 5"/>
          <p:cNvSpPr>
            <a:spLocks noGrp="1"/>
          </p:cNvSpPr>
          <p:nvPr>
            <p:ph type="sldNum" sz="quarter" idx="4"/>
          </p:nvPr>
        </p:nvSpPr>
        <p:spPr>
          <a:xfrm>
            <a:off x="8478173" y="6374107"/>
            <a:ext cx="516570" cy="365125"/>
          </a:xfrm>
          <a:prstGeom prst="rect">
            <a:avLst/>
          </a:prstGeom>
        </p:spPr>
        <p:txBody>
          <a:bodyPr vert="horz" lIns="91440" tIns="45720" rIns="91440" bIns="45720" rtlCol="0" anchor="ctr"/>
          <a:lstStyle>
            <a:lvl1pPr algn="r">
              <a:defRPr sz="1200" b="1">
                <a:solidFill>
                  <a:schemeClr val="bg1">
                    <a:lumMod val="50000"/>
                  </a:schemeClr>
                </a:solidFill>
                <a:latin typeface="Segoe UI Semibold" panose="020B0702040204020203" pitchFamily="34" charset="0"/>
                <a:ea typeface="Segoe UI" panose="020B0502040204020203" pitchFamily="34" charset="0"/>
                <a:cs typeface="Segoe UI" panose="020B0502040204020203" pitchFamily="34" charset="0"/>
              </a:defRPr>
            </a:lvl1pPr>
          </a:lstStyle>
          <a:p>
            <a:fld id="{5E94BA17-8AE8-4651-9FD9-8589E5D42325}" type="slidenum">
              <a:rPr lang="en-US" smtClean="0"/>
              <a:pPr/>
              <a:t>‹#›</a:t>
            </a:fld>
            <a:endParaRPr lang="en-US" dirty="0"/>
          </a:p>
        </p:txBody>
      </p:sp>
      <p:cxnSp>
        <p:nvCxnSpPr>
          <p:cNvPr id="9" name="Straight Connector 8"/>
          <p:cNvCxnSpPr/>
          <p:nvPr userDrawn="1"/>
        </p:nvCxnSpPr>
        <p:spPr>
          <a:xfrm>
            <a:off x="8542214" y="6383045"/>
            <a:ext cx="0" cy="325158"/>
          </a:xfrm>
          <a:prstGeom prst="line">
            <a:avLst/>
          </a:prstGeom>
          <a:ln w="12700">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7" name="Rectangle 6"/>
          <p:cNvSpPr/>
          <p:nvPr userDrawn="1"/>
        </p:nvSpPr>
        <p:spPr>
          <a:xfrm>
            <a:off x="0" y="6795855"/>
            <a:ext cx="9144000" cy="71021"/>
          </a:xfrm>
          <a:prstGeom prst="rect">
            <a:avLst/>
          </a:prstGeom>
          <a:solidFill>
            <a:srgbClr val="FED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10"/>
          <p:cNvSpPr txBox="1"/>
          <p:nvPr userDrawn="1"/>
        </p:nvSpPr>
        <p:spPr>
          <a:xfrm>
            <a:off x="6103398" y="6407746"/>
            <a:ext cx="2352583" cy="29238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300" dirty="0">
                <a:solidFill>
                  <a:schemeClr val="tx1"/>
                </a:solidFill>
              </a:rPr>
              <a:t>Southern</a:t>
            </a:r>
            <a:r>
              <a:rPr lang="en-US" sz="1300" baseline="0" dirty="0">
                <a:solidFill>
                  <a:schemeClr val="tx1"/>
                </a:solidFill>
              </a:rPr>
              <a:t> California Edison</a:t>
            </a:r>
            <a:endParaRPr lang="en-US" sz="1300" dirty="0">
              <a:solidFill>
                <a:schemeClr val="tx1"/>
              </a:solidFill>
            </a:endParaRPr>
          </a:p>
        </p:txBody>
      </p:sp>
    </p:spTree>
    <p:extLst>
      <p:ext uri="{BB962C8B-B14F-4D97-AF65-F5344CB8AC3E}">
        <p14:creationId xmlns:p14="http://schemas.microsoft.com/office/powerpoint/2010/main" val="4175749647"/>
      </p:ext>
    </p:extLst>
  </p:cSld>
  <p:clrMap bg1="lt1" tx1="dk1" bg2="lt2" tx2="dk2" accent1="accent1" accent2="accent2" accent3="accent3" accent4="accent4" accent5="accent5" accent6="accent6" hlink="hlink" folHlink="folHlink"/>
  <p:sldLayoutIdLst>
    <p:sldLayoutId id="2147483673" r:id="rId1"/>
    <p:sldLayoutId id="2147483679" r:id="rId2"/>
    <p:sldLayoutId id="2147483681" r:id="rId3"/>
    <p:sldLayoutId id="2147483683" r:id="rId4"/>
    <p:sldLayoutId id="2147483686" r:id="rId5"/>
    <p:sldLayoutId id="2147483689" r:id="rId6"/>
    <p:sldLayoutId id="2147483692" r:id="rId7"/>
    <p:sldLayoutId id="2147483695" r:id="rId8"/>
    <p:sldLayoutId id="2147483696" r:id="rId9"/>
    <p:sldLayoutId id="2147483699" r:id="rId10"/>
    <p:sldLayoutId id="2147483702" r:id="rId11"/>
  </p:sldLayoutIdLst>
  <p:hf hdr="0" ftr="0" dt="0"/>
  <p:txStyles>
    <p:titleStyle>
      <a:lvl1pPr algn="l" defTabSz="914400" rtl="0" eaLnBrk="1" latinLnBrk="0" hangingPunct="1">
        <a:lnSpc>
          <a:spcPct val="90000"/>
        </a:lnSpc>
        <a:spcBef>
          <a:spcPct val="0"/>
        </a:spcBef>
        <a:buNone/>
        <a:defRPr sz="2800" kern="1200">
          <a:solidFill>
            <a:schemeClr val="tx1"/>
          </a:solidFill>
          <a:latin typeface="Segoe UI Light" panose="020B05020402040202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9" descr="Tech_Inside-Midday.jpg"/>
          <p:cNvPicPr>
            <a:picLocks noChangeAspect="1"/>
          </p:cNvPicPr>
          <p:nvPr/>
        </p:nvPicPr>
        <p:blipFill>
          <a:blip r:embed="rId9">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w="9525">
            <a:noFill/>
            <a:miter lim="800000"/>
            <a:headEnd/>
            <a:tailEnd/>
          </a:ln>
        </p:spPr>
      </p:pic>
      <p:sp>
        <p:nvSpPr>
          <p:cNvPr id="1027" name="Title Placeholder 1"/>
          <p:cNvSpPr>
            <a:spLocks noGrp="1"/>
          </p:cNvSpPr>
          <p:nvPr>
            <p:ph type="title"/>
          </p:nvPr>
        </p:nvSpPr>
        <p:spPr bwMode="auto">
          <a:xfrm>
            <a:off x="457200" y="304802"/>
            <a:ext cx="5943600" cy="563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Text Placeholder 2"/>
          <p:cNvSpPr>
            <a:spLocks noGrp="1"/>
          </p:cNvSpPr>
          <p:nvPr>
            <p:ph type="body" idx="1"/>
          </p:nvPr>
        </p:nvSpPr>
        <p:spPr bwMode="auto">
          <a:xfrm>
            <a:off x="457200" y="1295402"/>
            <a:ext cx="8229600" cy="4830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defRPr>
            </a:lvl1pPr>
          </a:lstStyle>
          <a:p>
            <a:pPr>
              <a:defRPr/>
            </a:pPr>
            <a:fld id="{B4E00C48-6434-47BF-8663-B8F818988C63}" type="datetime1">
              <a:rPr lang="en-US" smtClean="0">
                <a:solidFill>
                  <a:prstClr val="black">
                    <a:tint val="75000"/>
                  </a:prstClr>
                </a:solidFill>
              </a:rPr>
              <a:pPr>
                <a:defRPr/>
              </a:pPr>
              <a:t>6/18/2018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fontAlgn="auto">
              <a:spcBef>
                <a:spcPts val="0"/>
              </a:spcBef>
              <a:spcAft>
                <a:spcPts val="0"/>
              </a:spcAft>
              <a:defRPr sz="900">
                <a:solidFill>
                  <a:schemeClr val="tx1">
                    <a:tint val="75000"/>
                  </a:schemeClr>
                </a:solidFill>
                <a:latin typeface="+mn-lt"/>
              </a:defRPr>
            </a:lvl1pPr>
          </a:lstStyle>
          <a:p>
            <a:pPr>
              <a:defRPr/>
            </a:pPr>
            <a:r>
              <a:rPr lang="en-US">
                <a:solidFill>
                  <a:prstClr val="black">
                    <a:tint val="75000"/>
                  </a:prstClr>
                </a:solidFill>
              </a:rPr>
              <a:t>© 2012  San Diego Gas &amp; Electric Company.  All trademarks belong to their respective owners.  All rights reserved.</a:t>
            </a: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fontAlgn="auto">
              <a:spcBef>
                <a:spcPts val="0"/>
              </a:spcBef>
              <a:spcAft>
                <a:spcPts val="0"/>
              </a:spcAft>
              <a:defRPr sz="900">
                <a:solidFill>
                  <a:schemeClr val="tx1">
                    <a:tint val="75000"/>
                  </a:schemeClr>
                </a:solidFill>
                <a:latin typeface="+mn-lt"/>
              </a:defRPr>
            </a:lvl1pPr>
          </a:lstStyle>
          <a:p>
            <a:pPr>
              <a:defRPr/>
            </a:pPr>
            <a:fld id="{B7561A95-529E-4F4B-8EDF-4B728BCFA186}" type="slidenum">
              <a:rPr lang="en-US">
                <a:solidFill>
                  <a:prstClr val="black">
                    <a:tint val="75000"/>
                  </a:prstClr>
                </a:solidFill>
              </a:rPr>
              <a:pPr>
                <a:defRPr/>
              </a:pPr>
              <a:t>‹#›</a:t>
            </a:fld>
            <a:endParaRPr lang="en-US">
              <a:solidFill>
                <a:prstClr val="black">
                  <a:tint val="75000"/>
                </a:prstClr>
              </a:solidFill>
            </a:endParaRPr>
          </a:p>
        </p:txBody>
      </p:sp>
      <p:pic>
        <p:nvPicPr>
          <p:cNvPr id="1032" name="Picture 8" descr="SDGEconnectedlogo_SM.png"/>
          <p:cNvPicPr>
            <a:picLocks noChangeAspect="1"/>
          </p:cNvPicPr>
          <p:nvPr/>
        </p:nvPicPr>
        <p:blipFill>
          <a:blip r:embed="rId10">
            <a:extLst>
              <a:ext uri="{28A0092B-C50C-407E-A947-70E740481C1C}">
                <a14:useLocalDpi xmlns:a14="http://schemas.microsoft.com/office/drawing/2010/main"/>
              </a:ext>
            </a:extLst>
          </a:blip>
          <a:srcRect/>
          <a:stretch>
            <a:fillRect/>
          </a:stretch>
        </p:blipFill>
        <p:spPr bwMode="auto">
          <a:xfrm>
            <a:off x="7315200" y="190500"/>
            <a:ext cx="1371600" cy="647700"/>
          </a:xfrm>
          <a:prstGeom prst="rect">
            <a:avLst/>
          </a:prstGeom>
          <a:noFill/>
          <a:ln w="9525">
            <a:noFill/>
            <a:miter lim="800000"/>
            <a:headEnd/>
            <a:tailEnd/>
          </a:ln>
        </p:spPr>
      </p:pic>
    </p:spTree>
    <p:extLst>
      <p:ext uri="{BB962C8B-B14F-4D97-AF65-F5344CB8AC3E}">
        <p14:creationId xmlns:p14="http://schemas.microsoft.com/office/powerpoint/2010/main" val="2237263405"/>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Lst>
  <p:hf hdr="0" ftr="0" dt="0"/>
  <p:txStyles>
    <p:titleStyle>
      <a:lvl1pPr algn="l" defTabSz="342900" rtl="0" eaLnBrk="0" fontAlgn="base" hangingPunct="0">
        <a:spcBef>
          <a:spcPct val="0"/>
        </a:spcBef>
        <a:spcAft>
          <a:spcPct val="0"/>
        </a:spcAft>
        <a:defRPr sz="1500" i="1" kern="1200">
          <a:solidFill>
            <a:srgbClr val="000000"/>
          </a:solidFill>
          <a:latin typeface="Verdana"/>
          <a:ea typeface="Verdana" pitchFamily="34" charset="0"/>
          <a:cs typeface="Verdana"/>
        </a:defRPr>
      </a:lvl1pPr>
      <a:lvl2pPr algn="l" defTabSz="342900" rtl="0" eaLnBrk="0" fontAlgn="base" hangingPunct="0">
        <a:spcBef>
          <a:spcPct val="0"/>
        </a:spcBef>
        <a:spcAft>
          <a:spcPct val="0"/>
        </a:spcAft>
        <a:defRPr sz="1500" i="1">
          <a:solidFill>
            <a:srgbClr val="000000"/>
          </a:solidFill>
          <a:latin typeface="Verdana" pitchFamily="34" charset="0"/>
          <a:ea typeface="Verdana" pitchFamily="34" charset="0"/>
          <a:cs typeface="Verdana" pitchFamily="34" charset="0"/>
        </a:defRPr>
      </a:lvl2pPr>
      <a:lvl3pPr algn="l" defTabSz="342900" rtl="0" eaLnBrk="0" fontAlgn="base" hangingPunct="0">
        <a:spcBef>
          <a:spcPct val="0"/>
        </a:spcBef>
        <a:spcAft>
          <a:spcPct val="0"/>
        </a:spcAft>
        <a:defRPr sz="1500" i="1">
          <a:solidFill>
            <a:srgbClr val="000000"/>
          </a:solidFill>
          <a:latin typeface="Verdana" pitchFamily="34" charset="0"/>
          <a:ea typeface="Verdana" pitchFamily="34" charset="0"/>
          <a:cs typeface="Verdana" pitchFamily="34" charset="0"/>
        </a:defRPr>
      </a:lvl3pPr>
      <a:lvl4pPr algn="l" defTabSz="342900" rtl="0" eaLnBrk="0" fontAlgn="base" hangingPunct="0">
        <a:spcBef>
          <a:spcPct val="0"/>
        </a:spcBef>
        <a:spcAft>
          <a:spcPct val="0"/>
        </a:spcAft>
        <a:defRPr sz="1500" i="1">
          <a:solidFill>
            <a:srgbClr val="000000"/>
          </a:solidFill>
          <a:latin typeface="Verdana" pitchFamily="34" charset="0"/>
          <a:ea typeface="Verdana" pitchFamily="34" charset="0"/>
          <a:cs typeface="Verdana" pitchFamily="34" charset="0"/>
        </a:defRPr>
      </a:lvl4pPr>
      <a:lvl5pPr algn="l" defTabSz="342900" rtl="0" eaLnBrk="0" fontAlgn="base" hangingPunct="0">
        <a:spcBef>
          <a:spcPct val="0"/>
        </a:spcBef>
        <a:spcAft>
          <a:spcPct val="0"/>
        </a:spcAft>
        <a:defRPr sz="1500" i="1">
          <a:solidFill>
            <a:srgbClr val="000000"/>
          </a:solidFill>
          <a:latin typeface="Verdana" pitchFamily="34" charset="0"/>
          <a:ea typeface="Verdana" pitchFamily="34" charset="0"/>
          <a:cs typeface="Verdana" pitchFamily="34" charset="0"/>
        </a:defRPr>
      </a:lvl5pPr>
      <a:lvl6pPr marL="342900" algn="l" defTabSz="342900" rtl="0" eaLnBrk="1" fontAlgn="base" hangingPunct="1">
        <a:spcBef>
          <a:spcPct val="0"/>
        </a:spcBef>
        <a:spcAft>
          <a:spcPct val="0"/>
        </a:spcAft>
        <a:defRPr sz="1500" i="1">
          <a:solidFill>
            <a:schemeClr val="bg1"/>
          </a:solidFill>
          <a:latin typeface="Verdana" pitchFamily="34" charset="0"/>
        </a:defRPr>
      </a:lvl6pPr>
      <a:lvl7pPr marL="685800" algn="l" defTabSz="342900" rtl="0" eaLnBrk="1" fontAlgn="base" hangingPunct="1">
        <a:spcBef>
          <a:spcPct val="0"/>
        </a:spcBef>
        <a:spcAft>
          <a:spcPct val="0"/>
        </a:spcAft>
        <a:defRPr sz="1500" i="1">
          <a:solidFill>
            <a:schemeClr val="bg1"/>
          </a:solidFill>
          <a:latin typeface="Verdana" pitchFamily="34" charset="0"/>
        </a:defRPr>
      </a:lvl7pPr>
      <a:lvl8pPr marL="1028700" algn="l" defTabSz="342900" rtl="0" eaLnBrk="1" fontAlgn="base" hangingPunct="1">
        <a:spcBef>
          <a:spcPct val="0"/>
        </a:spcBef>
        <a:spcAft>
          <a:spcPct val="0"/>
        </a:spcAft>
        <a:defRPr sz="1500" i="1">
          <a:solidFill>
            <a:schemeClr val="bg1"/>
          </a:solidFill>
          <a:latin typeface="Verdana" pitchFamily="34" charset="0"/>
        </a:defRPr>
      </a:lvl8pPr>
      <a:lvl9pPr marL="1371600" algn="l" defTabSz="342900" rtl="0" eaLnBrk="1" fontAlgn="base" hangingPunct="1">
        <a:spcBef>
          <a:spcPct val="0"/>
        </a:spcBef>
        <a:spcAft>
          <a:spcPct val="0"/>
        </a:spcAft>
        <a:defRPr sz="1500" i="1">
          <a:solidFill>
            <a:schemeClr val="bg1"/>
          </a:solidFill>
          <a:latin typeface="Verdana" pitchFamily="34" charset="0"/>
        </a:defRPr>
      </a:lvl9pPr>
    </p:titleStyle>
    <p:bodyStyle>
      <a:lvl1pPr marL="122635" indent="-122635" algn="l" defTabSz="342900" rtl="0" eaLnBrk="0" fontAlgn="base" hangingPunct="0">
        <a:spcBef>
          <a:spcPct val="20000"/>
        </a:spcBef>
        <a:spcAft>
          <a:spcPts val="900"/>
        </a:spcAft>
        <a:buClr>
          <a:srgbClr val="FF0000"/>
        </a:buClr>
        <a:buSzPct val="125000"/>
        <a:buFont typeface="Arial" charset="0"/>
        <a:buChar char="•"/>
        <a:defRPr sz="1200" kern="1200">
          <a:solidFill>
            <a:schemeClr val="tx1"/>
          </a:solidFill>
          <a:latin typeface="Verdana"/>
          <a:ea typeface="Verdana" pitchFamily="34" charset="0"/>
          <a:cs typeface="Verdana"/>
        </a:defRPr>
      </a:lvl1pPr>
      <a:lvl2pPr marL="557213" indent="-214313" algn="l" defTabSz="342900" rtl="0" eaLnBrk="0" fontAlgn="base" hangingPunct="0">
        <a:spcBef>
          <a:spcPct val="20000"/>
        </a:spcBef>
        <a:spcAft>
          <a:spcPts val="900"/>
        </a:spcAft>
        <a:buClr>
          <a:srgbClr val="FF0000"/>
        </a:buClr>
        <a:buFont typeface="Arial" charset="0"/>
        <a:buChar char="–"/>
        <a:defRPr sz="1050" kern="1200">
          <a:solidFill>
            <a:schemeClr val="tx1"/>
          </a:solidFill>
          <a:latin typeface="Verdana"/>
          <a:ea typeface="Verdana" pitchFamily="34" charset="0"/>
          <a:cs typeface="Verdana"/>
        </a:defRPr>
      </a:lvl2pPr>
      <a:lvl3pPr marL="857250" indent="-171450" algn="l" defTabSz="342900" rtl="0" eaLnBrk="0" fontAlgn="base" hangingPunct="0">
        <a:spcBef>
          <a:spcPct val="20000"/>
        </a:spcBef>
        <a:spcAft>
          <a:spcPct val="0"/>
        </a:spcAft>
        <a:buClr>
          <a:schemeClr val="tx2"/>
        </a:buClr>
        <a:buFont typeface="Arial" charset="0"/>
        <a:buChar char="•"/>
        <a:defRPr sz="1200" kern="1200">
          <a:solidFill>
            <a:schemeClr val="tx1"/>
          </a:solidFill>
          <a:latin typeface="Verdana"/>
          <a:ea typeface="Verdana" pitchFamily="34" charset="0"/>
          <a:cs typeface="Verdana"/>
        </a:defRPr>
      </a:lvl3pPr>
      <a:lvl4pPr marL="1200150" indent="-171450" algn="l" defTabSz="342900" rtl="0" eaLnBrk="0" fontAlgn="base" hangingPunct="0">
        <a:spcBef>
          <a:spcPct val="20000"/>
        </a:spcBef>
        <a:spcAft>
          <a:spcPct val="0"/>
        </a:spcAft>
        <a:buClr>
          <a:schemeClr val="tx2"/>
        </a:buClr>
        <a:buFont typeface="Arial" charset="0"/>
        <a:buChar char="–"/>
        <a:defRPr sz="1200" kern="1200">
          <a:solidFill>
            <a:schemeClr val="tx1"/>
          </a:solidFill>
          <a:latin typeface="Verdana"/>
          <a:ea typeface="Verdana" pitchFamily="34" charset="0"/>
          <a:cs typeface="Verdana"/>
        </a:defRPr>
      </a:lvl4pPr>
      <a:lvl5pPr marL="1543050" indent="-171450" algn="l" defTabSz="342900" rtl="0" eaLnBrk="0" fontAlgn="base" hangingPunct="0">
        <a:spcBef>
          <a:spcPct val="20000"/>
        </a:spcBef>
        <a:spcAft>
          <a:spcPct val="0"/>
        </a:spcAft>
        <a:buClr>
          <a:schemeClr val="tx2"/>
        </a:buClr>
        <a:buFont typeface="Arial" charset="0"/>
        <a:buChar char="»"/>
        <a:defRPr sz="1200" kern="1200">
          <a:solidFill>
            <a:schemeClr val="tx1"/>
          </a:solidFill>
          <a:latin typeface="Verdana"/>
          <a:ea typeface="Verdana" pitchFamily="34" charset="0"/>
          <a:cs typeface="Verdana"/>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PPtheader.jpg">
            <a:extLst>
              <a:ext uri="{FF2B5EF4-FFF2-40B4-BE49-F238E27FC236}">
                <a16:creationId xmlns:a16="http://schemas.microsoft.com/office/drawing/2014/main" id="{B8A68695-7BFE-4B34-80BF-5C3CF8093603}"/>
              </a:ext>
            </a:extLst>
          </p:cNvPr>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0" y="2"/>
            <a:ext cx="9144000" cy="1382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6225980"/>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Lst>
  <p:hf hdr="0" dt="0"/>
  <p:txStyles>
    <p:titleStyle>
      <a:lvl1pPr algn="ctr" defTabSz="342900" rtl="0" eaLnBrk="0" fontAlgn="base" hangingPunct="0">
        <a:spcBef>
          <a:spcPct val="0"/>
        </a:spcBef>
        <a:spcAft>
          <a:spcPct val="0"/>
        </a:spcAft>
        <a:defRPr sz="3300" kern="1200">
          <a:solidFill>
            <a:schemeClr val="tx1"/>
          </a:solidFill>
          <a:latin typeface="+mj-lt"/>
          <a:ea typeface="MS PGothic" pitchFamily="34" charset="-128"/>
          <a:cs typeface="ＭＳ Ｐゴシック" pitchFamily="-105" charset="-128"/>
        </a:defRPr>
      </a:lvl1pPr>
      <a:lvl2pPr algn="ctr" defTabSz="342900" rtl="0" eaLnBrk="0" fontAlgn="base" hangingPunct="0">
        <a:spcBef>
          <a:spcPct val="0"/>
        </a:spcBef>
        <a:spcAft>
          <a:spcPct val="0"/>
        </a:spcAft>
        <a:defRPr sz="3300">
          <a:solidFill>
            <a:schemeClr val="tx1"/>
          </a:solidFill>
          <a:latin typeface="Calibri" pitchFamily="-105" charset="0"/>
          <a:ea typeface="MS PGothic" pitchFamily="34" charset="-128"/>
          <a:cs typeface="ＭＳ Ｐゴシック" pitchFamily="-105" charset="-128"/>
        </a:defRPr>
      </a:lvl2pPr>
      <a:lvl3pPr algn="ctr" defTabSz="342900" rtl="0" eaLnBrk="0" fontAlgn="base" hangingPunct="0">
        <a:spcBef>
          <a:spcPct val="0"/>
        </a:spcBef>
        <a:spcAft>
          <a:spcPct val="0"/>
        </a:spcAft>
        <a:defRPr sz="3300">
          <a:solidFill>
            <a:schemeClr val="tx1"/>
          </a:solidFill>
          <a:latin typeface="Calibri" pitchFamily="-105" charset="0"/>
          <a:ea typeface="MS PGothic" pitchFamily="34" charset="-128"/>
          <a:cs typeface="ＭＳ Ｐゴシック" pitchFamily="-105" charset="-128"/>
        </a:defRPr>
      </a:lvl3pPr>
      <a:lvl4pPr algn="ctr" defTabSz="342900" rtl="0" eaLnBrk="0" fontAlgn="base" hangingPunct="0">
        <a:spcBef>
          <a:spcPct val="0"/>
        </a:spcBef>
        <a:spcAft>
          <a:spcPct val="0"/>
        </a:spcAft>
        <a:defRPr sz="3300">
          <a:solidFill>
            <a:schemeClr val="tx1"/>
          </a:solidFill>
          <a:latin typeface="Calibri" pitchFamily="-105" charset="0"/>
          <a:ea typeface="MS PGothic" pitchFamily="34" charset="-128"/>
          <a:cs typeface="ＭＳ Ｐゴシック" pitchFamily="-105" charset="-128"/>
        </a:defRPr>
      </a:lvl4pPr>
      <a:lvl5pPr algn="ctr" defTabSz="342900" rtl="0" eaLnBrk="0" fontAlgn="base" hangingPunct="0">
        <a:spcBef>
          <a:spcPct val="0"/>
        </a:spcBef>
        <a:spcAft>
          <a:spcPct val="0"/>
        </a:spcAft>
        <a:defRPr sz="3300">
          <a:solidFill>
            <a:schemeClr val="tx1"/>
          </a:solidFill>
          <a:latin typeface="Calibri" pitchFamily="-105" charset="0"/>
          <a:ea typeface="MS PGothic" pitchFamily="34" charset="-128"/>
          <a:cs typeface="ＭＳ Ｐゴシック" pitchFamily="-105" charset="-128"/>
        </a:defRPr>
      </a:lvl5pPr>
      <a:lvl6pPr marL="342900" algn="ctr" defTabSz="342900" rtl="0" fontAlgn="base">
        <a:spcBef>
          <a:spcPct val="0"/>
        </a:spcBef>
        <a:spcAft>
          <a:spcPct val="0"/>
        </a:spcAft>
        <a:defRPr sz="3300">
          <a:solidFill>
            <a:schemeClr val="tx1"/>
          </a:solidFill>
          <a:latin typeface="Calibri" pitchFamily="-105" charset="0"/>
          <a:ea typeface="ＭＳ Ｐゴシック" pitchFamily="-105" charset="-128"/>
          <a:cs typeface="ＭＳ Ｐゴシック" pitchFamily="-105" charset="-128"/>
        </a:defRPr>
      </a:lvl6pPr>
      <a:lvl7pPr marL="685800" algn="ctr" defTabSz="342900" rtl="0" fontAlgn="base">
        <a:spcBef>
          <a:spcPct val="0"/>
        </a:spcBef>
        <a:spcAft>
          <a:spcPct val="0"/>
        </a:spcAft>
        <a:defRPr sz="3300">
          <a:solidFill>
            <a:schemeClr val="tx1"/>
          </a:solidFill>
          <a:latin typeface="Calibri" pitchFamily="-105" charset="0"/>
          <a:ea typeface="ＭＳ Ｐゴシック" pitchFamily="-105" charset="-128"/>
          <a:cs typeface="ＭＳ Ｐゴシック" pitchFamily="-105" charset="-128"/>
        </a:defRPr>
      </a:lvl7pPr>
      <a:lvl8pPr marL="1028700" algn="ctr" defTabSz="342900" rtl="0" fontAlgn="base">
        <a:spcBef>
          <a:spcPct val="0"/>
        </a:spcBef>
        <a:spcAft>
          <a:spcPct val="0"/>
        </a:spcAft>
        <a:defRPr sz="3300">
          <a:solidFill>
            <a:schemeClr val="tx1"/>
          </a:solidFill>
          <a:latin typeface="Calibri" pitchFamily="-105" charset="0"/>
          <a:ea typeface="ＭＳ Ｐゴシック" pitchFamily="-105" charset="-128"/>
          <a:cs typeface="ＭＳ Ｐゴシック" pitchFamily="-105" charset="-128"/>
        </a:defRPr>
      </a:lvl8pPr>
      <a:lvl9pPr marL="1371600" algn="ctr" defTabSz="342900" rtl="0" fontAlgn="base">
        <a:spcBef>
          <a:spcPct val="0"/>
        </a:spcBef>
        <a:spcAft>
          <a:spcPct val="0"/>
        </a:spcAft>
        <a:defRPr sz="3300">
          <a:solidFill>
            <a:schemeClr val="tx1"/>
          </a:solidFill>
          <a:latin typeface="Calibri" pitchFamily="-105" charset="0"/>
          <a:ea typeface="ＭＳ Ｐゴシック" pitchFamily="-105" charset="-128"/>
          <a:cs typeface="ＭＳ Ｐゴシック" pitchFamily="-105" charset="-128"/>
        </a:defRPr>
      </a:lvl9pPr>
    </p:titleStyle>
    <p:bodyStyle>
      <a:lvl1pPr marL="257175" indent="-257175" algn="l" defTabSz="3429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ＭＳ Ｐゴシック" pitchFamily="-105" charset="-128"/>
        </a:defRPr>
      </a:lvl1pPr>
      <a:lvl2pPr marL="557213" indent="-214313" algn="l" defTabSz="342900"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S PGothic" pitchFamily="34" charset="-128"/>
          <a:cs typeface="+mn-cs"/>
        </a:defRPr>
      </a:lvl2pPr>
      <a:lvl3pPr marL="857250" indent="-171450" algn="l" defTabSz="342900"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S PGothic" pitchFamily="34" charset="-128"/>
          <a:cs typeface="+mn-cs"/>
        </a:defRPr>
      </a:lvl3pPr>
      <a:lvl4pPr marL="12001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S PGothic" pitchFamily="34" charset="-128"/>
          <a:cs typeface="+mn-cs"/>
        </a:defRPr>
      </a:lvl4pPr>
      <a:lvl5pPr marL="15430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S PGothic" pitchFamily="34" charset="-128"/>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4.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6.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hemeOverride" Target="../theme/themeOverride7.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8.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hemeOverride" Target="../theme/themeOverride9.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hemeOverride" Target="../theme/themeOverride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96775" y="2538643"/>
            <a:ext cx="6858000" cy="1076495"/>
          </a:xfrm>
        </p:spPr>
        <p:txBody>
          <a:bodyPr/>
          <a:lstStyle/>
          <a:p>
            <a:r>
              <a:rPr lang="en-US" dirty="0"/>
              <a:t>June 19, 2018</a:t>
            </a:r>
          </a:p>
        </p:txBody>
      </p:sp>
      <p:sp>
        <p:nvSpPr>
          <p:cNvPr id="3" name="Title 2"/>
          <p:cNvSpPr>
            <a:spLocks noGrp="1"/>
          </p:cNvSpPr>
          <p:nvPr>
            <p:ph type="title"/>
          </p:nvPr>
        </p:nvSpPr>
        <p:spPr>
          <a:xfrm>
            <a:off x="752937" y="1166053"/>
            <a:ext cx="7886700" cy="1325563"/>
          </a:xfrm>
        </p:spPr>
        <p:txBody>
          <a:bodyPr>
            <a:normAutofit/>
          </a:bodyPr>
          <a:lstStyle/>
          <a:p>
            <a:r>
              <a:rPr lang="en-US" sz="4000" dirty="0"/>
              <a:t>Technology Neutral Pro Forma Working Group</a:t>
            </a:r>
          </a:p>
        </p:txBody>
      </p:sp>
    </p:spTree>
    <p:extLst>
      <p:ext uri="{BB962C8B-B14F-4D97-AF65-F5344CB8AC3E}">
        <p14:creationId xmlns:p14="http://schemas.microsoft.com/office/powerpoint/2010/main" val="3217200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Article 1 – Product</a:t>
            </a:r>
          </a:p>
        </p:txBody>
      </p:sp>
      <p:sp>
        <p:nvSpPr>
          <p:cNvPr id="3" name="Content Placeholder 2"/>
          <p:cNvSpPr>
            <a:spLocks noGrp="1"/>
          </p:cNvSpPr>
          <p:nvPr>
            <p:ph idx="1"/>
          </p:nvPr>
        </p:nvSpPr>
        <p:spPr>
          <a:xfrm>
            <a:off x="628650" y="1347019"/>
            <a:ext cx="7886700" cy="4829944"/>
          </a:xfrm>
        </p:spPr>
        <p:txBody>
          <a:bodyPr numCol="1">
            <a:noAutofit/>
          </a:bodyPr>
          <a:lstStyle/>
          <a:p>
            <a:r>
              <a:rPr lang="en-US" sz="1800" dirty="0"/>
              <a:t>BTM DG - </a:t>
            </a:r>
            <a:r>
              <a:rPr lang="en-US" sz="1600" dirty="0"/>
              <a:t>Expected Monthly and Annual Energy and Deferral Savings, any Capacity Attributes</a:t>
            </a:r>
          </a:p>
          <a:p>
            <a:r>
              <a:rPr lang="en-US" sz="1800" dirty="0"/>
              <a:t>BTM DG-ES - </a:t>
            </a:r>
            <a:r>
              <a:rPr lang="en-US" sz="1600" dirty="0"/>
              <a:t>Expected Capacity, Energy, and Deferral Savings; any Capacity Attributes </a:t>
            </a:r>
          </a:p>
          <a:p>
            <a:r>
              <a:rPr lang="en-US" sz="1800" dirty="0"/>
              <a:t>BTM DR - </a:t>
            </a:r>
            <a:r>
              <a:rPr lang="en-US" sz="1600" dirty="0"/>
              <a:t>Ability to serve some portion of electrical consumption</a:t>
            </a:r>
          </a:p>
          <a:p>
            <a:r>
              <a:rPr lang="en-US" sz="1800" dirty="0"/>
              <a:t>BTM EE - </a:t>
            </a:r>
            <a:r>
              <a:rPr lang="en-US" sz="1600" dirty="0"/>
              <a:t>Improved energy efficiency, energy savings, capacity savings</a:t>
            </a:r>
          </a:p>
          <a:p>
            <a:r>
              <a:rPr lang="en-US" sz="1800" dirty="0"/>
              <a:t>IFOM DG - </a:t>
            </a:r>
            <a:r>
              <a:rPr lang="en-US" sz="1600" dirty="0"/>
              <a:t>All energy, all Green Attributes, all Capacity Attributes, all Resource Adequacy Benefits</a:t>
            </a:r>
          </a:p>
          <a:p>
            <a:r>
              <a:rPr lang="en-US" sz="1800" dirty="0"/>
              <a:t>IFOM ES RA Only - </a:t>
            </a:r>
            <a:r>
              <a:rPr lang="en-US" sz="1600" dirty="0"/>
              <a:t>Capacity Attributes, Local Resource Constrained Days dispatching</a:t>
            </a:r>
          </a:p>
          <a:p>
            <a:r>
              <a:rPr lang="en-US" sz="1800" dirty="0"/>
              <a:t>IFOM ES RA with Put</a:t>
            </a:r>
          </a:p>
          <a:p>
            <a:pPr lvl="1"/>
            <a:r>
              <a:rPr lang="en-US" sz="1600" dirty="0"/>
              <a:t>RA Period: Capacity Attributes, Local Resource Constrained Days dispatching</a:t>
            </a:r>
          </a:p>
          <a:p>
            <a:pPr lvl="1"/>
            <a:r>
              <a:rPr lang="en-US" sz="1600" dirty="0"/>
              <a:t>Put Period: Capacity Attributes, all Energy, all Capacity, all Ancillary Services, all Ancillary Services Capacity</a:t>
            </a:r>
          </a:p>
          <a:p>
            <a:r>
              <a:rPr lang="en-US" sz="1800" dirty="0"/>
              <a:t>Article 1 also includes Quantity, Price, and Project specifications</a:t>
            </a:r>
          </a:p>
        </p:txBody>
      </p:sp>
      <p:sp>
        <p:nvSpPr>
          <p:cNvPr id="4" name="Slide Number Placeholder 3"/>
          <p:cNvSpPr>
            <a:spLocks noGrp="1"/>
          </p:cNvSpPr>
          <p:nvPr>
            <p:ph type="sldNum" sz="quarter" idx="12"/>
          </p:nvPr>
        </p:nvSpPr>
        <p:spPr/>
        <p:txBody>
          <a:bodyPr/>
          <a:lstStyle/>
          <a:p>
            <a:fld id="{7E7CD401-053A-46F5-943B-4404D86A9B1B}" type="slidenum">
              <a:rPr lang="en-US" smtClean="0"/>
              <a:t>10</a:t>
            </a:fld>
            <a:endParaRPr lang="en-US"/>
          </a:p>
        </p:txBody>
      </p:sp>
    </p:spTree>
    <p:extLst>
      <p:ext uri="{BB962C8B-B14F-4D97-AF65-F5344CB8AC3E}">
        <p14:creationId xmlns:p14="http://schemas.microsoft.com/office/powerpoint/2010/main" val="833960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Article 2 – Term and Delivery Period</a:t>
            </a:r>
          </a:p>
        </p:txBody>
      </p:sp>
      <p:sp>
        <p:nvSpPr>
          <p:cNvPr id="3" name="Content Placeholder 2"/>
          <p:cNvSpPr>
            <a:spLocks noGrp="1"/>
          </p:cNvSpPr>
          <p:nvPr>
            <p:ph sz="half" idx="1"/>
          </p:nvPr>
        </p:nvSpPr>
        <p:spPr>
          <a:xfrm>
            <a:off x="628649" y="1455174"/>
            <a:ext cx="7620615" cy="4721789"/>
          </a:xfrm>
        </p:spPr>
        <p:txBody>
          <a:bodyPr>
            <a:normAutofit/>
          </a:bodyPr>
          <a:lstStyle/>
          <a:p>
            <a:r>
              <a:rPr lang="en-US" sz="2000" dirty="0"/>
              <a:t>Term</a:t>
            </a:r>
          </a:p>
          <a:p>
            <a:r>
              <a:rPr lang="en-US" sz="2000" dirty="0"/>
              <a:t>Delivery Period</a:t>
            </a:r>
          </a:p>
          <a:p>
            <a:r>
              <a:rPr lang="en-US" sz="2000" dirty="0"/>
              <a:t>Conditions Precedent</a:t>
            </a:r>
          </a:p>
          <a:p>
            <a:r>
              <a:rPr lang="en-US" sz="2000" dirty="0"/>
              <a:t>Daily Delay Liquidated Damages to extend delivery period commencement date</a:t>
            </a:r>
          </a:p>
          <a:p>
            <a:pPr lvl="1"/>
            <a:r>
              <a:rPr lang="en-US" sz="2000" dirty="0"/>
              <a:t>Including steeper penalties for extension</a:t>
            </a:r>
          </a:p>
          <a:p>
            <a:r>
              <a:rPr lang="en-US" sz="2000" dirty="0"/>
              <a:t>Termination for failure to achieve CPUC Approval</a:t>
            </a:r>
          </a:p>
          <a:p>
            <a:endParaRPr lang="en-US" sz="2000" dirty="0"/>
          </a:p>
          <a:p>
            <a:pPr marL="0" indent="0" algn="ctr">
              <a:buNone/>
            </a:pPr>
            <a:r>
              <a:rPr lang="en-US" sz="2000" dirty="0"/>
              <a:t>Generally similar across technologies</a:t>
            </a:r>
          </a:p>
          <a:p>
            <a:pPr marL="0" indent="0" algn="ctr">
              <a:buNone/>
            </a:pPr>
            <a:r>
              <a:rPr lang="en-US" sz="2000" dirty="0"/>
              <a:t>Conditions precedent may be technology-specific</a:t>
            </a:r>
          </a:p>
          <a:p>
            <a:endParaRPr lang="en-US" dirty="0"/>
          </a:p>
          <a:p>
            <a:endParaRPr lang="en-US" dirty="0"/>
          </a:p>
        </p:txBody>
      </p:sp>
      <p:sp>
        <p:nvSpPr>
          <p:cNvPr id="5" name="Slide Number Placeholder 4"/>
          <p:cNvSpPr>
            <a:spLocks noGrp="1"/>
          </p:cNvSpPr>
          <p:nvPr>
            <p:ph type="sldNum" sz="quarter" idx="12"/>
          </p:nvPr>
        </p:nvSpPr>
        <p:spPr/>
        <p:txBody>
          <a:bodyPr/>
          <a:lstStyle/>
          <a:p>
            <a:fld id="{7E7CD401-053A-46F5-943B-4404D86A9B1B}" type="slidenum">
              <a:rPr lang="en-US" smtClean="0"/>
              <a:t>11</a:t>
            </a:fld>
            <a:endParaRPr lang="en-US"/>
          </a:p>
        </p:txBody>
      </p:sp>
    </p:spTree>
    <p:extLst>
      <p:ext uri="{BB962C8B-B14F-4D97-AF65-F5344CB8AC3E}">
        <p14:creationId xmlns:p14="http://schemas.microsoft.com/office/powerpoint/2010/main" val="2745890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Article 3 – Billing and Payments</a:t>
            </a:r>
          </a:p>
        </p:txBody>
      </p:sp>
      <p:sp>
        <p:nvSpPr>
          <p:cNvPr id="4" name="Slide Number Placeholder 3"/>
          <p:cNvSpPr>
            <a:spLocks noGrp="1"/>
          </p:cNvSpPr>
          <p:nvPr>
            <p:ph type="sldNum" sz="quarter" idx="12"/>
          </p:nvPr>
        </p:nvSpPr>
        <p:spPr/>
        <p:txBody>
          <a:bodyPr/>
          <a:lstStyle/>
          <a:p>
            <a:fld id="{7E7CD401-053A-46F5-943B-4404D86A9B1B}" type="slidenum">
              <a:rPr lang="en-US" smtClean="0"/>
              <a:t>12</a:t>
            </a:fld>
            <a:endParaRPr lang="en-US"/>
          </a:p>
        </p:txBody>
      </p:sp>
      <mc:AlternateContent xmlns:mc="http://schemas.openxmlformats.org/markup-compatibility/2006" xmlns:a14="http://schemas.microsoft.com/office/drawing/2010/main">
        <mc:Choice Requires="a14">
          <p:sp>
            <p:nvSpPr>
              <p:cNvPr id="5" name="Content Placeholder 2"/>
              <p:cNvSpPr>
                <a:spLocks noGrp="1"/>
              </p:cNvSpPr>
              <p:nvPr>
                <p:ph idx="1"/>
              </p:nvPr>
            </p:nvSpPr>
            <p:spPr>
              <a:xfrm>
                <a:off x="278892" y="1435290"/>
                <a:ext cx="8586216" cy="5121379"/>
              </a:xfrm>
            </p:spPr>
            <p:txBody>
              <a:bodyPr vert="horz" lIns="91440" tIns="45720" rIns="91440" bIns="45720" numCol="1" rtlCol="0" anchor="t">
                <a:noAutofit/>
              </a:bodyPr>
              <a:lstStyle/>
              <a:p>
                <a:r>
                  <a:rPr lang="en-US" sz="2400" dirty="0"/>
                  <a:t>BTM DG</a:t>
                </a:r>
              </a:p>
              <a:p>
                <a:pPr lvl="1"/>
                <a14:m>
                  <m:oMath xmlns:m="http://schemas.openxmlformats.org/officeDocument/2006/math">
                    <m:r>
                      <a:rPr lang="en-US" sz="1600" i="1" smtClean="0">
                        <a:solidFill>
                          <a:schemeClr val="tx1"/>
                        </a:solidFill>
                        <a:latin typeface="Cambria Math" panose="02040503050406030204" pitchFamily="18" charset="0"/>
                      </a:rPr>
                      <m:t>𝑃𝑟𝑜𝑑𝑢𝑐𝑡</m:t>
                    </m:r>
                    <m:r>
                      <a:rPr lang="en-US" sz="1600" i="1" smtClean="0">
                        <a:solidFill>
                          <a:schemeClr val="tx1"/>
                        </a:solidFill>
                        <a:latin typeface="Cambria Math" panose="02040503050406030204" pitchFamily="18" charset="0"/>
                      </a:rPr>
                      <m:t> </m:t>
                    </m:r>
                    <m:r>
                      <a:rPr lang="en-US" sz="1600" i="1" smtClean="0">
                        <a:solidFill>
                          <a:schemeClr val="tx1"/>
                        </a:solidFill>
                        <a:latin typeface="Cambria Math" panose="02040503050406030204" pitchFamily="18" charset="0"/>
                      </a:rPr>
                      <m:t>𝑃𝑟𝑖𝑐𝑒</m:t>
                    </m:r>
                    <m:r>
                      <a:rPr lang="en-US" sz="1600" i="1" smtClean="0">
                        <a:solidFill>
                          <a:schemeClr val="tx1"/>
                        </a:solidFill>
                        <a:latin typeface="Cambria Math" panose="02040503050406030204" pitchFamily="18" charset="0"/>
                      </a:rPr>
                      <m:t> ×</m:t>
                    </m:r>
                    <m:r>
                      <a:rPr lang="en-US" sz="1600" i="1">
                        <a:solidFill>
                          <a:schemeClr val="tx1"/>
                        </a:solidFill>
                        <a:latin typeface="Cambria Math" panose="02040503050406030204" pitchFamily="18" charset="0"/>
                        <a:ea typeface="Cambria Math" panose="02040503050406030204" pitchFamily="18" charset="0"/>
                      </a:rPr>
                      <m:t>𝑀𝑒𝑡𝑒𝑟𝑒𝑑</m:t>
                    </m:r>
                    <m:r>
                      <a:rPr lang="en-US" sz="1600" i="1">
                        <a:solidFill>
                          <a:schemeClr val="tx1"/>
                        </a:solidFill>
                        <a:latin typeface="Cambria Math" panose="02040503050406030204" pitchFamily="18" charset="0"/>
                        <a:ea typeface="Cambria Math" panose="02040503050406030204" pitchFamily="18" charset="0"/>
                      </a:rPr>
                      <m:t> </m:t>
                    </m:r>
                    <m:r>
                      <a:rPr lang="en-US" sz="1600" i="1">
                        <a:solidFill>
                          <a:schemeClr val="tx1"/>
                        </a:solidFill>
                        <a:latin typeface="Cambria Math" panose="02040503050406030204" pitchFamily="18" charset="0"/>
                        <a:ea typeface="Cambria Math" panose="02040503050406030204" pitchFamily="18" charset="0"/>
                      </a:rPr>
                      <m:t>𝐴𝑚𝑜𝑢𝑛𝑡𝑠</m:t>
                    </m:r>
                    <m:r>
                      <a:rPr lang="en-US" sz="1600" i="1">
                        <a:solidFill>
                          <a:schemeClr val="tx1"/>
                        </a:solidFill>
                        <a:latin typeface="Cambria Math" panose="02040503050406030204" pitchFamily="18" charset="0"/>
                        <a:ea typeface="Cambria Math" panose="02040503050406030204" pitchFamily="18" charset="0"/>
                      </a:rPr>
                      <m:t> (</m:t>
                    </m:r>
                    <m:r>
                      <a:rPr lang="en-US" sz="1600" i="1">
                        <a:solidFill>
                          <a:schemeClr val="tx1"/>
                        </a:solidFill>
                        <a:latin typeface="Cambria Math" panose="02040503050406030204" pitchFamily="18" charset="0"/>
                        <a:ea typeface="Cambria Math" panose="02040503050406030204" pitchFamily="18" charset="0"/>
                      </a:rPr>
                      <m:t>𝑒𝑥𝑐𝑙𝑢𝑑𝑖𝑛𝑔</m:t>
                    </m:r>
                    <m:r>
                      <a:rPr lang="en-US" sz="1600" i="1">
                        <a:solidFill>
                          <a:schemeClr val="tx1"/>
                        </a:solidFill>
                        <a:latin typeface="Cambria Math" panose="02040503050406030204" pitchFamily="18" charset="0"/>
                        <a:ea typeface="Cambria Math" panose="02040503050406030204" pitchFamily="18" charset="0"/>
                      </a:rPr>
                      <m:t> </m:t>
                    </m:r>
                    <m:r>
                      <a:rPr lang="en-US" sz="1600" i="1">
                        <a:solidFill>
                          <a:schemeClr val="tx1"/>
                        </a:solidFill>
                        <a:latin typeface="Cambria Math" panose="02040503050406030204" pitchFamily="18" charset="0"/>
                        <a:ea typeface="Cambria Math" panose="02040503050406030204" pitchFamily="18" charset="0"/>
                      </a:rPr>
                      <m:t>𝑒𝑥𝑐𝑒𝑠𝑠</m:t>
                    </m:r>
                    <m:r>
                      <a:rPr lang="en-US" sz="1600" i="1">
                        <a:solidFill>
                          <a:schemeClr val="tx1"/>
                        </a:solidFill>
                        <a:latin typeface="Cambria Math" panose="02040503050406030204" pitchFamily="18" charset="0"/>
                        <a:ea typeface="Cambria Math" panose="02040503050406030204" pitchFamily="18" charset="0"/>
                      </a:rPr>
                      <m:t> </m:t>
                    </m:r>
                    <m:r>
                      <a:rPr lang="en-US" sz="1600" i="1">
                        <a:solidFill>
                          <a:schemeClr val="tx1"/>
                        </a:solidFill>
                        <a:latin typeface="Cambria Math" panose="02040503050406030204" pitchFamily="18" charset="0"/>
                        <a:ea typeface="Cambria Math" panose="02040503050406030204" pitchFamily="18" charset="0"/>
                      </a:rPr>
                      <m:t>𝑑𝑒𝑙𝑖𝑣𝑒𝑟𝑖𝑒𝑠</m:t>
                    </m:r>
                    <m:r>
                      <a:rPr lang="en-US" sz="1600" b="0" i="1" smtClean="0">
                        <a:solidFill>
                          <a:schemeClr val="tx1"/>
                        </a:solidFill>
                        <a:latin typeface="Cambria Math" panose="02040503050406030204" pitchFamily="18" charset="0"/>
                        <a:ea typeface="Cambria Math" panose="02040503050406030204" pitchFamily="18" charset="0"/>
                      </a:rPr>
                      <m:t>)</m:t>
                    </m:r>
                  </m:oMath>
                </a14:m>
                <a:endParaRPr lang="en-US" sz="1600" dirty="0">
                  <a:solidFill>
                    <a:schemeClr val="tx1"/>
                  </a:solidFill>
                </a:endParaRPr>
              </a:p>
              <a:p>
                <a:pPr lvl="1"/>
                <a:r>
                  <a:rPr lang="en-US" sz="1600" dirty="0">
                    <a:solidFill>
                      <a:schemeClr val="tx1"/>
                    </a:solidFill>
                  </a:rPr>
                  <a:t>Seller pays SCE damages if it fails </a:t>
                </a:r>
                <a:r>
                  <a:rPr lang="en-US" sz="1600" dirty="0"/>
                  <a:t>to meet delivery obligations </a:t>
                </a:r>
              </a:p>
              <a:p>
                <a:pPr lvl="2"/>
                <a:r>
                  <a:rPr lang="en-US" sz="1400" dirty="0"/>
                  <a:t>80% of expected energy savings quantity in a month</a:t>
                </a:r>
              </a:p>
              <a:p>
                <a:pPr lvl="2"/>
                <a:r>
                  <a:rPr lang="en-US" sz="1400" dirty="0"/>
                  <a:t>90% of expected deferral savings quantity in a month</a:t>
                </a:r>
              </a:p>
              <a:p>
                <a:r>
                  <a:rPr lang="en-US" sz="2400" dirty="0"/>
                  <a:t>BTM DG-ES</a:t>
                </a:r>
              </a:p>
              <a:p>
                <a:pPr lvl="1"/>
                <a14:m>
                  <m:oMath xmlns:m="http://schemas.openxmlformats.org/officeDocument/2006/math">
                    <m:r>
                      <a:rPr lang="en-US" sz="1600" i="1">
                        <a:latin typeface="Cambria Math" panose="02040503050406030204" pitchFamily="18" charset="0"/>
                      </a:rPr>
                      <m:t>𝑃𝑟𝑜𝑑𝑢𝑐𝑡</m:t>
                    </m:r>
                    <m:r>
                      <a:rPr lang="en-US" sz="1600" i="1">
                        <a:latin typeface="Cambria Math" panose="02040503050406030204" pitchFamily="18" charset="0"/>
                      </a:rPr>
                      <m:t> </m:t>
                    </m:r>
                    <m:r>
                      <a:rPr lang="en-US" sz="1600" i="1">
                        <a:latin typeface="Cambria Math" panose="02040503050406030204" pitchFamily="18" charset="0"/>
                      </a:rPr>
                      <m:t>𝑃𝑟𝑖𝑐𝑒</m:t>
                    </m:r>
                    <m:r>
                      <a:rPr lang="en-US" sz="1600" i="1">
                        <a:latin typeface="Cambria Math" panose="02040503050406030204" pitchFamily="18" charset="0"/>
                      </a:rPr>
                      <m:t> ×</m:t>
                    </m:r>
                    <m:r>
                      <a:rPr lang="en-US" sz="1600" i="1">
                        <a:latin typeface="Cambria Math" panose="02040503050406030204" pitchFamily="18" charset="0"/>
                        <a:ea typeface="Cambria Math" panose="02040503050406030204" pitchFamily="18" charset="0"/>
                      </a:rPr>
                      <m:t>𝑀𝑒𝑡𝑒𝑟𝑒𝑑</m:t>
                    </m:r>
                    <m:r>
                      <a:rPr lang="en-US" sz="1600" i="1">
                        <a:latin typeface="Cambria Math" panose="02040503050406030204" pitchFamily="18" charset="0"/>
                        <a:ea typeface="Cambria Math" panose="02040503050406030204" pitchFamily="18" charset="0"/>
                      </a:rPr>
                      <m:t> </m:t>
                    </m:r>
                    <m:r>
                      <a:rPr lang="en-US" sz="1600" i="1">
                        <a:latin typeface="Cambria Math" panose="02040503050406030204" pitchFamily="18" charset="0"/>
                        <a:ea typeface="Cambria Math" panose="02040503050406030204" pitchFamily="18" charset="0"/>
                      </a:rPr>
                      <m:t>𝐴𝑚𝑜𝑢𝑛𝑡𝑠</m:t>
                    </m:r>
                    <m:r>
                      <a:rPr lang="en-US" sz="1600" i="1">
                        <a:latin typeface="Cambria Math" panose="02040503050406030204" pitchFamily="18" charset="0"/>
                        <a:ea typeface="Cambria Math" panose="02040503050406030204" pitchFamily="18" charset="0"/>
                      </a:rPr>
                      <m:t> (</m:t>
                    </m:r>
                    <m:r>
                      <a:rPr lang="en-US" sz="1600" i="1">
                        <a:latin typeface="Cambria Math" panose="02040503050406030204" pitchFamily="18" charset="0"/>
                        <a:ea typeface="Cambria Math" panose="02040503050406030204" pitchFamily="18" charset="0"/>
                      </a:rPr>
                      <m:t>𝑒𝑥𝑐𝑙𝑢𝑑𝑖𝑛𝑔</m:t>
                    </m:r>
                    <m:r>
                      <a:rPr lang="en-US" sz="1600" i="1">
                        <a:latin typeface="Cambria Math" panose="02040503050406030204" pitchFamily="18" charset="0"/>
                        <a:ea typeface="Cambria Math" panose="02040503050406030204" pitchFamily="18" charset="0"/>
                      </a:rPr>
                      <m:t> </m:t>
                    </m:r>
                    <m:r>
                      <a:rPr lang="en-US" sz="1600" i="1">
                        <a:latin typeface="Cambria Math" panose="02040503050406030204" pitchFamily="18" charset="0"/>
                        <a:ea typeface="Cambria Math" panose="02040503050406030204" pitchFamily="18" charset="0"/>
                      </a:rPr>
                      <m:t>𝑒𝑥𝑐𝑒𝑠𝑠</m:t>
                    </m:r>
                    <m:r>
                      <a:rPr lang="en-US" sz="1600" i="1">
                        <a:latin typeface="Cambria Math" panose="02040503050406030204" pitchFamily="18" charset="0"/>
                        <a:ea typeface="Cambria Math" panose="02040503050406030204" pitchFamily="18" charset="0"/>
                      </a:rPr>
                      <m:t> </m:t>
                    </m:r>
                    <m:r>
                      <a:rPr lang="en-US" sz="1600" i="1">
                        <a:latin typeface="Cambria Math" panose="02040503050406030204" pitchFamily="18" charset="0"/>
                        <a:ea typeface="Cambria Math" panose="02040503050406030204" pitchFamily="18" charset="0"/>
                      </a:rPr>
                      <m:t>𝑑𝑒𝑙𝑖𝑣𝑒𝑟𝑖𝑒𝑠</m:t>
                    </m:r>
                    <m:r>
                      <a:rPr lang="en-US" sz="1600" i="1">
                        <a:latin typeface="Cambria Math" panose="02040503050406030204" pitchFamily="18" charset="0"/>
                        <a:ea typeface="Cambria Math" panose="02040503050406030204" pitchFamily="18" charset="0"/>
                      </a:rPr>
                      <m:t>)</m:t>
                    </m:r>
                  </m:oMath>
                </a14:m>
                <a:endParaRPr lang="en-US" sz="1600" dirty="0"/>
              </a:p>
              <a:p>
                <a:pPr lvl="1"/>
                <a:r>
                  <a:rPr lang="en-US" sz="1600" dirty="0"/>
                  <a:t>Seller pays SCE damages if it fails to meet delivery obligations</a:t>
                </a:r>
              </a:p>
              <a:p>
                <a:pPr lvl="2"/>
                <a:r>
                  <a:rPr lang="en-US" sz="1400" dirty="0"/>
                  <a:t>80% of expected energy savings quantity in a month</a:t>
                </a:r>
              </a:p>
              <a:p>
                <a:pPr lvl="2"/>
                <a:r>
                  <a:rPr lang="en-US" sz="1400" dirty="0"/>
                  <a:t>90% of expected deferral savings quantity in a month</a:t>
                </a:r>
              </a:p>
              <a:p>
                <a:r>
                  <a:rPr lang="en-US" sz="2400" dirty="0"/>
                  <a:t>BTM DR</a:t>
                </a:r>
              </a:p>
              <a:p>
                <a:pPr lvl="1"/>
                <a:r>
                  <a:rPr lang="en-US" sz="1600" dirty="0"/>
                  <a:t>Performance-based Capacity and Energy Reductions payment reduced by a Shortfall Energy amount</a:t>
                </a:r>
              </a:p>
              <a:p>
                <a:r>
                  <a:rPr lang="en-US" sz="2400" dirty="0"/>
                  <a:t>BTM EE</a:t>
                </a:r>
              </a:p>
              <a:p>
                <a:pPr lvl="1"/>
                <a:r>
                  <a:rPr lang="en-US" sz="1600" dirty="0"/>
                  <a:t>Paid 50% upon Project Completion Date, 20% at Year 1, and 10% at Years 2, 3, &amp; 4</a:t>
                </a:r>
              </a:p>
            </p:txBody>
          </p:sp>
        </mc:Choice>
        <mc:Fallback xmlns="">
          <p:sp>
            <p:nvSpPr>
              <p:cNvPr id="5" name="Content Placeholder 2"/>
              <p:cNvSpPr>
                <a:spLocks noGrp="1" noRot="1" noChangeAspect="1" noMove="1" noResize="1" noEditPoints="1" noAdjustHandles="1" noChangeArrowheads="1" noChangeShapeType="1" noTextEdit="1"/>
              </p:cNvSpPr>
              <p:nvPr>
                <p:ph idx="1"/>
              </p:nvPr>
            </p:nvSpPr>
            <p:spPr>
              <a:xfrm>
                <a:off x="278892" y="1435290"/>
                <a:ext cx="8586216" cy="5121379"/>
              </a:xfrm>
              <a:blipFill rotWithShape="0">
                <a:blip r:embed="rId2"/>
                <a:stretch>
                  <a:fillRect l="-994" t="-1546"/>
                </a:stretch>
              </a:blipFill>
            </p:spPr>
            <p:txBody>
              <a:bodyPr/>
              <a:lstStyle/>
              <a:p>
                <a:r>
                  <a:rPr lang="en-US">
                    <a:noFill/>
                  </a:rPr>
                  <a:t> </a:t>
                </a:r>
              </a:p>
            </p:txBody>
          </p:sp>
        </mc:Fallback>
      </mc:AlternateContent>
    </p:spTree>
    <p:extLst>
      <p:ext uri="{BB962C8B-B14F-4D97-AF65-F5344CB8AC3E}">
        <p14:creationId xmlns:p14="http://schemas.microsoft.com/office/powerpoint/2010/main" val="2444910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Article 3 – Billing and Payments (continued)</a:t>
            </a:r>
          </a:p>
        </p:txBody>
      </p:sp>
      <p:sp>
        <p:nvSpPr>
          <p:cNvPr id="4" name="Slide Number Placeholder 3"/>
          <p:cNvSpPr>
            <a:spLocks noGrp="1"/>
          </p:cNvSpPr>
          <p:nvPr>
            <p:ph type="sldNum" sz="quarter" idx="12"/>
          </p:nvPr>
        </p:nvSpPr>
        <p:spPr/>
        <p:txBody>
          <a:bodyPr/>
          <a:lstStyle/>
          <a:p>
            <a:fld id="{7E7CD401-053A-46F5-943B-4404D86A9B1B}" type="slidenum">
              <a:rPr lang="en-US" smtClean="0"/>
              <a:t>13</a:t>
            </a:fld>
            <a:endParaRPr lang="en-US"/>
          </a:p>
        </p:txBody>
      </p:sp>
      <mc:AlternateContent xmlns:mc="http://schemas.openxmlformats.org/markup-compatibility/2006" xmlns:a14="http://schemas.microsoft.com/office/drawing/2010/main">
        <mc:Choice Requires="a14">
          <p:sp>
            <p:nvSpPr>
              <p:cNvPr id="5" name="Content Placeholder 2"/>
              <p:cNvSpPr>
                <a:spLocks noGrp="1"/>
              </p:cNvSpPr>
              <p:nvPr>
                <p:ph idx="1"/>
              </p:nvPr>
            </p:nvSpPr>
            <p:spPr>
              <a:xfrm>
                <a:off x="278892" y="1435290"/>
                <a:ext cx="8586216" cy="5121379"/>
              </a:xfrm>
            </p:spPr>
            <p:txBody>
              <a:bodyPr vert="horz" lIns="91440" tIns="45720" rIns="91440" bIns="45720" numCol="1" rtlCol="0" anchor="t">
                <a:noAutofit/>
              </a:bodyPr>
              <a:lstStyle/>
              <a:p>
                <a:r>
                  <a:rPr lang="en-US" dirty="0"/>
                  <a:t>IFOM DG</a:t>
                </a:r>
              </a:p>
              <a:p>
                <a:pPr lvl="1"/>
                <a14:m>
                  <m:oMath xmlns:m="http://schemas.openxmlformats.org/officeDocument/2006/math">
                    <m:r>
                      <a:rPr lang="en-US" sz="1400" i="1" smtClean="0">
                        <a:solidFill>
                          <a:schemeClr val="tx1"/>
                        </a:solidFill>
                        <a:latin typeface="Cambria Math" panose="02040503050406030204" pitchFamily="18" charset="0"/>
                      </a:rPr>
                      <m:t>𝑃𝑟𝑜𝑑𝑢𝑐𝑡</m:t>
                    </m:r>
                    <m:r>
                      <a:rPr lang="en-US" sz="1400" i="1" smtClean="0">
                        <a:solidFill>
                          <a:schemeClr val="tx1"/>
                        </a:solidFill>
                        <a:latin typeface="Cambria Math" panose="02040503050406030204" pitchFamily="18" charset="0"/>
                      </a:rPr>
                      <m:t> </m:t>
                    </m:r>
                    <m:r>
                      <a:rPr lang="en-US" sz="1400" i="1" smtClean="0">
                        <a:solidFill>
                          <a:schemeClr val="tx1"/>
                        </a:solidFill>
                        <a:latin typeface="Cambria Math" panose="02040503050406030204" pitchFamily="18" charset="0"/>
                      </a:rPr>
                      <m:t>𝑃𝑟𝑖𝑐𝑒</m:t>
                    </m:r>
                    <m:r>
                      <a:rPr lang="en-US" sz="1400" i="1" smtClean="0">
                        <a:solidFill>
                          <a:schemeClr val="tx1"/>
                        </a:solidFill>
                        <a:latin typeface="Cambria Math" panose="02040503050406030204" pitchFamily="18" charset="0"/>
                      </a:rPr>
                      <m:t> × </m:t>
                    </m:r>
                    <m:r>
                      <a:rPr lang="en-US" sz="1400" b="0" i="1" smtClean="0">
                        <a:solidFill>
                          <a:schemeClr val="tx1"/>
                        </a:solidFill>
                        <a:latin typeface="Cambria Math" panose="02040503050406030204" pitchFamily="18" charset="0"/>
                      </a:rPr>
                      <m:t>𝑇𝑂𝐷</m:t>
                    </m:r>
                    <m:r>
                      <a:rPr lang="en-US" sz="1400" b="0" i="1" smtClean="0">
                        <a:solidFill>
                          <a:schemeClr val="tx1"/>
                        </a:solidFill>
                        <a:latin typeface="Cambria Math" panose="02040503050406030204" pitchFamily="18" charset="0"/>
                      </a:rPr>
                      <m:t> </m:t>
                    </m:r>
                    <m:r>
                      <a:rPr lang="en-US" sz="1400" b="0" i="1" smtClean="0">
                        <a:solidFill>
                          <a:schemeClr val="tx1"/>
                        </a:solidFill>
                        <a:latin typeface="Cambria Math" panose="02040503050406030204" pitchFamily="18" charset="0"/>
                      </a:rPr>
                      <m:t>𝐴𝑑𝑗𝑢𝑠𝑡𝑚𝑒𝑛𝑡</m:t>
                    </m:r>
                    <m:r>
                      <a:rPr lang="en-US" sz="1400" b="0" i="1" smtClean="0">
                        <a:solidFill>
                          <a:schemeClr val="tx1"/>
                        </a:solidFill>
                        <a:latin typeface="Cambria Math" panose="02040503050406030204" pitchFamily="18" charset="0"/>
                        <a:ea typeface="Cambria Math" panose="02040503050406030204" pitchFamily="18" charset="0"/>
                      </a:rPr>
                      <m:t>×</m:t>
                    </m:r>
                    <m:r>
                      <a:rPr lang="en-US" sz="1400" i="1">
                        <a:solidFill>
                          <a:schemeClr val="tx1"/>
                        </a:solidFill>
                        <a:latin typeface="Cambria Math" panose="02040503050406030204" pitchFamily="18" charset="0"/>
                        <a:ea typeface="Cambria Math" panose="02040503050406030204" pitchFamily="18" charset="0"/>
                      </a:rPr>
                      <m:t>𝑀𝑒𝑡𝑒𝑟𝑒𝑑</m:t>
                    </m:r>
                    <m:r>
                      <a:rPr lang="en-US" sz="1400" i="1">
                        <a:solidFill>
                          <a:schemeClr val="tx1"/>
                        </a:solidFill>
                        <a:latin typeface="Cambria Math" panose="02040503050406030204" pitchFamily="18" charset="0"/>
                        <a:ea typeface="Cambria Math" panose="02040503050406030204" pitchFamily="18" charset="0"/>
                      </a:rPr>
                      <m:t> </m:t>
                    </m:r>
                    <m:r>
                      <a:rPr lang="en-US" sz="1400" i="1">
                        <a:solidFill>
                          <a:schemeClr val="tx1"/>
                        </a:solidFill>
                        <a:latin typeface="Cambria Math" panose="02040503050406030204" pitchFamily="18" charset="0"/>
                        <a:ea typeface="Cambria Math" panose="02040503050406030204" pitchFamily="18" charset="0"/>
                      </a:rPr>
                      <m:t>𝐴𝑚𝑜𝑢𝑛𝑡𝑠</m:t>
                    </m:r>
                    <m:r>
                      <a:rPr lang="en-US" sz="1400" i="1">
                        <a:solidFill>
                          <a:schemeClr val="tx1"/>
                        </a:solidFill>
                        <a:latin typeface="Cambria Math" panose="02040503050406030204" pitchFamily="18" charset="0"/>
                        <a:ea typeface="Cambria Math" panose="02040503050406030204" pitchFamily="18" charset="0"/>
                      </a:rPr>
                      <m:t> (</m:t>
                    </m:r>
                    <m:r>
                      <a:rPr lang="en-US" sz="1400" i="1">
                        <a:solidFill>
                          <a:schemeClr val="tx1"/>
                        </a:solidFill>
                        <a:latin typeface="Cambria Math" panose="02040503050406030204" pitchFamily="18" charset="0"/>
                        <a:ea typeface="Cambria Math" panose="02040503050406030204" pitchFamily="18" charset="0"/>
                      </a:rPr>
                      <m:t>𝑒𝑥𝑐𝑙𝑢𝑑𝑖𝑛𝑔</m:t>
                    </m:r>
                    <m:r>
                      <a:rPr lang="en-US" sz="1400" i="1">
                        <a:solidFill>
                          <a:schemeClr val="tx1"/>
                        </a:solidFill>
                        <a:latin typeface="Cambria Math" panose="02040503050406030204" pitchFamily="18" charset="0"/>
                        <a:ea typeface="Cambria Math" panose="02040503050406030204" pitchFamily="18" charset="0"/>
                      </a:rPr>
                      <m:t> </m:t>
                    </m:r>
                    <m:r>
                      <a:rPr lang="en-US" sz="1400" i="1">
                        <a:solidFill>
                          <a:schemeClr val="tx1"/>
                        </a:solidFill>
                        <a:latin typeface="Cambria Math" panose="02040503050406030204" pitchFamily="18" charset="0"/>
                        <a:ea typeface="Cambria Math" panose="02040503050406030204" pitchFamily="18" charset="0"/>
                      </a:rPr>
                      <m:t>𝑒𝑥𝑐𝑒𝑠𝑠</m:t>
                    </m:r>
                    <m:r>
                      <a:rPr lang="en-US" sz="1400" i="1">
                        <a:solidFill>
                          <a:schemeClr val="tx1"/>
                        </a:solidFill>
                        <a:latin typeface="Cambria Math" panose="02040503050406030204" pitchFamily="18" charset="0"/>
                        <a:ea typeface="Cambria Math" panose="02040503050406030204" pitchFamily="18" charset="0"/>
                      </a:rPr>
                      <m:t> </m:t>
                    </m:r>
                    <m:r>
                      <a:rPr lang="en-US" sz="1400" i="1">
                        <a:solidFill>
                          <a:schemeClr val="tx1"/>
                        </a:solidFill>
                        <a:latin typeface="Cambria Math" panose="02040503050406030204" pitchFamily="18" charset="0"/>
                        <a:ea typeface="Cambria Math" panose="02040503050406030204" pitchFamily="18" charset="0"/>
                      </a:rPr>
                      <m:t>𝑑𝑒𝑙𝑖𝑣𝑒𝑟𝑖𝑒𝑠</m:t>
                    </m:r>
                    <m:r>
                      <a:rPr lang="en-US" sz="1400" b="0" i="1" smtClean="0">
                        <a:solidFill>
                          <a:schemeClr val="tx1"/>
                        </a:solidFill>
                        <a:latin typeface="Cambria Math" panose="02040503050406030204" pitchFamily="18" charset="0"/>
                        <a:ea typeface="Cambria Math" panose="02040503050406030204" pitchFamily="18" charset="0"/>
                      </a:rPr>
                      <m:t>)</m:t>
                    </m:r>
                    <m:r>
                      <a:rPr lang="en-US" sz="1400" i="1">
                        <a:solidFill>
                          <a:schemeClr val="tx1"/>
                        </a:solidFill>
                        <a:latin typeface="Cambria Math" panose="02040503050406030204" pitchFamily="18" charset="0"/>
                        <a:ea typeface="Cambria Math" panose="02040503050406030204" pitchFamily="18" charset="0"/>
                      </a:rPr>
                      <m:t> </m:t>
                    </m:r>
                  </m:oMath>
                </a14:m>
                <a:endParaRPr lang="en-US" sz="1400" dirty="0">
                  <a:solidFill>
                    <a:schemeClr val="tx1"/>
                  </a:solidFill>
                </a:endParaRPr>
              </a:p>
              <a:p>
                <a:pPr lvl="1"/>
                <a:r>
                  <a:rPr lang="en-US" sz="1400" dirty="0"/>
                  <a:t>Seller pays SCE damages if it fails to meet delivery obligations</a:t>
                </a:r>
              </a:p>
              <a:p>
                <a:pPr lvl="2"/>
                <a:r>
                  <a:rPr lang="en-US" sz="1400" dirty="0"/>
                  <a:t>80% of expected quantity in a month</a:t>
                </a:r>
              </a:p>
              <a:p>
                <a:pPr lvl="2"/>
                <a:r>
                  <a:rPr lang="en-US" sz="1400" dirty="0"/>
                  <a:t>85% of expected deferral quantity in a month</a:t>
                </a:r>
              </a:p>
              <a:p>
                <a:r>
                  <a:rPr lang="en-US" dirty="0"/>
                  <a:t>IFOM ES RA Only</a:t>
                </a:r>
              </a:p>
              <a:p>
                <a:pPr lvl="1"/>
                <a14:m>
                  <m:oMath xmlns:m="http://schemas.openxmlformats.org/officeDocument/2006/math">
                    <m:r>
                      <a:rPr lang="en-US" sz="1400" i="1">
                        <a:latin typeface="Cambria Math" panose="02040503050406030204" pitchFamily="18" charset="0"/>
                      </a:rPr>
                      <m:t>𝐶𝑎𝑝𝑎𝑐𝑖𝑡𝑦</m:t>
                    </m:r>
                    <m:r>
                      <a:rPr lang="en-US" sz="1400" i="1">
                        <a:latin typeface="Cambria Math" panose="02040503050406030204" pitchFamily="18" charset="0"/>
                      </a:rPr>
                      <m:t> </m:t>
                    </m:r>
                    <m:r>
                      <a:rPr lang="en-US" sz="1400" i="1">
                        <a:latin typeface="Cambria Math" panose="02040503050406030204" pitchFamily="18" charset="0"/>
                      </a:rPr>
                      <m:t>𝑃𝑟𝑖𝑐𝑒</m:t>
                    </m:r>
                    <m:r>
                      <a:rPr lang="en-US" sz="1400" i="1">
                        <a:latin typeface="Cambria Math" panose="02040503050406030204" pitchFamily="18" charset="0"/>
                      </a:rPr>
                      <m:t> ×(</m:t>
                    </m:r>
                    <m:r>
                      <a:rPr lang="en-US" sz="1400" i="1">
                        <a:latin typeface="Cambria Math" panose="02040503050406030204" pitchFamily="18" charset="0"/>
                        <a:ea typeface="Cambria Math" panose="02040503050406030204" pitchFamily="18" charset="0"/>
                      </a:rPr>
                      <m:t>𝐶𝑜𝑛𝑡𝑟𝑎𝑐𝑡</m:t>
                    </m:r>
                    <m:r>
                      <a:rPr lang="en-US" sz="1400" i="1">
                        <a:latin typeface="Cambria Math" panose="02040503050406030204" pitchFamily="18" charset="0"/>
                        <a:ea typeface="Cambria Math" panose="02040503050406030204" pitchFamily="18" charset="0"/>
                      </a:rPr>
                      <m:t> </m:t>
                    </m:r>
                    <m:r>
                      <a:rPr lang="en-US" sz="1400" i="1">
                        <a:latin typeface="Cambria Math" panose="02040503050406030204" pitchFamily="18" charset="0"/>
                        <a:ea typeface="Cambria Math" panose="02040503050406030204" pitchFamily="18" charset="0"/>
                      </a:rPr>
                      <m:t>𝑄𝑢𝑎𝑛𝑡𝑖𝑡𝑦</m:t>
                    </m:r>
                    <m:r>
                      <a:rPr lang="en-US" sz="1400" i="1">
                        <a:latin typeface="Cambria Math" panose="02040503050406030204" pitchFamily="18" charset="0"/>
                        <a:ea typeface="Cambria Math" panose="02040503050406030204" pitchFamily="18" charset="0"/>
                      </a:rPr>
                      <m:t>−</m:t>
                    </m:r>
                    <m:r>
                      <a:rPr lang="en-US" sz="1400" i="1">
                        <a:latin typeface="Cambria Math" panose="02040503050406030204" pitchFamily="18" charset="0"/>
                        <a:ea typeface="Cambria Math" panose="02040503050406030204" pitchFamily="18" charset="0"/>
                      </a:rPr>
                      <m:t>𝐶𝐴𝐼𝑆𝑂</m:t>
                    </m:r>
                    <m:r>
                      <a:rPr lang="en-US" sz="1400" i="1">
                        <a:latin typeface="Cambria Math" panose="02040503050406030204" pitchFamily="18" charset="0"/>
                        <a:ea typeface="Cambria Math" panose="02040503050406030204" pitchFamily="18" charset="0"/>
                      </a:rPr>
                      <m:t> </m:t>
                    </m:r>
                    <m:r>
                      <a:rPr lang="en-US" sz="1400" i="1">
                        <a:latin typeface="Cambria Math" panose="02040503050406030204" pitchFamily="18" charset="0"/>
                        <a:ea typeface="Cambria Math" panose="02040503050406030204" pitchFamily="18" charset="0"/>
                      </a:rPr>
                      <m:t>𝑑𝑒𝑡𝑒𝑟𝑚𝑖𝑛𝑒𝑑</m:t>
                    </m:r>
                    <m:r>
                      <a:rPr lang="en-US" sz="1400" i="1">
                        <a:latin typeface="Cambria Math" panose="02040503050406030204" pitchFamily="18" charset="0"/>
                        <a:ea typeface="Cambria Math" panose="02040503050406030204" pitchFamily="18" charset="0"/>
                      </a:rPr>
                      <m:t> </m:t>
                    </m:r>
                    <m:r>
                      <a:rPr lang="en-US" sz="1400" i="1">
                        <a:latin typeface="Cambria Math" panose="02040503050406030204" pitchFamily="18" charset="0"/>
                        <a:ea typeface="Cambria Math" panose="02040503050406030204" pitchFamily="18" charset="0"/>
                      </a:rPr>
                      <m:t>𝑆h𝑜𝑟𝑡𝑓𝑎𝑙𝑙</m:t>
                    </m:r>
                    <m:r>
                      <a:rPr lang="en-US" sz="1400" i="1">
                        <a:latin typeface="Cambria Math" panose="02040503050406030204" pitchFamily="18" charset="0"/>
                        <a:ea typeface="Cambria Math" panose="02040503050406030204" pitchFamily="18" charset="0"/>
                      </a:rPr>
                      <m:t> </m:t>
                    </m:r>
                    <m:r>
                      <a:rPr lang="en-US" sz="1400" i="1">
                        <a:latin typeface="Cambria Math" panose="02040503050406030204" pitchFamily="18" charset="0"/>
                        <a:ea typeface="Cambria Math" panose="02040503050406030204" pitchFamily="18" charset="0"/>
                      </a:rPr>
                      <m:t>𝐶𝑎𝑝𝑎𝑐𝑖𝑡𝑦</m:t>
                    </m:r>
                  </m:oMath>
                </a14:m>
                <a:r>
                  <a:rPr lang="en-US" sz="1400" dirty="0"/>
                  <a:t>)</a:t>
                </a:r>
              </a:p>
              <a:p>
                <a:r>
                  <a:rPr lang="en-US" dirty="0"/>
                  <a:t>IFOM ES RA with Put</a:t>
                </a:r>
              </a:p>
              <a:p>
                <a:pPr lvl="1"/>
                <a:r>
                  <a:rPr lang="en-US" sz="1400" dirty="0"/>
                  <a:t>RA Period</a:t>
                </a:r>
              </a:p>
              <a:p>
                <a:pPr lvl="2"/>
                <a14:m>
                  <m:oMath xmlns:m="http://schemas.openxmlformats.org/officeDocument/2006/math">
                    <m:r>
                      <a:rPr lang="en-US" sz="1400" i="1">
                        <a:latin typeface="Cambria Math" panose="02040503050406030204" pitchFamily="18" charset="0"/>
                      </a:rPr>
                      <m:t>𝐶𝑎𝑝𝑎𝑐𝑖𝑡𝑦</m:t>
                    </m:r>
                    <m:r>
                      <a:rPr lang="en-US" sz="1400" i="1">
                        <a:latin typeface="Cambria Math" panose="02040503050406030204" pitchFamily="18" charset="0"/>
                      </a:rPr>
                      <m:t> </m:t>
                    </m:r>
                    <m:r>
                      <a:rPr lang="en-US" sz="1400" i="1">
                        <a:latin typeface="Cambria Math" panose="02040503050406030204" pitchFamily="18" charset="0"/>
                      </a:rPr>
                      <m:t>𝑃𝑟𝑖𝑐𝑒</m:t>
                    </m:r>
                    <m:r>
                      <a:rPr lang="en-US" sz="1400" i="1">
                        <a:latin typeface="Cambria Math" panose="02040503050406030204" pitchFamily="18" charset="0"/>
                      </a:rPr>
                      <m:t> ×(</m:t>
                    </m:r>
                    <m:r>
                      <a:rPr lang="en-US" sz="1400" i="1">
                        <a:latin typeface="Cambria Math" panose="02040503050406030204" pitchFamily="18" charset="0"/>
                        <a:ea typeface="Cambria Math" panose="02040503050406030204" pitchFamily="18" charset="0"/>
                      </a:rPr>
                      <m:t>𝐶𝑜𝑛𝑡𝑟𝑎𝑐𝑡</m:t>
                    </m:r>
                    <m:r>
                      <a:rPr lang="en-US" sz="1400" i="1">
                        <a:latin typeface="Cambria Math" panose="02040503050406030204" pitchFamily="18" charset="0"/>
                        <a:ea typeface="Cambria Math" panose="02040503050406030204" pitchFamily="18" charset="0"/>
                      </a:rPr>
                      <m:t> </m:t>
                    </m:r>
                    <m:r>
                      <a:rPr lang="en-US" sz="1400" i="1">
                        <a:latin typeface="Cambria Math" panose="02040503050406030204" pitchFamily="18" charset="0"/>
                        <a:ea typeface="Cambria Math" panose="02040503050406030204" pitchFamily="18" charset="0"/>
                      </a:rPr>
                      <m:t>𝑄𝑢𝑎𝑛𝑡𝑖𝑡𝑦</m:t>
                    </m:r>
                    <m:r>
                      <a:rPr lang="en-US" sz="1400" i="1">
                        <a:latin typeface="Cambria Math" panose="02040503050406030204" pitchFamily="18" charset="0"/>
                        <a:ea typeface="Cambria Math" panose="02040503050406030204" pitchFamily="18" charset="0"/>
                      </a:rPr>
                      <m:t>−</m:t>
                    </m:r>
                    <m:r>
                      <a:rPr lang="en-US" sz="1400" i="1">
                        <a:latin typeface="Cambria Math" panose="02040503050406030204" pitchFamily="18" charset="0"/>
                        <a:ea typeface="Cambria Math" panose="02040503050406030204" pitchFamily="18" charset="0"/>
                      </a:rPr>
                      <m:t>𝐶𝐴𝐼𝑆𝑂</m:t>
                    </m:r>
                    <m:r>
                      <a:rPr lang="en-US" sz="1400" i="1">
                        <a:latin typeface="Cambria Math" panose="02040503050406030204" pitchFamily="18" charset="0"/>
                        <a:ea typeface="Cambria Math" panose="02040503050406030204" pitchFamily="18" charset="0"/>
                      </a:rPr>
                      <m:t> </m:t>
                    </m:r>
                    <m:r>
                      <a:rPr lang="en-US" sz="1400" i="1">
                        <a:latin typeface="Cambria Math" panose="02040503050406030204" pitchFamily="18" charset="0"/>
                        <a:ea typeface="Cambria Math" panose="02040503050406030204" pitchFamily="18" charset="0"/>
                      </a:rPr>
                      <m:t>𝑑𝑒𝑡𝑒𝑟𝑚𝑖𝑛𝑒𝑑</m:t>
                    </m:r>
                    <m:r>
                      <a:rPr lang="en-US" sz="1400" i="1">
                        <a:latin typeface="Cambria Math" panose="02040503050406030204" pitchFamily="18" charset="0"/>
                        <a:ea typeface="Cambria Math" panose="02040503050406030204" pitchFamily="18" charset="0"/>
                      </a:rPr>
                      <m:t> </m:t>
                    </m:r>
                    <m:r>
                      <a:rPr lang="en-US" sz="1400" i="1">
                        <a:latin typeface="Cambria Math" panose="02040503050406030204" pitchFamily="18" charset="0"/>
                        <a:ea typeface="Cambria Math" panose="02040503050406030204" pitchFamily="18" charset="0"/>
                      </a:rPr>
                      <m:t>𝑆h𝑜𝑟𝑡𝑓𝑎𝑙𝑙</m:t>
                    </m:r>
                    <m:r>
                      <a:rPr lang="en-US" sz="1400" i="1">
                        <a:latin typeface="Cambria Math" panose="02040503050406030204" pitchFamily="18" charset="0"/>
                        <a:ea typeface="Cambria Math" panose="02040503050406030204" pitchFamily="18" charset="0"/>
                      </a:rPr>
                      <m:t> </m:t>
                    </m:r>
                    <m:r>
                      <a:rPr lang="en-US" sz="1400" i="1">
                        <a:latin typeface="Cambria Math" panose="02040503050406030204" pitchFamily="18" charset="0"/>
                        <a:ea typeface="Cambria Math" panose="02040503050406030204" pitchFamily="18" charset="0"/>
                      </a:rPr>
                      <m:t>𝐶𝑎𝑝𝑎𝑐𝑖𝑡𝑦</m:t>
                    </m:r>
                  </m:oMath>
                </a14:m>
                <a:r>
                  <a:rPr lang="en-US" sz="1400" dirty="0"/>
                  <a:t>)</a:t>
                </a:r>
              </a:p>
              <a:p>
                <a:pPr lvl="1"/>
                <a:r>
                  <a:rPr lang="en-US" sz="1400" dirty="0"/>
                  <a:t>Put Period</a:t>
                </a:r>
              </a:p>
              <a:p>
                <a:pPr lvl="2"/>
                <a:r>
                  <a:rPr lang="en-US" sz="1400" dirty="0"/>
                  <a:t>Monthly Energy Capacity Payment (reduced if efficiency, RA, available capacities, or Ancillary Services capacities are reduced), Variable O&amp;M Payment based upon energy delivered, Variable Asset Replacement Payment based upon energy delivered, and Energy Adjustment Payment (payment to either SCE or Seller if efficiency is less than or greater than contracted efficiency), if applicable </a:t>
                </a:r>
              </a:p>
              <a:p>
                <a:pPr lvl="2"/>
                <a:r>
                  <a:rPr lang="en-US" sz="1400" dirty="0"/>
                  <a:t>Seller pays SCE a Scheduling and Delivery Deviation charge if storage unit performs outside of acceptable band</a:t>
                </a:r>
              </a:p>
            </p:txBody>
          </p:sp>
        </mc:Choice>
        <mc:Fallback xmlns="">
          <p:sp>
            <p:nvSpPr>
              <p:cNvPr id="5" name="Content Placeholder 2"/>
              <p:cNvSpPr>
                <a:spLocks noGrp="1" noRot="1" noChangeAspect="1" noMove="1" noResize="1" noEditPoints="1" noAdjustHandles="1" noChangeArrowheads="1" noChangeShapeType="1" noTextEdit="1"/>
              </p:cNvSpPr>
              <p:nvPr>
                <p:ph idx="1"/>
              </p:nvPr>
            </p:nvSpPr>
            <p:spPr>
              <a:xfrm>
                <a:off x="278892" y="1435290"/>
                <a:ext cx="8586216" cy="5121379"/>
              </a:xfrm>
              <a:blipFill rotWithShape="0">
                <a:blip r:embed="rId2"/>
                <a:stretch>
                  <a:fillRect l="-639" t="-1070" r="-284"/>
                </a:stretch>
              </a:blipFill>
            </p:spPr>
            <p:txBody>
              <a:bodyPr/>
              <a:lstStyle/>
              <a:p>
                <a:r>
                  <a:rPr lang="en-US">
                    <a:noFill/>
                  </a:rPr>
                  <a:t> </a:t>
                </a:r>
              </a:p>
            </p:txBody>
          </p:sp>
        </mc:Fallback>
      </mc:AlternateContent>
    </p:spTree>
    <p:extLst>
      <p:ext uri="{BB962C8B-B14F-4D97-AF65-F5344CB8AC3E}">
        <p14:creationId xmlns:p14="http://schemas.microsoft.com/office/powerpoint/2010/main" val="2394418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Articles 4-6 – Operational Obligations</a:t>
            </a:r>
          </a:p>
        </p:txBody>
      </p:sp>
      <p:sp>
        <p:nvSpPr>
          <p:cNvPr id="3" name="Content Placeholder 2"/>
          <p:cNvSpPr>
            <a:spLocks noGrp="1"/>
          </p:cNvSpPr>
          <p:nvPr>
            <p:ph sz="half" idx="1"/>
          </p:nvPr>
        </p:nvSpPr>
        <p:spPr/>
        <p:txBody>
          <a:bodyPr>
            <a:normAutofit/>
          </a:bodyPr>
          <a:lstStyle/>
          <a:p>
            <a:r>
              <a:rPr lang="en-US" sz="2100" dirty="0"/>
              <a:t>Article 4 – Design and Construction of Project</a:t>
            </a:r>
          </a:p>
          <a:p>
            <a:pPr lvl="1"/>
            <a:r>
              <a:rPr lang="en-US" sz="2100" dirty="0"/>
              <a:t>Including more stringent milestone schedule</a:t>
            </a:r>
          </a:p>
          <a:p>
            <a:r>
              <a:rPr lang="en-US" sz="2100" dirty="0"/>
              <a:t>Article 5 – Interconnection; Metering; Testing</a:t>
            </a:r>
          </a:p>
          <a:p>
            <a:r>
              <a:rPr lang="en-US" sz="2100" dirty="0"/>
              <a:t>Article 6 – Seller’s Operation, Maintenance and Repair Obligations</a:t>
            </a:r>
          </a:p>
          <a:p>
            <a:endParaRPr lang="en-US" dirty="0"/>
          </a:p>
        </p:txBody>
      </p:sp>
      <p:sp>
        <p:nvSpPr>
          <p:cNvPr id="4" name="Content Placeholder 3"/>
          <p:cNvSpPr>
            <a:spLocks noGrp="1"/>
          </p:cNvSpPr>
          <p:nvPr>
            <p:ph sz="half" idx="2"/>
          </p:nvPr>
        </p:nvSpPr>
        <p:spPr>
          <a:xfrm>
            <a:off x="4489190" y="1806964"/>
            <a:ext cx="4076311" cy="4033999"/>
          </a:xfrm>
        </p:spPr>
        <p:txBody>
          <a:bodyPr>
            <a:normAutofit lnSpcReduction="10000"/>
          </a:bodyPr>
          <a:lstStyle/>
          <a:p>
            <a:r>
              <a:rPr lang="en-US" sz="2100" dirty="0"/>
              <a:t>Mix of </a:t>
            </a:r>
            <a:r>
              <a:rPr lang="en-US" sz="2100"/>
              <a:t>technology-specific and standard provisions</a:t>
            </a:r>
            <a:endParaRPr lang="en-US" sz="2100" dirty="0"/>
          </a:p>
          <a:p>
            <a:pPr lvl="1" fontAlgn="base"/>
            <a:r>
              <a:rPr lang="en-US" sz="2200" dirty="0"/>
              <a:t>Examples</a:t>
            </a:r>
            <a:r>
              <a:rPr lang="en-US" sz="2200"/>
              <a:t> of standard provisions:​</a:t>
            </a:r>
            <a:endParaRPr lang="en-US" sz="2200" dirty="0"/>
          </a:p>
          <a:p>
            <a:pPr lvl="2" fontAlgn="base"/>
            <a:r>
              <a:rPr lang="en-US" sz="2000"/>
              <a:t>Milestone schedule (but not specific milestones)​</a:t>
            </a:r>
            <a:endParaRPr lang="en-US" sz="2000" dirty="0"/>
          </a:p>
          <a:p>
            <a:pPr lvl="2" fontAlgn="base"/>
            <a:r>
              <a:rPr lang="en-US" sz="2000"/>
              <a:t>DBE reporting​</a:t>
            </a:r>
            <a:endParaRPr lang="en-US" sz="2000" dirty="0"/>
          </a:p>
          <a:p>
            <a:pPr lvl="1" fontAlgn="base"/>
            <a:r>
              <a:rPr lang="en-US" sz="2200"/>
              <a:t>Examples of technology-specific provisions:</a:t>
            </a:r>
            <a:r>
              <a:rPr lang="en-US" sz="2200" dirty="0"/>
              <a:t>​</a:t>
            </a:r>
          </a:p>
          <a:p>
            <a:pPr lvl="2" fontAlgn="base"/>
            <a:r>
              <a:rPr lang="en-US" sz="2000"/>
              <a:t>Dispatch​</a:t>
            </a:r>
            <a:endParaRPr lang="en-US" sz="2000" dirty="0"/>
          </a:p>
          <a:p>
            <a:pPr lvl="2" fontAlgn="base"/>
            <a:r>
              <a:rPr lang="en-US" sz="2000"/>
              <a:t>Testing</a:t>
            </a:r>
            <a:r>
              <a:rPr lang="en-US" sz="2000" dirty="0"/>
              <a:t> </a:t>
            </a:r>
            <a:r>
              <a:rPr lang="en-US" sz="2000"/>
              <a:t>​</a:t>
            </a:r>
            <a:endParaRPr lang="en-US" sz="2000" dirty="0"/>
          </a:p>
          <a:p>
            <a:pPr lvl="2" fontAlgn="base"/>
            <a:r>
              <a:rPr lang="en-US" sz="2000"/>
              <a:t>Eligible accounts (BTM resources only)</a:t>
            </a:r>
            <a:endParaRPr lang="en-US" sz="2000" dirty="0"/>
          </a:p>
        </p:txBody>
      </p:sp>
      <p:sp>
        <p:nvSpPr>
          <p:cNvPr id="5" name="Slide Number Placeholder 4"/>
          <p:cNvSpPr>
            <a:spLocks noGrp="1"/>
          </p:cNvSpPr>
          <p:nvPr>
            <p:ph type="sldNum" sz="quarter" idx="12"/>
          </p:nvPr>
        </p:nvSpPr>
        <p:spPr/>
        <p:txBody>
          <a:bodyPr/>
          <a:lstStyle/>
          <a:p>
            <a:fld id="{7E7CD401-053A-46F5-943B-4404D86A9B1B}" type="slidenum">
              <a:rPr lang="en-US" smtClean="0"/>
              <a:t>14</a:t>
            </a:fld>
            <a:endParaRPr lang="en-US"/>
          </a:p>
        </p:txBody>
      </p:sp>
    </p:spTree>
    <p:extLst>
      <p:ext uri="{BB962C8B-B14F-4D97-AF65-F5344CB8AC3E}">
        <p14:creationId xmlns:p14="http://schemas.microsoft.com/office/powerpoint/2010/main" val="41948543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400" dirty="0"/>
              <a:t>Articles 7-14 – Standard Provisions</a:t>
            </a:r>
          </a:p>
        </p:txBody>
      </p:sp>
      <p:sp>
        <p:nvSpPr>
          <p:cNvPr id="3" name="Content Placeholder 2"/>
          <p:cNvSpPr>
            <a:spLocks noGrp="1"/>
          </p:cNvSpPr>
          <p:nvPr>
            <p:ph sz="half" idx="1"/>
          </p:nvPr>
        </p:nvSpPr>
        <p:spPr>
          <a:xfrm>
            <a:off x="628650" y="1501160"/>
            <a:ext cx="3886200" cy="4351338"/>
          </a:xfrm>
        </p:spPr>
        <p:txBody>
          <a:bodyPr>
            <a:normAutofit lnSpcReduction="10000"/>
          </a:bodyPr>
          <a:lstStyle/>
          <a:p>
            <a:r>
              <a:rPr lang="en-US" dirty="0"/>
              <a:t>Article 7 – Credit and Collateral</a:t>
            </a:r>
          </a:p>
          <a:p>
            <a:pPr lvl="1"/>
            <a:r>
              <a:rPr lang="en-US" sz="1500" dirty="0"/>
              <a:t>Including increased Development Security</a:t>
            </a:r>
          </a:p>
          <a:p>
            <a:r>
              <a:rPr lang="en-US" dirty="0"/>
              <a:t>Article 8 – Force Majeure</a:t>
            </a:r>
          </a:p>
          <a:p>
            <a:r>
              <a:rPr lang="en-US" dirty="0"/>
              <a:t>Article 9 – Representations and Warranties</a:t>
            </a:r>
          </a:p>
          <a:p>
            <a:r>
              <a:rPr lang="en-US" dirty="0"/>
              <a:t>Article 10 – Events of Default; Termination</a:t>
            </a:r>
          </a:p>
          <a:p>
            <a:r>
              <a:rPr lang="en-US" dirty="0"/>
              <a:t>Article 11 – Limitations</a:t>
            </a:r>
          </a:p>
          <a:p>
            <a:r>
              <a:rPr lang="en-US" dirty="0"/>
              <a:t>Article 12 – Disputes</a:t>
            </a:r>
          </a:p>
          <a:p>
            <a:r>
              <a:rPr lang="en-US" dirty="0"/>
              <a:t>Article 13 – Indemnification; Governmental Charges</a:t>
            </a:r>
          </a:p>
          <a:p>
            <a:r>
              <a:rPr lang="en-US" dirty="0"/>
              <a:t>Article 14 – Miscellaneous boilerplate provisions</a:t>
            </a:r>
          </a:p>
          <a:p>
            <a:pPr marL="0" indent="0">
              <a:buNone/>
            </a:pPr>
            <a:endParaRPr lang="en-US" dirty="0"/>
          </a:p>
        </p:txBody>
      </p:sp>
      <p:sp>
        <p:nvSpPr>
          <p:cNvPr id="5" name="Content Placeholder 4"/>
          <p:cNvSpPr>
            <a:spLocks noGrp="1"/>
          </p:cNvSpPr>
          <p:nvPr>
            <p:ph sz="half" idx="2"/>
          </p:nvPr>
        </p:nvSpPr>
        <p:spPr>
          <a:xfrm>
            <a:off x="4450702" y="2507226"/>
            <a:ext cx="4180113" cy="3343068"/>
          </a:xfrm>
        </p:spPr>
        <p:txBody>
          <a:bodyPr>
            <a:normAutofit/>
          </a:bodyPr>
          <a:lstStyle/>
          <a:p>
            <a:pPr marL="0" indent="0">
              <a:buNone/>
            </a:pPr>
            <a:r>
              <a:rPr lang="en-US" sz="2250" dirty="0"/>
              <a:t>Some technology-specific differences throughout</a:t>
            </a:r>
          </a:p>
          <a:p>
            <a:pPr lvl="1"/>
            <a:r>
              <a:rPr lang="en-US" dirty="0"/>
              <a:t>Some as a result of Commission mandate (MUA, Prohibited Resources)</a:t>
            </a:r>
          </a:p>
          <a:p>
            <a:pPr lvl="1"/>
            <a:r>
              <a:rPr lang="en-US" dirty="0"/>
              <a:t>Some due to technology specific measurement and operational characteristics (reps and warranties, events of default, indemnification)</a:t>
            </a:r>
          </a:p>
        </p:txBody>
      </p:sp>
      <p:sp>
        <p:nvSpPr>
          <p:cNvPr id="2" name="Slide Number Placeholder 1"/>
          <p:cNvSpPr>
            <a:spLocks noGrp="1"/>
          </p:cNvSpPr>
          <p:nvPr>
            <p:ph type="sldNum" sz="quarter" idx="12"/>
          </p:nvPr>
        </p:nvSpPr>
        <p:spPr/>
        <p:txBody>
          <a:bodyPr/>
          <a:lstStyle/>
          <a:p>
            <a:fld id="{7E7CD401-053A-46F5-943B-4404D86A9B1B}" type="slidenum">
              <a:rPr lang="en-US" smtClean="0"/>
              <a:t>15</a:t>
            </a:fld>
            <a:endParaRPr lang="en-US"/>
          </a:p>
        </p:txBody>
      </p:sp>
    </p:spTree>
    <p:extLst>
      <p:ext uri="{BB962C8B-B14F-4D97-AF65-F5344CB8AC3E}">
        <p14:creationId xmlns:p14="http://schemas.microsoft.com/office/powerpoint/2010/main" val="3313717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1675F534-311C-4749-A823-8EE549CCAC0C}"/>
              </a:ext>
            </a:extLst>
          </p:cNvPr>
          <p:cNvSpPr>
            <a:spLocks noGrp="1"/>
          </p:cNvSpPr>
          <p:nvPr>
            <p:ph type="ctrTitle"/>
          </p:nvPr>
        </p:nvSpPr>
        <p:spPr bwMode="auto">
          <a:xfrm>
            <a:off x="886691" y="3057742"/>
            <a:ext cx="7772400" cy="110251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r>
              <a:rPr lang="en-US" altLang="en-US" b="1" dirty="0">
                <a:solidFill>
                  <a:srgbClr val="007EA1"/>
                </a:solidFill>
                <a:latin typeface="Arial" panose="020B0604020202020204" pitchFamily="34" charset="0"/>
                <a:cs typeface="Arial" panose="020B0604020202020204" pitchFamily="34" charset="0"/>
              </a:rPr>
              <a:t>IDER Term Sheet Overview</a:t>
            </a:r>
            <a:br>
              <a:rPr lang="en-US" altLang="en-US" b="1" dirty="0">
                <a:solidFill>
                  <a:srgbClr val="007EA1"/>
                </a:solidFill>
                <a:latin typeface="Arial" panose="020B0604020202020204" pitchFamily="34" charset="0"/>
                <a:cs typeface="Arial" panose="020B0604020202020204" pitchFamily="34" charset="0"/>
              </a:rPr>
            </a:br>
            <a:endParaRPr lang="en-US" altLang="en-US" dirty="0">
              <a:solidFill>
                <a:srgbClr val="007EA1"/>
              </a:solidFill>
              <a:latin typeface="Arial" panose="020B0604020202020204" pitchFamily="34" charset="0"/>
              <a:cs typeface="Arial" panose="020B0604020202020204" pitchFamily="34" charset="0"/>
            </a:endParaRPr>
          </a:p>
        </p:txBody>
      </p:sp>
      <p:sp>
        <p:nvSpPr>
          <p:cNvPr id="13316" name="Footer Placeholder 8">
            <a:extLst>
              <a:ext uri="{FF2B5EF4-FFF2-40B4-BE49-F238E27FC236}">
                <a16:creationId xmlns:a16="http://schemas.microsoft.com/office/drawing/2014/main" id="{E9EEA05E-9987-43AE-96B0-6BCEA5BBBE45}"/>
              </a:ext>
            </a:extLst>
          </p:cNvPr>
          <p:cNvSpPr txBox="1">
            <a:spLocks noGrp="1"/>
          </p:cNvSpPr>
          <p:nvPr/>
        </p:nvSpPr>
        <p:spPr bwMode="auto">
          <a:xfrm>
            <a:off x="1143000" y="5784057"/>
            <a:ext cx="4514850" cy="273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0" fontAlgn="base" hangingPunct="0">
              <a:spcBef>
                <a:spcPct val="0"/>
              </a:spcBef>
              <a:spcAft>
                <a:spcPct val="0"/>
              </a:spcAft>
            </a:pPr>
            <a:endParaRPr lang="en-US" altLang="en-US" sz="900">
              <a:solidFill>
                <a:prstClr val="black"/>
              </a:solidFill>
              <a:latin typeface="Calibri" panose="020F0502020204030204" pitchFamily="34" charset="0"/>
            </a:endParaRPr>
          </a:p>
        </p:txBody>
      </p:sp>
    </p:spTree>
    <p:extLst>
      <p:ext uri="{BB962C8B-B14F-4D97-AF65-F5344CB8AC3E}">
        <p14:creationId xmlns:p14="http://schemas.microsoft.com/office/powerpoint/2010/main" val="413423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834799" y="1911760"/>
            <a:ext cx="7474403" cy="3726071"/>
          </a:xfrm>
        </p:spPr>
        <p:txBody>
          <a:bodyPr>
            <a:normAutofit/>
          </a:bodyPr>
          <a:lstStyle/>
          <a:p>
            <a:pPr marL="0" indent="0">
              <a:buNone/>
            </a:pPr>
            <a:r>
              <a:rPr lang="en-US" dirty="0"/>
              <a:t>In PG&amp;E’s recent IDER RFO, PG&amp;E provided a term sheet seeking distribution products from a number of DER</a:t>
            </a:r>
            <a:r>
              <a:rPr lang="en-US" dirty="0">
                <a:solidFill>
                  <a:srgbClr val="FF0000"/>
                </a:solidFill>
              </a:rPr>
              <a:t> </a:t>
            </a:r>
            <a:r>
              <a:rPr lang="en-US" dirty="0"/>
              <a:t>technology types:</a:t>
            </a:r>
          </a:p>
          <a:p>
            <a:pPr lvl="1"/>
            <a:r>
              <a:rPr lang="en-US" dirty="0"/>
              <a:t>Distributed Generation</a:t>
            </a:r>
          </a:p>
          <a:p>
            <a:pPr lvl="1"/>
            <a:r>
              <a:rPr lang="en-US" dirty="0"/>
              <a:t>Energy Storage</a:t>
            </a:r>
          </a:p>
          <a:p>
            <a:pPr lvl="1"/>
            <a:r>
              <a:rPr lang="en-US" dirty="0"/>
              <a:t>Load Reduction/Demand Response</a:t>
            </a:r>
          </a:p>
          <a:p>
            <a:pPr lvl="1"/>
            <a:r>
              <a:rPr lang="en-US" dirty="0"/>
              <a:t>Permanent Load Shift</a:t>
            </a:r>
          </a:p>
          <a:p>
            <a:pPr lvl="1"/>
            <a:r>
              <a:rPr lang="en-US" dirty="0"/>
              <a:t>Energy Efficiency</a:t>
            </a:r>
          </a:p>
          <a:p>
            <a:pPr lvl="1"/>
            <a:r>
              <a:rPr lang="en-US" dirty="0"/>
              <a:t>Electric Vehicles</a:t>
            </a:r>
          </a:p>
          <a:p>
            <a:pPr lvl="1"/>
            <a:endParaRPr lang="en-US" dirty="0"/>
          </a:p>
          <a:p>
            <a:pPr marL="342900" lvl="1" indent="0">
              <a:buNone/>
            </a:pPr>
            <a:endParaRPr lang="en-US" dirty="0"/>
          </a:p>
          <a:p>
            <a:endParaRPr lang="en-US" dirty="0"/>
          </a:p>
        </p:txBody>
      </p:sp>
      <p:sp>
        <p:nvSpPr>
          <p:cNvPr id="5" name="Title 2">
            <a:extLst>
              <a:ext uri="{FF2B5EF4-FFF2-40B4-BE49-F238E27FC236}">
                <a16:creationId xmlns:a16="http://schemas.microsoft.com/office/drawing/2014/main" id="{528FD11C-499A-4057-9B9F-9B9CC81A7B2F}"/>
              </a:ext>
            </a:extLst>
          </p:cNvPr>
          <p:cNvSpPr txBox="1">
            <a:spLocks/>
          </p:cNvSpPr>
          <p:nvPr/>
        </p:nvSpPr>
        <p:spPr bwMode="auto">
          <a:xfrm>
            <a:off x="1411122" y="567098"/>
            <a:ext cx="6842971"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pitchFamily="-105" charset="-128"/>
              </a:defRPr>
            </a:lvl1pPr>
            <a:lvl2pPr algn="ctr" defTabSz="457200" rtl="0" eaLnBrk="0" fontAlgn="base" hangingPunct="0">
              <a:spcBef>
                <a:spcPct val="0"/>
              </a:spcBef>
              <a:spcAft>
                <a:spcPct val="0"/>
              </a:spcAft>
              <a:defRPr sz="4400">
                <a:solidFill>
                  <a:schemeClr val="tx1"/>
                </a:solidFill>
                <a:latin typeface="Calibri" pitchFamily="-105" charset="0"/>
                <a:ea typeface="MS PGothic" pitchFamily="34" charset="-128"/>
                <a:cs typeface="ＭＳ Ｐゴシック" pitchFamily="-105" charset="-128"/>
              </a:defRPr>
            </a:lvl2pPr>
            <a:lvl3pPr algn="ctr" defTabSz="457200" rtl="0" eaLnBrk="0" fontAlgn="base" hangingPunct="0">
              <a:spcBef>
                <a:spcPct val="0"/>
              </a:spcBef>
              <a:spcAft>
                <a:spcPct val="0"/>
              </a:spcAft>
              <a:defRPr sz="4400">
                <a:solidFill>
                  <a:schemeClr val="tx1"/>
                </a:solidFill>
                <a:latin typeface="Calibri" pitchFamily="-105" charset="0"/>
                <a:ea typeface="MS PGothic" pitchFamily="34" charset="-128"/>
                <a:cs typeface="ＭＳ Ｐゴシック" pitchFamily="-105" charset="-128"/>
              </a:defRPr>
            </a:lvl3pPr>
            <a:lvl4pPr algn="ctr" defTabSz="457200" rtl="0" eaLnBrk="0" fontAlgn="base" hangingPunct="0">
              <a:spcBef>
                <a:spcPct val="0"/>
              </a:spcBef>
              <a:spcAft>
                <a:spcPct val="0"/>
              </a:spcAft>
              <a:defRPr sz="4400">
                <a:solidFill>
                  <a:schemeClr val="tx1"/>
                </a:solidFill>
                <a:latin typeface="Calibri" pitchFamily="-105" charset="0"/>
                <a:ea typeface="MS PGothic" pitchFamily="34" charset="-128"/>
                <a:cs typeface="ＭＳ Ｐゴシック" pitchFamily="-105" charset="-128"/>
              </a:defRPr>
            </a:lvl4pPr>
            <a:lvl5pPr algn="ctr" defTabSz="457200" rtl="0" eaLnBrk="0" fontAlgn="base" hangingPunct="0">
              <a:spcBef>
                <a:spcPct val="0"/>
              </a:spcBef>
              <a:spcAft>
                <a:spcPct val="0"/>
              </a:spcAft>
              <a:defRPr sz="4400">
                <a:solidFill>
                  <a:schemeClr val="tx1"/>
                </a:solidFill>
                <a:latin typeface="Calibri" pitchFamily="-105" charset="0"/>
                <a:ea typeface="MS PGothic" pitchFamily="34" charset="-128"/>
                <a:cs typeface="ＭＳ Ｐゴシック" pitchFamily="-105" charset="-128"/>
              </a:defRPr>
            </a:lvl5pPr>
            <a:lvl6pPr marL="4572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6pPr>
            <a:lvl7pPr marL="9144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7pPr>
            <a:lvl8pPr marL="13716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8pPr>
            <a:lvl9pPr marL="18288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9pPr>
          </a:lstStyle>
          <a:p>
            <a:pPr algn="l"/>
            <a:r>
              <a:rPr lang="en-US" altLang="en-US" sz="2400" b="1" dirty="0">
                <a:solidFill>
                  <a:prstClr val="white"/>
                </a:solidFill>
                <a:latin typeface="Arial" panose="020B0604020202020204" pitchFamily="34" charset="0"/>
                <a:cs typeface="Arial" panose="020B0604020202020204" pitchFamily="34" charset="0"/>
              </a:rPr>
              <a:t>IDER RFO: Products</a:t>
            </a:r>
          </a:p>
        </p:txBody>
      </p:sp>
    </p:spTree>
    <p:extLst>
      <p:ext uri="{BB962C8B-B14F-4D97-AF65-F5344CB8AC3E}">
        <p14:creationId xmlns:p14="http://schemas.microsoft.com/office/powerpoint/2010/main" val="18441508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528FD11C-499A-4057-9B9F-9B9CC81A7B2F}"/>
              </a:ext>
            </a:extLst>
          </p:cNvPr>
          <p:cNvSpPr txBox="1">
            <a:spLocks/>
          </p:cNvSpPr>
          <p:nvPr/>
        </p:nvSpPr>
        <p:spPr bwMode="auto">
          <a:xfrm>
            <a:off x="1197033" y="537168"/>
            <a:ext cx="7946967" cy="59335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pitchFamily="-105" charset="-128"/>
              </a:defRPr>
            </a:lvl1pPr>
            <a:lvl2pPr algn="ctr" defTabSz="457200" rtl="0" eaLnBrk="0" fontAlgn="base" hangingPunct="0">
              <a:spcBef>
                <a:spcPct val="0"/>
              </a:spcBef>
              <a:spcAft>
                <a:spcPct val="0"/>
              </a:spcAft>
              <a:defRPr sz="4400">
                <a:solidFill>
                  <a:schemeClr val="tx1"/>
                </a:solidFill>
                <a:latin typeface="Calibri" pitchFamily="-105" charset="0"/>
                <a:ea typeface="MS PGothic" pitchFamily="34" charset="-128"/>
                <a:cs typeface="ＭＳ Ｐゴシック" pitchFamily="-105" charset="-128"/>
              </a:defRPr>
            </a:lvl2pPr>
            <a:lvl3pPr algn="ctr" defTabSz="457200" rtl="0" eaLnBrk="0" fontAlgn="base" hangingPunct="0">
              <a:spcBef>
                <a:spcPct val="0"/>
              </a:spcBef>
              <a:spcAft>
                <a:spcPct val="0"/>
              </a:spcAft>
              <a:defRPr sz="4400">
                <a:solidFill>
                  <a:schemeClr val="tx1"/>
                </a:solidFill>
                <a:latin typeface="Calibri" pitchFamily="-105" charset="0"/>
                <a:ea typeface="MS PGothic" pitchFamily="34" charset="-128"/>
                <a:cs typeface="ＭＳ Ｐゴシック" pitchFamily="-105" charset="-128"/>
              </a:defRPr>
            </a:lvl3pPr>
            <a:lvl4pPr algn="ctr" defTabSz="457200" rtl="0" eaLnBrk="0" fontAlgn="base" hangingPunct="0">
              <a:spcBef>
                <a:spcPct val="0"/>
              </a:spcBef>
              <a:spcAft>
                <a:spcPct val="0"/>
              </a:spcAft>
              <a:defRPr sz="4400">
                <a:solidFill>
                  <a:schemeClr val="tx1"/>
                </a:solidFill>
                <a:latin typeface="Calibri" pitchFamily="-105" charset="0"/>
                <a:ea typeface="MS PGothic" pitchFamily="34" charset="-128"/>
                <a:cs typeface="ＭＳ Ｐゴシック" pitchFamily="-105" charset="-128"/>
              </a:defRPr>
            </a:lvl4pPr>
            <a:lvl5pPr algn="ctr" defTabSz="457200" rtl="0" eaLnBrk="0" fontAlgn="base" hangingPunct="0">
              <a:spcBef>
                <a:spcPct val="0"/>
              </a:spcBef>
              <a:spcAft>
                <a:spcPct val="0"/>
              </a:spcAft>
              <a:defRPr sz="4400">
                <a:solidFill>
                  <a:schemeClr val="tx1"/>
                </a:solidFill>
                <a:latin typeface="Calibri" pitchFamily="-105" charset="0"/>
                <a:ea typeface="MS PGothic" pitchFamily="34" charset="-128"/>
                <a:cs typeface="ＭＳ Ｐゴシック" pitchFamily="-105" charset="-128"/>
              </a:defRPr>
            </a:lvl5pPr>
            <a:lvl6pPr marL="4572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6pPr>
            <a:lvl7pPr marL="9144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7pPr>
            <a:lvl8pPr marL="13716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8pPr>
            <a:lvl9pPr marL="18288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9pPr>
          </a:lstStyle>
          <a:p>
            <a:pPr algn="l"/>
            <a:r>
              <a:rPr lang="en-US" altLang="en-US" sz="2400" b="1" dirty="0">
                <a:solidFill>
                  <a:prstClr val="white"/>
                </a:solidFill>
                <a:latin typeface="Arial" panose="020B0604020202020204" pitchFamily="34" charset="0"/>
                <a:cs typeface="Arial" panose="020B0604020202020204" pitchFamily="34" charset="0"/>
              </a:rPr>
              <a:t>IDER RFO: K</a:t>
            </a:r>
            <a:r>
              <a:rPr lang="en-US" altLang="en-US" sz="2400" b="1" dirty="0">
                <a:solidFill>
                  <a:schemeClr val="bg1"/>
                </a:solidFill>
                <a:latin typeface="Arial" panose="020B0604020202020204" pitchFamily="34" charset="0"/>
                <a:cs typeface="Arial" panose="020B0604020202020204" pitchFamily="34" charset="0"/>
              </a:rPr>
              <a:t>ey Differences from Other PG&amp;E RFOs</a:t>
            </a:r>
            <a:endParaRPr lang="en-US" altLang="en-US" sz="2400" b="1" dirty="0">
              <a:solidFill>
                <a:prstClr val="white"/>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FDE7B4F-D6E6-49C0-93A2-CC7E3FF9596D}"/>
              </a:ext>
            </a:extLst>
          </p:cNvPr>
          <p:cNvSpPr>
            <a:spLocks noGrp="1"/>
          </p:cNvSpPr>
          <p:nvPr>
            <p:ph idx="1"/>
          </p:nvPr>
        </p:nvSpPr>
        <p:spPr>
          <a:xfrm>
            <a:off x="457200" y="1417323"/>
            <a:ext cx="8229600" cy="4053838"/>
          </a:xfrm>
        </p:spPr>
        <p:txBody>
          <a:bodyPr/>
          <a:lstStyle/>
          <a:p>
            <a:r>
              <a:rPr lang="en-US" dirty="0"/>
              <a:t>Generally consistent with DRP RFOs</a:t>
            </a:r>
            <a:endParaRPr lang="en-US" strike="sngStrike" dirty="0"/>
          </a:p>
          <a:p>
            <a:r>
              <a:rPr lang="en-US" dirty="0"/>
              <a:t> Compared with other RFOs,  increased focus on: </a:t>
            </a:r>
          </a:p>
          <a:p>
            <a:pPr lvl="1">
              <a:tabLst>
                <a:tab pos="4806950" algn="l"/>
              </a:tabLst>
            </a:pPr>
            <a:r>
              <a:rPr lang="en-US" sz="2400" dirty="0">
                <a:solidFill>
                  <a:prstClr val="black"/>
                </a:solidFill>
              </a:rPr>
              <a:t>Measurement and verification plan</a:t>
            </a:r>
          </a:p>
          <a:p>
            <a:pPr lvl="1"/>
            <a:r>
              <a:rPr lang="en-US" sz="2400" dirty="0">
                <a:solidFill>
                  <a:prstClr val="black"/>
                </a:solidFill>
              </a:rPr>
              <a:t>Location – Project must connect to specific line/feeder</a:t>
            </a:r>
          </a:p>
          <a:p>
            <a:pPr lvl="1"/>
            <a:r>
              <a:rPr lang="en-US" sz="2400" dirty="0">
                <a:solidFill>
                  <a:prstClr val="black"/>
                </a:solidFill>
              </a:rPr>
              <a:t>Incrementality: Double payments/double counting</a:t>
            </a:r>
          </a:p>
          <a:p>
            <a:pPr lvl="1"/>
            <a:r>
              <a:rPr lang="en-US" sz="2400" dirty="0">
                <a:solidFill>
                  <a:prstClr val="black"/>
                </a:solidFill>
              </a:rPr>
              <a:t>Customer engagement support to participants w/ behind-the-meter projects</a:t>
            </a:r>
          </a:p>
          <a:p>
            <a:r>
              <a:rPr lang="en-US" dirty="0"/>
              <a:t>PG&amp;E’s contract provisions, compared to RPS and storage agreements:</a:t>
            </a:r>
          </a:p>
          <a:p>
            <a:pPr lvl="1"/>
            <a:r>
              <a:rPr lang="en-US" sz="2400" dirty="0"/>
              <a:t>Heightened performance standards</a:t>
            </a:r>
          </a:p>
          <a:p>
            <a:pPr lvl="1"/>
            <a:r>
              <a:rPr lang="en-US" sz="2400" dirty="0"/>
              <a:t>Shortened time frames with limited provisions for delay</a:t>
            </a:r>
          </a:p>
          <a:p>
            <a:pPr lvl="1"/>
            <a:r>
              <a:rPr lang="en-US" sz="2400" dirty="0"/>
              <a:t>Critical path development milestones</a:t>
            </a:r>
            <a:endParaRPr lang="en-US" sz="2400" dirty="0">
              <a:solidFill>
                <a:prstClr val="black"/>
              </a:solidFill>
            </a:endParaRPr>
          </a:p>
        </p:txBody>
      </p:sp>
    </p:spTree>
    <p:extLst>
      <p:ext uri="{BB962C8B-B14F-4D97-AF65-F5344CB8AC3E}">
        <p14:creationId xmlns:p14="http://schemas.microsoft.com/office/powerpoint/2010/main" val="29725592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9214C3E-3FA1-42DE-8E37-B9386AFD1D5B}"/>
              </a:ext>
            </a:extLst>
          </p:cNvPr>
          <p:cNvGraphicFramePr>
            <a:graphicFrameLocks noGrp="1"/>
          </p:cNvGraphicFramePr>
          <p:nvPr>
            <p:extLst>
              <p:ext uri="{D42A27DB-BD31-4B8C-83A1-F6EECF244321}">
                <p14:modId xmlns:p14="http://schemas.microsoft.com/office/powerpoint/2010/main" val="2796293426"/>
              </p:ext>
            </p:extLst>
          </p:nvPr>
        </p:nvGraphicFramePr>
        <p:xfrm>
          <a:off x="290943" y="1892876"/>
          <a:ext cx="8084960" cy="4242750"/>
        </p:xfrm>
        <a:graphic>
          <a:graphicData uri="http://schemas.openxmlformats.org/drawingml/2006/table">
            <a:tbl>
              <a:tblPr firstRow="1" bandRow="1">
                <a:tableStyleId>{5DA37D80-6434-44D0-A028-1B22A696006F}</a:tableStyleId>
              </a:tblPr>
              <a:tblGrid>
                <a:gridCol w="4042480">
                  <a:extLst>
                    <a:ext uri="{9D8B030D-6E8A-4147-A177-3AD203B41FA5}">
                      <a16:colId xmlns:a16="http://schemas.microsoft.com/office/drawing/2014/main" val="3757910807"/>
                    </a:ext>
                  </a:extLst>
                </a:gridCol>
                <a:gridCol w="4042480">
                  <a:extLst>
                    <a:ext uri="{9D8B030D-6E8A-4147-A177-3AD203B41FA5}">
                      <a16:colId xmlns:a16="http://schemas.microsoft.com/office/drawing/2014/main" val="1411317283"/>
                    </a:ext>
                  </a:extLst>
                </a:gridCol>
              </a:tblGrid>
              <a:tr h="282850">
                <a:tc>
                  <a:txBody>
                    <a:bodyPr/>
                    <a:lstStyle/>
                    <a:p>
                      <a:endParaRPr lang="en-US" sz="1000" dirty="0"/>
                    </a:p>
                  </a:txBody>
                  <a:tcPr marL="68580" marR="68580" marT="34290" marB="34290"/>
                </a:tc>
                <a:tc>
                  <a:txBody>
                    <a:bodyPr/>
                    <a:lstStyle/>
                    <a:p>
                      <a:endParaRPr lang="en-US" sz="1000" dirty="0"/>
                    </a:p>
                  </a:txBody>
                  <a:tcPr marL="68580" marR="68580" marT="34290" marB="34290"/>
                </a:tc>
                <a:extLst>
                  <a:ext uri="{0D108BD9-81ED-4DB2-BD59-A6C34878D82A}">
                    <a16:rowId xmlns:a16="http://schemas.microsoft.com/office/drawing/2014/main" val="2993425296"/>
                  </a:ext>
                </a:extLst>
              </a:tr>
              <a:tr h="282850">
                <a:tc>
                  <a:txBody>
                    <a:bodyPr/>
                    <a:lstStyle/>
                    <a:p>
                      <a:endParaRPr lang="en-US" sz="1000" dirty="0"/>
                    </a:p>
                  </a:txBody>
                  <a:tcPr marL="68580" marR="68580" marT="34290" marB="34290"/>
                </a:tc>
                <a:tc>
                  <a:txBody>
                    <a:bodyPr/>
                    <a:lstStyle/>
                    <a:p>
                      <a:endParaRPr lang="en-US" sz="1000" dirty="0"/>
                    </a:p>
                  </a:txBody>
                  <a:tcPr marL="68580" marR="68580" marT="34290" marB="34290"/>
                </a:tc>
                <a:extLst>
                  <a:ext uri="{0D108BD9-81ED-4DB2-BD59-A6C34878D82A}">
                    <a16:rowId xmlns:a16="http://schemas.microsoft.com/office/drawing/2014/main" val="836356432"/>
                  </a:ext>
                </a:extLst>
              </a:tr>
              <a:tr h="282850">
                <a:tc>
                  <a:txBody>
                    <a:bodyPr/>
                    <a:lstStyle/>
                    <a:p>
                      <a:endParaRPr lang="en-US" sz="1000" dirty="0"/>
                    </a:p>
                  </a:txBody>
                  <a:tcPr marL="68580" marR="68580" marT="34290" marB="34290"/>
                </a:tc>
                <a:tc>
                  <a:txBody>
                    <a:bodyPr/>
                    <a:lstStyle/>
                    <a:p>
                      <a:endParaRPr lang="en-US" sz="1000" dirty="0"/>
                    </a:p>
                  </a:txBody>
                  <a:tcPr marL="68580" marR="68580" marT="34290" marB="34290"/>
                </a:tc>
                <a:extLst>
                  <a:ext uri="{0D108BD9-81ED-4DB2-BD59-A6C34878D82A}">
                    <a16:rowId xmlns:a16="http://schemas.microsoft.com/office/drawing/2014/main" val="548953961"/>
                  </a:ext>
                </a:extLst>
              </a:tr>
              <a:tr h="282850">
                <a:tc>
                  <a:txBody>
                    <a:bodyPr/>
                    <a:lstStyle/>
                    <a:p>
                      <a:endParaRPr lang="en-US" sz="1000" dirty="0"/>
                    </a:p>
                  </a:txBody>
                  <a:tcPr marL="68580" marR="68580" marT="34290" marB="34290"/>
                </a:tc>
                <a:tc>
                  <a:txBody>
                    <a:bodyPr/>
                    <a:lstStyle/>
                    <a:p>
                      <a:endParaRPr lang="en-US" sz="1000" dirty="0"/>
                    </a:p>
                  </a:txBody>
                  <a:tcPr marL="68580" marR="68580" marT="34290" marB="34290"/>
                </a:tc>
                <a:extLst>
                  <a:ext uri="{0D108BD9-81ED-4DB2-BD59-A6C34878D82A}">
                    <a16:rowId xmlns:a16="http://schemas.microsoft.com/office/drawing/2014/main" val="3016007525"/>
                  </a:ext>
                </a:extLst>
              </a:tr>
              <a:tr h="282850">
                <a:tc>
                  <a:txBody>
                    <a:bodyPr/>
                    <a:lstStyle/>
                    <a:p>
                      <a:endParaRPr lang="en-US" sz="1000"/>
                    </a:p>
                  </a:txBody>
                  <a:tcPr marL="68580" marR="68580" marT="34290" marB="34290"/>
                </a:tc>
                <a:tc>
                  <a:txBody>
                    <a:bodyPr/>
                    <a:lstStyle/>
                    <a:p>
                      <a:endParaRPr lang="en-US" sz="1000" dirty="0"/>
                    </a:p>
                  </a:txBody>
                  <a:tcPr marL="68580" marR="68580" marT="34290" marB="34290"/>
                </a:tc>
                <a:extLst>
                  <a:ext uri="{0D108BD9-81ED-4DB2-BD59-A6C34878D82A}">
                    <a16:rowId xmlns:a16="http://schemas.microsoft.com/office/drawing/2014/main" val="2505755470"/>
                  </a:ext>
                </a:extLst>
              </a:tr>
              <a:tr h="282850">
                <a:tc>
                  <a:txBody>
                    <a:bodyPr/>
                    <a:lstStyle/>
                    <a:p>
                      <a:endParaRPr lang="en-US" sz="1000"/>
                    </a:p>
                  </a:txBody>
                  <a:tcPr marL="68580" marR="68580" marT="34290" marB="34290"/>
                </a:tc>
                <a:tc>
                  <a:txBody>
                    <a:bodyPr/>
                    <a:lstStyle/>
                    <a:p>
                      <a:endParaRPr lang="en-US" sz="1000" dirty="0"/>
                    </a:p>
                  </a:txBody>
                  <a:tcPr marL="68580" marR="68580" marT="34290" marB="34290"/>
                </a:tc>
                <a:extLst>
                  <a:ext uri="{0D108BD9-81ED-4DB2-BD59-A6C34878D82A}">
                    <a16:rowId xmlns:a16="http://schemas.microsoft.com/office/drawing/2014/main" val="2149595659"/>
                  </a:ext>
                </a:extLst>
              </a:tr>
              <a:tr h="282850">
                <a:tc>
                  <a:txBody>
                    <a:bodyPr/>
                    <a:lstStyle/>
                    <a:p>
                      <a:endParaRPr lang="en-US" sz="1000"/>
                    </a:p>
                  </a:txBody>
                  <a:tcPr marL="68580" marR="68580" marT="34290" marB="34290"/>
                </a:tc>
                <a:tc>
                  <a:txBody>
                    <a:bodyPr/>
                    <a:lstStyle/>
                    <a:p>
                      <a:endParaRPr lang="en-US" sz="1000"/>
                    </a:p>
                  </a:txBody>
                  <a:tcPr marL="68580" marR="68580" marT="34290" marB="34290"/>
                </a:tc>
                <a:extLst>
                  <a:ext uri="{0D108BD9-81ED-4DB2-BD59-A6C34878D82A}">
                    <a16:rowId xmlns:a16="http://schemas.microsoft.com/office/drawing/2014/main" val="3582203950"/>
                  </a:ext>
                </a:extLst>
              </a:tr>
              <a:tr h="282850">
                <a:tc>
                  <a:txBody>
                    <a:bodyPr/>
                    <a:lstStyle/>
                    <a:p>
                      <a:endParaRPr lang="en-US" sz="1000" dirty="0"/>
                    </a:p>
                  </a:txBody>
                  <a:tcPr marL="68580" marR="68580" marT="34290" marB="34290"/>
                </a:tc>
                <a:tc>
                  <a:txBody>
                    <a:bodyPr/>
                    <a:lstStyle/>
                    <a:p>
                      <a:endParaRPr lang="en-US" sz="1000"/>
                    </a:p>
                  </a:txBody>
                  <a:tcPr marL="68580" marR="68580" marT="34290" marB="34290"/>
                </a:tc>
                <a:extLst>
                  <a:ext uri="{0D108BD9-81ED-4DB2-BD59-A6C34878D82A}">
                    <a16:rowId xmlns:a16="http://schemas.microsoft.com/office/drawing/2014/main" val="3516076609"/>
                  </a:ext>
                </a:extLst>
              </a:tr>
              <a:tr h="282850">
                <a:tc>
                  <a:txBody>
                    <a:bodyPr/>
                    <a:lstStyle/>
                    <a:p>
                      <a:endParaRPr lang="en-US" sz="1000"/>
                    </a:p>
                  </a:txBody>
                  <a:tcPr marL="68580" marR="68580" marT="34290" marB="34290"/>
                </a:tc>
                <a:tc>
                  <a:txBody>
                    <a:bodyPr/>
                    <a:lstStyle/>
                    <a:p>
                      <a:endParaRPr lang="en-US" sz="1000"/>
                    </a:p>
                  </a:txBody>
                  <a:tcPr marL="68580" marR="68580" marT="34290" marB="34290"/>
                </a:tc>
                <a:extLst>
                  <a:ext uri="{0D108BD9-81ED-4DB2-BD59-A6C34878D82A}">
                    <a16:rowId xmlns:a16="http://schemas.microsoft.com/office/drawing/2014/main" val="3743353359"/>
                  </a:ext>
                </a:extLst>
              </a:tr>
              <a:tr h="282850">
                <a:tc>
                  <a:txBody>
                    <a:bodyPr/>
                    <a:lstStyle/>
                    <a:p>
                      <a:endParaRPr lang="en-US" sz="1000" dirty="0"/>
                    </a:p>
                  </a:txBody>
                  <a:tcPr marL="68580" marR="68580" marT="34290" marB="34290"/>
                </a:tc>
                <a:tc>
                  <a:txBody>
                    <a:bodyPr/>
                    <a:lstStyle/>
                    <a:p>
                      <a:endParaRPr lang="en-US" sz="1000"/>
                    </a:p>
                  </a:txBody>
                  <a:tcPr marL="68580" marR="68580" marT="34290" marB="34290"/>
                </a:tc>
                <a:extLst>
                  <a:ext uri="{0D108BD9-81ED-4DB2-BD59-A6C34878D82A}">
                    <a16:rowId xmlns:a16="http://schemas.microsoft.com/office/drawing/2014/main" val="1936285277"/>
                  </a:ext>
                </a:extLst>
              </a:tr>
              <a:tr h="282850">
                <a:tc>
                  <a:txBody>
                    <a:bodyPr/>
                    <a:lstStyle/>
                    <a:p>
                      <a:endParaRPr lang="en-US" sz="1000"/>
                    </a:p>
                  </a:txBody>
                  <a:tcPr marL="68580" marR="68580" marT="34290" marB="34290"/>
                </a:tc>
                <a:tc>
                  <a:txBody>
                    <a:bodyPr/>
                    <a:lstStyle/>
                    <a:p>
                      <a:endParaRPr lang="en-US" sz="1000"/>
                    </a:p>
                  </a:txBody>
                  <a:tcPr marL="68580" marR="68580" marT="34290" marB="34290"/>
                </a:tc>
                <a:extLst>
                  <a:ext uri="{0D108BD9-81ED-4DB2-BD59-A6C34878D82A}">
                    <a16:rowId xmlns:a16="http://schemas.microsoft.com/office/drawing/2014/main" val="669330996"/>
                  </a:ext>
                </a:extLst>
              </a:tr>
              <a:tr h="282850">
                <a:tc>
                  <a:txBody>
                    <a:bodyPr/>
                    <a:lstStyle/>
                    <a:p>
                      <a:endParaRPr lang="en-US" sz="1000"/>
                    </a:p>
                  </a:txBody>
                  <a:tcPr marL="68580" marR="68580" marT="34290" marB="34290"/>
                </a:tc>
                <a:tc>
                  <a:txBody>
                    <a:bodyPr/>
                    <a:lstStyle/>
                    <a:p>
                      <a:endParaRPr lang="en-US" sz="1000"/>
                    </a:p>
                  </a:txBody>
                  <a:tcPr marL="68580" marR="68580" marT="34290" marB="34290"/>
                </a:tc>
                <a:extLst>
                  <a:ext uri="{0D108BD9-81ED-4DB2-BD59-A6C34878D82A}">
                    <a16:rowId xmlns:a16="http://schemas.microsoft.com/office/drawing/2014/main" val="275459038"/>
                  </a:ext>
                </a:extLst>
              </a:tr>
              <a:tr h="282850">
                <a:tc>
                  <a:txBody>
                    <a:bodyPr/>
                    <a:lstStyle/>
                    <a:p>
                      <a:endParaRPr lang="en-US" sz="1000"/>
                    </a:p>
                  </a:txBody>
                  <a:tcPr marL="68580" marR="68580" marT="34290" marB="34290"/>
                </a:tc>
                <a:tc>
                  <a:txBody>
                    <a:bodyPr/>
                    <a:lstStyle/>
                    <a:p>
                      <a:endParaRPr lang="en-US" sz="1000"/>
                    </a:p>
                  </a:txBody>
                  <a:tcPr marL="68580" marR="68580" marT="34290" marB="34290"/>
                </a:tc>
                <a:extLst>
                  <a:ext uri="{0D108BD9-81ED-4DB2-BD59-A6C34878D82A}">
                    <a16:rowId xmlns:a16="http://schemas.microsoft.com/office/drawing/2014/main" val="1474633359"/>
                  </a:ext>
                </a:extLst>
              </a:tr>
              <a:tr h="282850">
                <a:tc>
                  <a:txBody>
                    <a:bodyPr/>
                    <a:lstStyle/>
                    <a:p>
                      <a:endParaRPr lang="en-US" sz="1000"/>
                    </a:p>
                  </a:txBody>
                  <a:tcPr marL="68580" marR="68580" marT="34290" marB="34290"/>
                </a:tc>
                <a:tc>
                  <a:txBody>
                    <a:bodyPr/>
                    <a:lstStyle/>
                    <a:p>
                      <a:endParaRPr lang="en-US" sz="1000" dirty="0"/>
                    </a:p>
                  </a:txBody>
                  <a:tcPr marL="68580" marR="68580" marT="34290" marB="34290"/>
                </a:tc>
                <a:extLst>
                  <a:ext uri="{0D108BD9-81ED-4DB2-BD59-A6C34878D82A}">
                    <a16:rowId xmlns:a16="http://schemas.microsoft.com/office/drawing/2014/main" val="1771311539"/>
                  </a:ext>
                </a:extLst>
              </a:tr>
              <a:tr h="282850">
                <a:tc>
                  <a:txBody>
                    <a:bodyPr/>
                    <a:lstStyle/>
                    <a:p>
                      <a:endParaRPr lang="en-US" sz="1000"/>
                    </a:p>
                  </a:txBody>
                  <a:tcPr marL="68580" marR="68580" marT="34290" marB="34290"/>
                </a:tc>
                <a:tc>
                  <a:txBody>
                    <a:bodyPr/>
                    <a:lstStyle/>
                    <a:p>
                      <a:endParaRPr lang="en-US" sz="1000" dirty="0"/>
                    </a:p>
                  </a:txBody>
                  <a:tcPr marL="68580" marR="68580" marT="34290" marB="34290"/>
                </a:tc>
                <a:extLst>
                  <a:ext uri="{0D108BD9-81ED-4DB2-BD59-A6C34878D82A}">
                    <a16:rowId xmlns:a16="http://schemas.microsoft.com/office/drawing/2014/main" val="169411795"/>
                  </a:ext>
                </a:extLst>
              </a:tr>
            </a:tbl>
          </a:graphicData>
        </a:graphic>
      </p:graphicFrame>
      <p:sp>
        <p:nvSpPr>
          <p:cNvPr id="72706" name="Title 2">
            <a:extLst>
              <a:ext uri="{FF2B5EF4-FFF2-40B4-BE49-F238E27FC236}">
                <a16:creationId xmlns:a16="http://schemas.microsoft.com/office/drawing/2014/main" id="{45819A8D-AAB8-4890-B572-CE29E80CB8CB}"/>
              </a:ext>
            </a:extLst>
          </p:cNvPr>
          <p:cNvSpPr>
            <a:spLocks noGrp="1"/>
          </p:cNvSpPr>
          <p:nvPr>
            <p:ph type="title"/>
          </p:nvPr>
        </p:nvSpPr>
        <p:spPr bwMode="auto">
          <a:xfrm>
            <a:off x="1184564" y="578086"/>
            <a:ext cx="51435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algn="l"/>
            <a:r>
              <a:rPr lang="en-US" altLang="en-US" sz="2400" b="1" dirty="0">
                <a:solidFill>
                  <a:schemeClr val="bg1"/>
                </a:solidFill>
                <a:latin typeface="Arial" panose="020B0604020202020204" pitchFamily="34" charset="0"/>
                <a:cs typeface="Arial" panose="020B0604020202020204" pitchFamily="34" charset="0"/>
              </a:rPr>
              <a:t>List of Terms</a:t>
            </a:r>
          </a:p>
        </p:txBody>
      </p:sp>
      <p:sp>
        <p:nvSpPr>
          <p:cNvPr id="2" name="Rectangle 1">
            <a:extLst>
              <a:ext uri="{FF2B5EF4-FFF2-40B4-BE49-F238E27FC236}">
                <a16:creationId xmlns:a16="http://schemas.microsoft.com/office/drawing/2014/main" id="{2BFA35B9-FE34-4D98-A719-835974A63EE5}"/>
              </a:ext>
            </a:extLst>
          </p:cNvPr>
          <p:cNvSpPr/>
          <p:nvPr/>
        </p:nvSpPr>
        <p:spPr>
          <a:xfrm>
            <a:off x="290946" y="1885949"/>
            <a:ext cx="4627418" cy="4539704"/>
          </a:xfrm>
          <a:prstGeom prst="rect">
            <a:avLst/>
          </a:prstGeom>
        </p:spPr>
        <p:txBody>
          <a:bodyPr wrap="square">
            <a:spAutoFit/>
          </a:bodyPr>
          <a:lstStyle/>
          <a:p>
            <a:pPr marL="257175" indent="-257175" fontAlgn="base">
              <a:spcAft>
                <a:spcPts val="450"/>
              </a:spcAft>
              <a:buFontTx/>
              <a:buAutoNum type="arabicPeriod"/>
              <a:defRPr/>
            </a:pPr>
            <a:r>
              <a:rPr lang="en-US" sz="1425" dirty="0">
                <a:solidFill>
                  <a:prstClr val="black">
                    <a:lumMod val="75000"/>
                    <a:lumOff val="25000"/>
                  </a:prstClr>
                </a:solidFill>
                <a:ea typeface="MS PGothic" panose="020B0600070205080204" pitchFamily="34" charset="-128"/>
              </a:rPr>
              <a:t>Project</a:t>
            </a:r>
          </a:p>
          <a:p>
            <a:pPr marL="257175" indent="-257175" fontAlgn="base">
              <a:spcAft>
                <a:spcPts val="450"/>
              </a:spcAft>
              <a:buFontTx/>
              <a:buAutoNum type="arabicPeriod"/>
              <a:defRPr/>
            </a:pPr>
            <a:r>
              <a:rPr lang="en-US" sz="1425" b="1" dirty="0">
                <a:solidFill>
                  <a:prstClr val="black">
                    <a:lumMod val="75000"/>
                    <a:lumOff val="25000"/>
                  </a:prstClr>
                </a:solidFill>
                <a:ea typeface="MS PGothic" panose="020B0600070205080204" pitchFamily="34" charset="-128"/>
              </a:rPr>
              <a:t>Transaction</a:t>
            </a:r>
          </a:p>
          <a:p>
            <a:pPr marL="257175" indent="-257175" fontAlgn="base">
              <a:spcAft>
                <a:spcPts val="450"/>
              </a:spcAft>
              <a:buFontTx/>
              <a:buAutoNum type="arabicPeriod"/>
              <a:defRPr/>
            </a:pPr>
            <a:r>
              <a:rPr lang="en-US" sz="1425" b="1" dirty="0">
                <a:solidFill>
                  <a:prstClr val="black">
                    <a:lumMod val="75000"/>
                    <a:lumOff val="25000"/>
                  </a:prstClr>
                </a:solidFill>
                <a:ea typeface="MS PGothic" panose="020B0600070205080204" pitchFamily="34" charset="-128"/>
              </a:rPr>
              <a:t>Distribution Services</a:t>
            </a:r>
          </a:p>
          <a:p>
            <a:pPr marL="257175" indent="-257175" fontAlgn="base">
              <a:spcAft>
                <a:spcPts val="450"/>
              </a:spcAft>
              <a:buFontTx/>
              <a:buAutoNum type="arabicPeriod"/>
              <a:defRPr/>
            </a:pPr>
            <a:r>
              <a:rPr lang="en-US" sz="1425" dirty="0">
                <a:solidFill>
                  <a:prstClr val="black">
                    <a:lumMod val="75000"/>
                    <a:lumOff val="25000"/>
                  </a:prstClr>
                </a:solidFill>
                <a:ea typeface="MS PGothic" panose="020B0600070205080204" pitchFamily="34" charset="-128"/>
              </a:rPr>
              <a:t>Contract Capacity</a:t>
            </a:r>
          </a:p>
          <a:p>
            <a:pPr marL="257175" indent="-257175" fontAlgn="base">
              <a:spcAft>
                <a:spcPts val="450"/>
              </a:spcAft>
              <a:buFontTx/>
              <a:buAutoNum type="arabicPeriod"/>
              <a:defRPr/>
            </a:pPr>
            <a:r>
              <a:rPr lang="en-US" sz="1425" dirty="0">
                <a:solidFill>
                  <a:prstClr val="black">
                    <a:lumMod val="75000"/>
                    <a:lumOff val="25000"/>
                  </a:prstClr>
                </a:solidFill>
                <a:ea typeface="MS PGothic" panose="020B0600070205080204" pitchFamily="34" charset="-128"/>
              </a:rPr>
              <a:t>Contract Price</a:t>
            </a:r>
          </a:p>
          <a:p>
            <a:pPr marL="257175" indent="-257175" fontAlgn="base">
              <a:spcAft>
                <a:spcPts val="450"/>
              </a:spcAft>
              <a:buFontTx/>
              <a:buAutoNum type="arabicPeriod"/>
              <a:defRPr/>
            </a:pPr>
            <a:r>
              <a:rPr lang="en-US" sz="1425" dirty="0">
                <a:solidFill>
                  <a:prstClr val="black">
                    <a:lumMod val="75000"/>
                    <a:lumOff val="25000"/>
                  </a:prstClr>
                </a:solidFill>
                <a:ea typeface="MS PGothic" panose="020B0600070205080204" pitchFamily="34" charset="-128"/>
              </a:rPr>
              <a:t>Operating Parameters</a:t>
            </a:r>
          </a:p>
          <a:p>
            <a:pPr marL="257175" indent="-257175" fontAlgn="base">
              <a:spcAft>
                <a:spcPts val="450"/>
              </a:spcAft>
              <a:buFontTx/>
              <a:buAutoNum type="arabicPeriod"/>
              <a:defRPr/>
            </a:pPr>
            <a:r>
              <a:rPr lang="en-US" sz="1425" b="1" dirty="0">
                <a:solidFill>
                  <a:prstClr val="black">
                    <a:lumMod val="75000"/>
                    <a:lumOff val="25000"/>
                  </a:prstClr>
                </a:solidFill>
                <a:ea typeface="MS PGothic" panose="020B0600070205080204" pitchFamily="34" charset="-128"/>
              </a:rPr>
              <a:t>Scheduling</a:t>
            </a:r>
          </a:p>
          <a:p>
            <a:pPr marL="257175" indent="-257175" fontAlgn="base">
              <a:spcAft>
                <a:spcPts val="450"/>
              </a:spcAft>
              <a:buFontTx/>
              <a:buAutoNum type="arabicPeriod"/>
              <a:defRPr/>
            </a:pPr>
            <a:r>
              <a:rPr lang="en-US" sz="1425" b="1" dirty="0">
                <a:solidFill>
                  <a:prstClr val="black">
                    <a:lumMod val="75000"/>
                    <a:lumOff val="25000"/>
                  </a:prstClr>
                </a:solidFill>
                <a:ea typeface="MS PGothic" panose="020B0600070205080204" pitchFamily="34" charset="-128"/>
              </a:rPr>
              <a:t>Communication Systems &amp; Equipment</a:t>
            </a:r>
          </a:p>
          <a:p>
            <a:pPr marL="257175" indent="-257175" fontAlgn="base">
              <a:spcAft>
                <a:spcPts val="450"/>
              </a:spcAft>
              <a:buFontTx/>
              <a:buAutoNum type="arabicPeriod"/>
              <a:defRPr/>
            </a:pPr>
            <a:r>
              <a:rPr lang="en-US" sz="1425" b="1" dirty="0">
                <a:solidFill>
                  <a:prstClr val="black">
                    <a:lumMod val="75000"/>
                    <a:lumOff val="25000"/>
                  </a:prstClr>
                </a:solidFill>
                <a:ea typeface="MS PGothic" panose="020B0600070205080204" pitchFamily="34" charset="-128"/>
              </a:rPr>
              <a:t>Restricted Periods</a:t>
            </a:r>
          </a:p>
          <a:p>
            <a:pPr marL="257175" indent="-257175" fontAlgn="base">
              <a:spcAft>
                <a:spcPts val="450"/>
              </a:spcAft>
              <a:buFontTx/>
              <a:buAutoNum type="arabicPeriod"/>
              <a:defRPr/>
            </a:pPr>
            <a:r>
              <a:rPr lang="en-US" sz="1425" dirty="0">
                <a:solidFill>
                  <a:prstClr val="black">
                    <a:lumMod val="75000"/>
                    <a:lumOff val="25000"/>
                  </a:prstClr>
                </a:solidFill>
                <a:ea typeface="MS PGothic" panose="020B0600070205080204" pitchFamily="34" charset="-128"/>
              </a:rPr>
              <a:t>Failure to Comply w/Restricted Periods</a:t>
            </a:r>
          </a:p>
          <a:p>
            <a:pPr marL="257175" indent="-257175" fontAlgn="base">
              <a:spcAft>
                <a:spcPts val="450"/>
              </a:spcAft>
              <a:buFontTx/>
              <a:buAutoNum type="arabicPeriod"/>
              <a:defRPr/>
            </a:pPr>
            <a:r>
              <a:rPr lang="en-US" sz="1425" dirty="0">
                <a:solidFill>
                  <a:prstClr val="black">
                    <a:lumMod val="75000"/>
                    <a:lumOff val="25000"/>
                  </a:prstClr>
                </a:solidFill>
                <a:ea typeface="MS PGothic" panose="020B0600070205080204" pitchFamily="34" charset="-128"/>
              </a:rPr>
              <a:t>Operational Control</a:t>
            </a:r>
          </a:p>
          <a:p>
            <a:pPr marL="257175" indent="-257175" fontAlgn="base">
              <a:spcAft>
                <a:spcPts val="450"/>
              </a:spcAft>
              <a:buFontTx/>
              <a:buAutoNum type="arabicPeriod"/>
              <a:defRPr/>
            </a:pPr>
            <a:r>
              <a:rPr lang="en-US" sz="1425" b="1" dirty="0">
                <a:solidFill>
                  <a:prstClr val="black">
                    <a:lumMod val="75000"/>
                    <a:lumOff val="25000"/>
                  </a:prstClr>
                </a:solidFill>
                <a:ea typeface="MS PGothic" panose="020B0600070205080204" pitchFamily="34" charset="-128"/>
              </a:rPr>
              <a:t>Project Site and/or Customers</a:t>
            </a:r>
          </a:p>
          <a:p>
            <a:pPr marL="257175" indent="-257175" fontAlgn="base">
              <a:spcAft>
                <a:spcPts val="450"/>
              </a:spcAft>
              <a:buFontTx/>
              <a:buAutoNum type="arabicPeriod"/>
              <a:defRPr/>
            </a:pPr>
            <a:r>
              <a:rPr lang="en-US" sz="1425" b="1" dirty="0">
                <a:solidFill>
                  <a:prstClr val="black">
                    <a:lumMod val="75000"/>
                    <a:lumOff val="25000"/>
                  </a:prstClr>
                </a:solidFill>
                <a:ea typeface="MS PGothic" panose="020B0600070205080204" pitchFamily="34" charset="-128"/>
              </a:rPr>
              <a:t>Interconnection</a:t>
            </a:r>
          </a:p>
          <a:p>
            <a:pPr marL="257175" indent="-257175" fontAlgn="base">
              <a:spcAft>
                <a:spcPts val="450"/>
              </a:spcAft>
              <a:buFontTx/>
              <a:buAutoNum type="arabicPeriod"/>
              <a:defRPr/>
            </a:pPr>
            <a:r>
              <a:rPr lang="en-US" sz="1425" dirty="0">
                <a:solidFill>
                  <a:prstClr val="black">
                    <a:lumMod val="75000"/>
                    <a:lumOff val="25000"/>
                  </a:prstClr>
                </a:solidFill>
                <a:ea typeface="MS PGothic" panose="020B0600070205080204" pitchFamily="34" charset="-128"/>
              </a:rPr>
              <a:t>Initial Delivery Date (IDD)</a:t>
            </a:r>
          </a:p>
          <a:p>
            <a:pPr fontAlgn="base">
              <a:spcAft>
                <a:spcPts val="450"/>
              </a:spcAft>
              <a:defRPr/>
            </a:pPr>
            <a:r>
              <a:rPr lang="en-US" sz="1350" dirty="0">
                <a:solidFill>
                  <a:prstClr val="black">
                    <a:lumMod val="75000"/>
                    <a:lumOff val="25000"/>
                  </a:prstClr>
                </a:solidFill>
                <a:ea typeface="MS PGothic" panose="020B0600070205080204" pitchFamily="34" charset="-128"/>
              </a:rPr>
              <a:t>15. Delivery Term</a:t>
            </a:r>
          </a:p>
          <a:p>
            <a:pPr fontAlgn="base">
              <a:spcAft>
                <a:spcPts val="450"/>
              </a:spcAft>
              <a:defRPr/>
            </a:pPr>
            <a:endParaRPr lang="en-US" sz="1350" dirty="0">
              <a:solidFill>
                <a:prstClr val="black">
                  <a:lumMod val="75000"/>
                  <a:lumOff val="25000"/>
                </a:prstClr>
              </a:solidFill>
              <a:ea typeface="MS PGothic" panose="020B0600070205080204" pitchFamily="34" charset="-128"/>
            </a:endParaRPr>
          </a:p>
        </p:txBody>
      </p:sp>
      <p:sp>
        <p:nvSpPr>
          <p:cNvPr id="6" name="Rectangle 5">
            <a:extLst>
              <a:ext uri="{FF2B5EF4-FFF2-40B4-BE49-F238E27FC236}">
                <a16:creationId xmlns:a16="http://schemas.microsoft.com/office/drawing/2014/main" id="{8C581C47-3A2E-43D8-923E-E6EEF16EA167}"/>
              </a:ext>
            </a:extLst>
          </p:cNvPr>
          <p:cNvSpPr/>
          <p:nvPr/>
        </p:nvSpPr>
        <p:spPr>
          <a:xfrm>
            <a:off x="4274128" y="1892876"/>
            <a:ext cx="4627418" cy="3984424"/>
          </a:xfrm>
          <a:prstGeom prst="rect">
            <a:avLst/>
          </a:prstGeom>
        </p:spPr>
        <p:txBody>
          <a:bodyPr wrap="square">
            <a:spAutoFit/>
          </a:bodyPr>
          <a:lstStyle/>
          <a:p>
            <a:pPr fontAlgn="base">
              <a:spcAft>
                <a:spcPts val="450"/>
              </a:spcAft>
              <a:defRPr/>
            </a:pPr>
            <a:r>
              <a:rPr lang="en-US" sz="1425" dirty="0">
                <a:solidFill>
                  <a:prstClr val="black">
                    <a:lumMod val="75000"/>
                    <a:lumOff val="25000"/>
                  </a:prstClr>
                </a:solidFill>
                <a:ea typeface="MS PGothic" panose="020B0600070205080204" pitchFamily="34" charset="-128"/>
              </a:rPr>
              <a:t>16. Critical Milestones</a:t>
            </a:r>
          </a:p>
          <a:p>
            <a:pPr fontAlgn="base">
              <a:spcAft>
                <a:spcPts val="450"/>
              </a:spcAft>
              <a:defRPr/>
            </a:pPr>
            <a:r>
              <a:rPr lang="en-US" sz="1425" b="1" dirty="0">
                <a:solidFill>
                  <a:prstClr val="black">
                    <a:lumMod val="75000"/>
                    <a:lumOff val="25000"/>
                  </a:prstClr>
                </a:solidFill>
                <a:ea typeface="MS PGothic" panose="020B0600070205080204" pitchFamily="34" charset="-128"/>
              </a:rPr>
              <a:t>17. Compensation</a:t>
            </a:r>
          </a:p>
          <a:p>
            <a:pPr fontAlgn="base">
              <a:spcAft>
                <a:spcPts val="450"/>
              </a:spcAft>
              <a:defRPr/>
            </a:pPr>
            <a:r>
              <a:rPr lang="en-US" sz="1425" b="1" dirty="0">
                <a:solidFill>
                  <a:prstClr val="black">
                    <a:lumMod val="75000"/>
                    <a:lumOff val="25000"/>
                  </a:prstClr>
                </a:solidFill>
                <a:ea typeface="MS PGothic" panose="020B0600070205080204" pitchFamily="34" charset="-128"/>
              </a:rPr>
              <a:t>18. Measurement and Verification</a:t>
            </a:r>
          </a:p>
          <a:p>
            <a:pPr fontAlgn="base">
              <a:spcAft>
                <a:spcPts val="450"/>
              </a:spcAft>
              <a:defRPr/>
            </a:pPr>
            <a:r>
              <a:rPr lang="en-US" sz="1425" dirty="0">
                <a:solidFill>
                  <a:prstClr val="black">
                    <a:lumMod val="75000"/>
                    <a:lumOff val="25000"/>
                  </a:prstClr>
                </a:solidFill>
                <a:ea typeface="MS PGothic" panose="020B0600070205080204" pitchFamily="34" charset="-128"/>
              </a:rPr>
              <a:t>19. Performance Testing</a:t>
            </a:r>
          </a:p>
          <a:p>
            <a:pPr fontAlgn="base">
              <a:spcAft>
                <a:spcPts val="450"/>
              </a:spcAft>
              <a:defRPr/>
            </a:pPr>
            <a:r>
              <a:rPr lang="en-US" sz="1425" dirty="0">
                <a:solidFill>
                  <a:prstClr val="black">
                    <a:lumMod val="75000"/>
                    <a:lumOff val="25000"/>
                  </a:prstClr>
                </a:solidFill>
                <a:ea typeface="MS PGothic" panose="020B0600070205080204" pitchFamily="34" charset="-128"/>
              </a:rPr>
              <a:t>20. Seller Performance Assurance</a:t>
            </a:r>
          </a:p>
          <a:p>
            <a:pPr fontAlgn="base">
              <a:spcAft>
                <a:spcPts val="450"/>
              </a:spcAft>
              <a:defRPr/>
            </a:pPr>
            <a:r>
              <a:rPr lang="en-US" sz="1425" b="1" dirty="0">
                <a:solidFill>
                  <a:prstClr val="black">
                    <a:lumMod val="75000"/>
                    <a:lumOff val="25000"/>
                  </a:prstClr>
                </a:solidFill>
                <a:ea typeface="MS PGothic" panose="020B0600070205080204" pitchFamily="34" charset="-128"/>
              </a:rPr>
              <a:t>21. Events of Default</a:t>
            </a:r>
          </a:p>
          <a:p>
            <a:pPr fontAlgn="base">
              <a:spcAft>
                <a:spcPts val="450"/>
              </a:spcAft>
              <a:defRPr/>
            </a:pPr>
            <a:r>
              <a:rPr lang="en-US" sz="1425" dirty="0">
                <a:solidFill>
                  <a:prstClr val="black">
                    <a:lumMod val="75000"/>
                    <a:lumOff val="25000"/>
                  </a:prstClr>
                </a:solidFill>
                <a:ea typeface="MS PGothic" panose="020B0600070205080204" pitchFamily="34" charset="-128"/>
              </a:rPr>
              <a:t>22. Force Majeure</a:t>
            </a:r>
          </a:p>
          <a:p>
            <a:pPr fontAlgn="base">
              <a:spcAft>
                <a:spcPts val="450"/>
              </a:spcAft>
              <a:defRPr/>
            </a:pPr>
            <a:r>
              <a:rPr lang="en-US" sz="1425" b="1" dirty="0">
                <a:solidFill>
                  <a:prstClr val="black">
                    <a:lumMod val="75000"/>
                    <a:lumOff val="25000"/>
                  </a:prstClr>
                </a:solidFill>
                <a:ea typeface="MS PGothic" panose="020B0600070205080204" pitchFamily="34" charset="-128"/>
              </a:rPr>
              <a:t>23. Termination Payment</a:t>
            </a:r>
          </a:p>
          <a:p>
            <a:pPr fontAlgn="base">
              <a:spcAft>
                <a:spcPts val="450"/>
              </a:spcAft>
              <a:defRPr/>
            </a:pPr>
            <a:r>
              <a:rPr lang="en-US" sz="1425" dirty="0">
                <a:solidFill>
                  <a:prstClr val="black">
                    <a:lumMod val="75000"/>
                    <a:lumOff val="25000"/>
                  </a:prstClr>
                </a:solidFill>
                <a:ea typeface="MS PGothic" panose="020B0600070205080204" pitchFamily="34" charset="-128"/>
              </a:rPr>
              <a:t>24. Safety</a:t>
            </a:r>
          </a:p>
          <a:p>
            <a:pPr fontAlgn="base">
              <a:spcAft>
                <a:spcPts val="450"/>
              </a:spcAft>
              <a:defRPr/>
            </a:pPr>
            <a:r>
              <a:rPr lang="en-US" sz="1425" dirty="0">
                <a:solidFill>
                  <a:prstClr val="black">
                    <a:lumMod val="75000"/>
                    <a:lumOff val="25000"/>
                  </a:prstClr>
                </a:solidFill>
                <a:ea typeface="MS PGothic" panose="020B0600070205080204" pitchFamily="34" charset="-128"/>
              </a:rPr>
              <a:t>25. CPUC Approval</a:t>
            </a:r>
          </a:p>
          <a:p>
            <a:pPr fontAlgn="base">
              <a:spcAft>
                <a:spcPts val="450"/>
              </a:spcAft>
              <a:defRPr/>
            </a:pPr>
            <a:r>
              <a:rPr lang="en-US" sz="1425" dirty="0">
                <a:solidFill>
                  <a:prstClr val="black">
                    <a:lumMod val="75000"/>
                    <a:lumOff val="25000"/>
                  </a:prstClr>
                </a:solidFill>
                <a:ea typeface="MS PGothic" panose="020B0600070205080204" pitchFamily="34" charset="-128"/>
              </a:rPr>
              <a:t>26. Conditions Precedent</a:t>
            </a:r>
          </a:p>
          <a:p>
            <a:pPr fontAlgn="base">
              <a:spcAft>
                <a:spcPts val="450"/>
              </a:spcAft>
              <a:defRPr/>
            </a:pPr>
            <a:r>
              <a:rPr lang="en-US" sz="1425" dirty="0">
                <a:solidFill>
                  <a:prstClr val="black">
                    <a:lumMod val="75000"/>
                    <a:lumOff val="25000"/>
                  </a:prstClr>
                </a:solidFill>
                <a:ea typeface="MS PGothic" panose="020B0600070205080204" pitchFamily="34" charset="-128"/>
              </a:rPr>
              <a:t>27. Confidentiality</a:t>
            </a:r>
          </a:p>
          <a:p>
            <a:pPr fontAlgn="base">
              <a:spcAft>
                <a:spcPts val="450"/>
              </a:spcAft>
              <a:defRPr/>
            </a:pPr>
            <a:r>
              <a:rPr lang="en-US" sz="1425" dirty="0">
                <a:solidFill>
                  <a:prstClr val="black">
                    <a:lumMod val="75000"/>
                    <a:lumOff val="25000"/>
                  </a:prstClr>
                </a:solidFill>
                <a:ea typeface="MS PGothic" panose="020B0600070205080204" pitchFamily="34" charset="-128"/>
              </a:rPr>
              <a:t>28. Dispute Resolution</a:t>
            </a:r>
          </a:p>
          <a:p>
            <a:pPr fontAlgn="base">
              <a:spcAft>
                <a:spcPts val="450"/>
              </a:spcAft>
              <a:defRPr/>
            </a:pPr>
            <a:r>
              <a:rPr lang="en-US" sz="1350" dirty="0">
                <a:solidFill>
                  <a:prstClr val="black">
                    <a:lumMod val="75000"/>
                    <a:lumOff val="25000"/>
                  </a:prstClr>
                </a:solidFill>
                <a:ea typeface="MS PGothic" panose="020B0600070205080204" pitchFamily="34" charset="-128"/>
              </a:rPr>
              <a:t>29. Governing Law</a:t>
            </a:r>
          </a:p>
        </p:txBody>
      </p:sp>
    </p:spTree>
    <p:extLst>
      <p:ext uri="{BB962C8B-B14F-4D97-AF65-F5344CB8AC3E}">
        <p14:creationId xmlns:p14="http://schemas.microsoft.com/office/powerpoint/2010/main" val="3350428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Welcome and Agenda</a:t>
            </a:r>
          </a:p>
        </p:txBody>
      </p:sp>
      <p:sp>
        <p:nvSpPr>
          <p:cNvPr id="3" name="Content Placeholder 2"/>
          <p:cNvSpPr>
            <a:spLocks noGrp="1"/>
          </p:cNvSpPr>
          <p:nvPr>
            <p:ph idx="1"/>
          </p:nvPr>
        </p:nvSpPr>
        <p:spPr>
          <a:xfrm>
            <a:off x="628650" y="1461155"/>
            <a:ext cx="7886700" cy="1178350"/>
          </a:xfrm>
        </p:spPr>
        <p:txBody>
          <a:bodyPr/>
          <a:lstStyle/>
          <a:p>
            <a:r>
              <a:rPr lang="en-US" dirty="0"/>
              <a:t>Welcome to the 2</a:t>
            </a:r>
            <a:r>
              <a:rPr lang="en-US" baseline="30000" dirty="0"/>
              <a:t>nd</a:t>
            </a:r>
            <a:r>
              <a:rPr lang="en-US" dirty="0"/>
              <a:t> meeting of the Technology Neutral Pro Forma (TNPF) Working Group</a:t>
            </a:r>
          </a:p>
          <a:p>
            <a:r>
              <a:rPr lang="en-US" dirty="0"/>
              <a:t>Today’s Agenda:</a:t>
            </a:r>
          </a:p>
          <a:p>
            <a:pPr marL="0" indent="0">
              <a:buNone/>
            </a:pPr>
            <a:endParaRPr lang="en-US" dirty="0"/>
          </a:p>
        </p:txBody>
      </p:sp>
      <p:sp>
        <p:nvSpPr>
          <p:cNvPr id="4" name="Slide Number Placeholder 3"/>
          <p:cNvSpPr>
            <a:spLocks noGrp="1"/>
          </p:cNvSpPr>
          <p:nvPr>
            <p:ph type="sldNum" sz="quarter" idx="12"/>
          </p:nvPr>
        </p:nvSpPr>
        <p:spPr/>
        <p:txBody>
          <a:bodyPr/>
          <a:lstStyle/>
          <a:p>
            <a:fld id="{5E94BA17-8AE8-4651-9FD9-8589E5D42325}" type="slidenum">
              <a:rPr lang="en-US" smtClean="0"/>
              <a:t>2</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525495573"/>
              </p:ext>
            </p:extLst>
          </p:nvPr>
        </p:nvGraphicFramePr>
        <p:xfrm>
          <a:off x="628649" y="2639505"/>
          <a:ext cx="8053437" cy="3606800"/>
        </p:xfrm>
        <a:graphic>
          <a:graphicData uri="http://schemas.openxmlformats.org/drawingml/2006/table">
            <a:tbl>
              <a:tblPr firstRow="1" bandRow="1">
                <a:tableStyleId>{5C22544A-7EE6-4342-B048-85BDC9FD1C3A}</a:tableStyleId>
              </a:tblPr>
              <a:tblGrid>
                <a:gridCol w="5668456">
                  <a:extLst>
                    <a:ext uri="{9D8B030D-6E8A-4147-A177-3AD203B41FA5}">
                      <a16:colId xmlns:a16="http://schemas.microsoft.com/office/drawing/2014/main" val="20000"/>
                    </a:ext>
                  </a:extLst>
                </a:gridCol>
                <a:gridCol w="2384981">
                  <a:extLst>
                    <a:ext uri="{9D8B030D-6E8A-4147-A177-3AD203B41FA5}">
                      <a16:colId xmlns:a16="http://schemas.microsoft.com/office/drawing/2014/main" val="20001"/>
                    </a:ext>
                  </a:extLst>
                </a:gridCol>
              </a:tblGrid>
              <a:tr h="370840">
                <a:tc>
                  <a:txBody>
                    <a:bodyPr/>
                    <a:lstStyle/>
                    <a:p>
                      <a:pPr algn="ctr"/>
                      <a:r>
                        <a:rPr lang="en-US" dirty="0"/>
                        <a:t>Item</a:t>
                      </a:r>
                    </a:p>
                  </a:txBody>
                  <a:tcPr/>
                </a:tc>
                <a:tc>
                  <a:txBody>
                    <a:bodyPr/>
                    <a:lstStyle/>
                    <a:p>
                      <a:pPr algn="ctr"/>
                      <a:r>
                        <a:rPr lang="en-US" dirty="0"/>
                        <a:t>Time</a:t>
                      </a:r>
                    </a:p>
                  </a:txBody>
                  <a:tcPr/>
                </a:tc>
                <a:extLst>
                  <a:ext uri="{0D108BD9-81ED-4DB2-BD59-A6C34878D82A}">
                    <a16:rowId xmlns:a16="http://schemas.microsoft.com/office/drawing/2014/main" val="10000"/>
                  </a:ext>
                </a:extLst>
              </a:tr>
              <a:tr h="370840">
                <a:tc>
                  <a:txBody>
                    <a:bodyPr/>
                    <a:lstStyle/>
                    <a:p>
                      <a:pPr algn="ctr"/>
                      <a:r>
                        <a:rPr lang="en-US" dirty="0"/>
                        <a:t>Welcome</a:t>
                      </a:r>
                    </a:p>
                  </a:txBody>
                  <a:tcPr/>
                </a:tc>
                <a:tc>
                  <a:txBody>
                    <a:bodyPr/>
                    <a:lstStyle/>
                    <a:p>
                      <a:pPr algn="ctr"/>
                      <a:r>
                        <a:rPr lang="en-US" dirty="0"/>
                        <a:t>12:00 Noon –</a:t>
                      </a:r>
                      <a:r>
                        <a:rPr lang="en-US" baseline="0" dirty="0"/>
                        <a:t> 12:10 PM</a:t>
                      </a:r>
                      <a:endParaRPr lang="en-US" dirty="0"/>
                    </a:p>
                  </a:txBody>
                  <a:tcPr/>
                </a:tc>
                <a:extLst>
                  <a:ext uri="{0D108BD9-81ED-4DB2-BD59-A6C34878D82A}">
                    <a16:rowId xmlns:a16="http://schemas.microsoft.com/office/drawing/2014/main" val="10001"/>
                  </a:ext>
                </a:extLst>
              </a:tr>
              <a:tr h="370840">
                <a:tc>
                  <a:txBody>
                    <a:bodyPr/>
                    <a:lstStyle/>
                    <a:p>
                      <a:pPr algn="ctr"/>
                      <a:r>
                        <a:rPr lang="en-US" dirty="0"/>
                        <a:t>TNPF Consultant</a:t>
                      </a:r>
                      <a:r>
                        <a:rPr lang="en-US" baseline="0" dirty="0"/>
                        <a:t> Workshop Introduction</a:t>
                      </a:r>
                      <a:endParaRPr lang="en-US" dirty="0"/>
                    </a:p>
                  </a:txBody>
                  <a:tcPr/>
                </a:tc>
                <a:tc>
                  <a:txBody>
                    <a:bodyPr/>
                    <a:lstStyle/>
                    <a:p>
                      <a:pPr algn="ctr"/>
                      <a:r>
                        <a:rPr lang="en-US" dirty="0"/>
                        <a:t>12:10 PM</a:t>
                      </a:r>
                      <a:r>
                        <a:rPr lang="en-US" baseline="0" dirty="0"/>
                        <a:t> – 12:20 PM</a:t>
                      </a:r>
                      <a:r>
                        <a:rPr lang="en-US" dirty="0"/>
                        <a:t> </a:t>
                      </a:r>
                    </a:p>
                  </a:txBody>
                  <a:tcPr/>
                </a:tc>
                <a:extLst>
                  <a:ext uri="{0D108BD9-81ED-4DB2-BD59-A6C34878D82A}">
                    <a16:rowId xmlns:a16="http://schemas.microsoft.com/office/drawing/2014/main" val="10008"/>
                  </a:ext>
                </a:extLst>
              </a:tr>
              <a:tr h="370840">
                <a:tc>
                  <a:txBody>
                    <a:bodyPr/>
                    <a:lstStyle/>
                    <a:p>
                      <a:pPr algn="ctr"/>
                      <a:r>
                        <a:rPr lang="en-US" dirty="0"/>
                        <a:t>Overview</a:t>
                      </a:r>
                      <a:r>
                        <a:rPr lang="en-US" baseline="0" dirty="0"/>
                        <a:t> of SCE distribution deferral documentation</a:t>
                      </a:r>
                      <a:endParaRPr lang="en-US" dirty="0"/>
                    </a:p>
                  </a:txBody>
                  <a:tcPr/>
                </a:tc>
                <a:tc>
                  <a:txBody>
                    <a:bodyPr/>
                    <a:lstStyle/>
                    <a:p>
                      <a:pPr algn="ctr"/>
                      <a:r>
                        <a:rPr lang="en-US" baseline="0" dirty="0"/>
                        <a:t>12:20 PM – 12:50 PM</a:t>
                      </a:r>
                      <a:endParaRPr lang="en-US" dirty="0"/>
                    </a:p>
                  </a:txBody>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Overview</a:t>
                      </a:r>
                      <a:r>
                        <a:rPr lang="en-US" baseline="0" dirty="0"/>
                        <a:t> of PG&amp;E distribution deferral documentation</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a:t>12:50 PM – 1:20 PM</a:t>
                      </a:r>
                      <a:endParaRPr lang="en-US" dirty="0"/>
                    </a:p>
                  </a:txBody>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Overview</a:t>
                      </a:r>
                      <a:r>
                        <a:rPr lang="en-US" baseline="0" dirty="0"/>
                        <a:t> of SDG&amp;E distribution deferral documentation</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a:t>1:20 PM – 1:50 PM</a:t>
                      </a:r>
                      <a:endParaRPr lang="en-US" dirty="0"/>
                    </a:p>
                  </a:txBody>
                  <a:tcPr/>
                </a:tc>
                <a:extLst>
                  <a:ext uri="{0D108BD9-81ED-4DB2-BD59-A6C34878D82A}">
                    <a16:rowId xmlns:a16="http://schemas.microsoft.com/office/drawing/2014/main" val="10004"/>
                  </a:ext>
                </a:extLst>
              </a:tr>
              <a:tr h="370840">
                <a:tc>
                  <a:txBody>
                    <a:bodyPr/>
                    <a:lstStyle/>
                    <a:p>
                      <a:pPr algn="ctr"/>
                      <a:r>
                        <a:rPr lang="en-US" dirty="0"/>
                        <a:t>Break</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a:t>1:50 PM – 2:00 PM</a:t>
                      </a:r>
                      <a:endParaRPr lang="en-US" dirty="0"/>
                    </a:p>
                  </a:txBody>
                  <a:tcPr/>
                </a:tc>
                <a:extLst>
                  <a:ext uri="{0D108BD9-81ED-4DB2-BD59-A6C34878D82A}">
                    <a16:rowId xmlns:a16="http://schemas.microsoft.com/office/drawing/2014/main" val="10005"/>
                  </a:ext>
                </a:extLst>
              </a:tr>
              <a:tr h="370840">
                <a:tc>
                  <a:txBody>
                    <a:bodyPr/>
                    <a:lstStyle/>
                    <a:p>
                      <a:pPr algn="ctr"/>
                      <a:r>
                        <a:rPr lang="en-US" dirty="0"/>
                        <a:t>Open discussion on workshop scope</a:t>
                      </a:r>
                      <a:r>
                        <a:rPr lang="en-US" baseline="0" dirty="0"/>
                        <a:t>, areas of focus, preliminary ideas</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a:t>2:00 PM – 2:50 PM</a:t>
                      </a:r>
                      <a:endParaRPr lang="en-US" dirty="0"/>
                    </a:p>
                  </a:txBody>
                  <a:tcPr/>
                </a:tc>
                <a:extLst>
                  <a:ext uri="{0D108BD9-81ED-4DB2-BD59-A6C34878D82A}">
                    <a16:rowId xmlns:a16="http://schemas.microsoft.com/office/drawing/2014/main" val="10006"/>
                  </a:ext>
                </a:extLst>
              </a:tr>
              <a:tr h="370840">
                <a:tc>
                  <a:txBody>
                    <a:bodyPr/>
                    <a:lstStyle/>
                    <a:p>
                      <a:pPr algn="ctr"/>
                      <a:r>
                        <a:rPr lang="en-US" dirty="0"/>
                        <a:t>Closing</a:t>
                      </a:r>
                      <a:r>
                        <a:rPr lang="en-US" baseline="0" dirty="0"/>
                        <a:t>/Next Steps</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a:t>2:50 PM – 3:00 PM</a:t>
                      </a:r>
                      <a:endParaRPr lang="en-US"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5065711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2">
            <a:extLst>
              <a:ext uri="{FF2B5EF4-FFF2-40B4-BE49-F238E27FC236}">
                <a16:creationId xmlns:a16="http://schemas.microsoft.com/office/drawing/2014/main" id="{45819A8D-AAB8-4890-B572-CE29E80CB8CB}"/>
              </a:ext>
            </a:extLst>
          </p:cNvPr>
          <p:cNvSpPr>
            <a:spLocks noGrp="1"/>
          </p:cNvSpPr>
          <p:nvPr>
            <p:ph type="title"/>
          </p:nvPr>
        </p:nvSpPr>
        <p:spPr bwMode="auto">
          <a:xfrm>
            <a:off x="1101437" y="474172"/>
            <a:ext cx="51435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algn="l"/>
            <a:r>
              <a:rPr lang="en-US" altLang="en-US" sz="2400" b="1" dirty="0">
                <a:solidFill>
                  <a:schemeClr val="bg1"/>
                </a:solidFill>
                <a:latin typeface="Arial" panose="020B0604020202020204" pitchFamily="34" charset="0"/>
                <a:cs typeface="Arial" panose="020B0604020202020204" pitchFamily="34" charset="0"/>
              </a:rPr>
              <a:t>Key Terms (1/4)</a:t>
            </a:r>
          </a:p>
        </p:txBody>
      </p:sp>
      <p:graphicFrame>
        <p:nvGraphicFramePr>
          <p:cNvPr id="7" name="Table 6">
            <a:extLst>
              <a:ext uri="{FF2B5EF4-FFF2-40B4-BE49-F238E27FC236}">
                <a16:creationId xmlns:a16="http://schemas.microsoft.com/office/drawing/2014/main" id="{39EFF6B6-8EDB-413D-B678-4A223386B876}"/>
              </a:ext>
            </a:extLst>
          </p:cNvPr>
          <p:cNvGraphicFramePr>
            <a:graphicFrameLocks noGrp="1"/>
          </p:cNvGraphicFramePr>
          <p:nvPr>
            <p:extLst>
              <p:ext uri="{D42A27DB-BD31-4B8C-83A1-F6EECF244321}">
                <p14:modId xmlns:p14="http://schemas.microsoft.com/office/powerpoint/2010/main" val="2696676066"/>
              </p:ext>
            </p:extLst>
          </p:nvPr>
        </p:nvGraphicFramePr>
        <p:xfrm>
          <a:off x="220829" y="1882486"/>
          <a:ext cx="8583613" cy="3995237"/>
        </p:xfrm>
        <a:graphic>
          <a:graphicData uri="http://schemas.openxmlformats.org/drawingml/2006/table">
            <a:tbl>
              <a:tblPr firstRow="1" bandRow="1">
                <a:tableStyleId>{3B4B98B0-60AC-42C2-AFA5-B58CD77FA1E5}</a:tableStyleId>
              </a:tblPr>
              <a:tblGrid>
                <a:gridCol w="516427">
                  <a:extLst>
                    <a:ext uri="{9D8B030D-6E8A-4147-A177-3AD203B41FA5}">
                      <a16:colId xmlns:a16="http://schemas.microsoft.com/office/drawing/2014/main" val="4096252427"/>
                    </a:ext>
                  </a:extLst>
                </a:gridCol>
                <a:gridCol w="3591067">
                  <a:extLst>
                    <a:ext uri="{9D8B030D-6E8A-4147-A177-3AD203B41FA5}">
                      <a16:colId xmlns:a16="http://schemas.microsoft.com/office/drawing/2014/main" val="2691049362"/>
                    </a:ext>
                  </a:extLst>
                </a:gridCol>
                <a:gridCol w="4476119">
                  <a:extLst>
                    <a:ext uri="{9D8B030D-6E8A-4147-A177-3AD203B41FA5}">
                      <a16:colId xmlns:a16="http://schemas.microsoft.com/office/drawing/2014/main" val="2581017254"/>
                    </a:ext>
                  </a:extLst>
                </a:gridCol>
              </a:tblGrid>
              <a:tr h="1040130">
                <a:tc>
                  <a:txBody>
                    <a:bodyPr/>
                    <a:lstStyle/>
                    <a:p>
                      <a:pPr marL="0" algn="l" defTabSz="457200" rtl="0" eaLnBrk="1" latinLnBrk="0" hangingPunct="1"/>
                      <a:r>
                        <a:rPr lang="en-US" sz="1800" b="1" kern="1200" dirty="0">
                          <a:solidFill>
                            <a:schemeClr val="tx1"/>
                          </a:solidFill>
                          <a:latin typeface="+mn-lt"/>
                          <a:ea typeface="+mn-ea"/>
                          <a:cs typeface="+mn-cs"/>
                        </a:rPr>
                        <a:t>2</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algn="l" defTabSz="457200" rtl="0" eaLnBrk="1" latinLnBrk="0" hangingPunct="1"/>
                      <a:r>
                        <a:rPr lang="en-US" sz="1800" b="1" kern="1200" dirty="0">
                          <a:solidFill>
                            <a:schemeClr val="tx1"/>
                          </a:solidFill>
                          <a:latin typeface="+mn-lt"/>
                          <a:ea typeface="+mn-ea"/>
                          <a:cs typeface="+mn-cs"/>
                        </a:rPr>
                        <a:t>Transaction</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spcBef>
                          <a:spcPts val="300"/>
                        </a:spcBef>
                        <a:buFontTx/>
                        <a:buNone/>
                        <a:defRPr/>
                      </a:pPr>
                      <a:r>
                        <a:rPr lang="en-US" altLang="en-US" sz="1200" b="0" kern="1200" dirty="0">
                          <a:solidFill>
                            <a:schemeClr val="tx1">
                              <a:lumMod val="75000"/>
                              <a:lumOff val="25000"/>
                            </a:schemeClr>
                          </a:solidFill>
                          <a:latin typeface="+mn-lt"/>
                          <a:ea typeface="+mn-ea"/>
                          <a:cs typeface="+mn-cs"/>
                        </a:rPr>
                        <a:t>Seller commits to provide Distribution Service at Contract Quantities</a:t>
                      </a:r>
                    </a:p>
                    <a:p>
                      <a:pPr marL="742950" marR="0" lvl="1" indent="-285750" algn="l" defTabSz="4572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en-US" sz="1200" b="0" kern="1200" dirty="0">
                          <a:solidFill>
                            <a:schemeClr val="tx1">
                              <a:lumMod val="75000"/>
                              <a:lumOff val="25000"/>
                            </a:schemeClr>
                          </a:solidFill>
                          <a:latin typeface="+mn-lt"/>
                          <a:ea typeface="+mn-ea"/>
                          <a:cs typeface="+mn-cs"/>
                        </a:rPr>
                        <a:t>Sellers are free to monetize other revenue streams</a:t>
                      </a:r>
                    </a:p>
                    <a:p>
                      <a:pPr marL="742950" marR="0" lvl="1" indent="-285750" algn="l" defTabSz="4572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en-US" sz="1200" b="0" kern="1200" dirty="0">
                          <a:solidFill>
                            <a:schemeClr val="tx1">
                              <a:lumMod val="75000"/>
                              <a:lumOff val="25000"/>
                            </a:schemeClr>
                          </a:solidFill>
                          <a:latin typeface="+mn-lt"/>
                          <a:ea typeface="+mn-ea"/>
                          <a:cs typeface="+mn-cs"/>
                        </a:rPr>
                        <a:t>Seller may sell excess amount/ other attributes of Product from Project to third parties</a:t>
                      </a:r>
                    </a:p>
                    <a:p>
                      <a:endParaRPr lang="en-US" sz="12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92836548"/>
                  </a:ext>
                </a:extLst>
              </a:tr>
              <a:tr h="1405890">
                <a:tc>
                  <a:txBody>
                    <a:bodyPr/>
                    <a:lstStyle/>
                    <a:p>
                      <a:pPr marL="0" algn="l" defTabSz="457200" rtl="0" eaLnBrk="1" latinLnBrk="0" hangingPunct="1"/>
                      <a:r>
                        <a:rPr lang="en-US" sz="1800" b="1" kern="1200" dirty="0">
                          <a:solidFill>
                            <a:schemeClr val="tx1"/>
                          </a:solidFill>
                          <a:latin typeface="+mn-lt"/>
                          <a:ea typeface="+mn-ea"/>
                          <a:cs typeface="+mn-cs"/>
                        </a:rPr>
                        <a:t>3</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algn="l" defTabSz="457200" rtl="0" eaLnBrk="1" latinLnBrk="0" hangingPunct="1"/>
                      <a:r>
                        <a:rPr lang="en-US" sz="1800" b="1" kern="1200" dirty="0">
                          <a:solidFill>
                            <a:schemeClr val="tx1"/>
                          </a:solidFill>
                          <a:latin typeface="+mn-lt"/>
                          <a:ea typeface="+mn-ea"/>
                          <a:cs typeface="+mn-cs"/>
                        </a:rPr>
                        <a:t>Distribution Services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spcBef>
                          <a:spcPts val="300"/>
                        </a:spcBef>
                        <a:buFontTx/>
                        <a:buNone/>
                        <a:defRPr/>
                      </a:pPr>
                      <a:r>
                        <a:rPr lang="en-US" altLang="en-US" sz="1200" kern="1200" dirty="0">
                          <a:solidFill>
                            <a:schemeClr val="tx1">
                              <a:lumMod val="75000"/>
                              <a:lumOff val="25000"/>
                            </a:schemeClr>
                          </a:solidFill>
                          <a:latin typeface="+mn-lt"/>
                          <a:ea typeface="+mn-ea"/>
                          <a:cs typeface="+mn-cs"/>
                        </a:rPr>
                        <a:t>Provide Distribution Services in accordance with Operating Parameters</a:t>
                      </a:r>
                    </a:p>
                    <a:p>
                      <a:pPr marL="742950" lvl="1" indent="-285750">
                        <a:spcBef>
                          <a:spcPts val="300"/>
                        </a:spcBef>
                        <a:buFont typeface="Arial" panose="020B0604020202020204" pitchFamily="34" charset="0"/>
                        <a:buChar char="•"/>
                        <a:defRPr/>
                      </a:pPr>
                      <a:r>
                        <a:rPr lang="en-US" altLang="en-US" sz="1200" kern="1200" dirty="0">
                          <a:solidFill>
                            <a:schemeClr val="tx1">
                              <a:lumMod val="75000"/>
                              <a:lumOff val="25000"/>
                            </a:schemeClr>
                          </a:solidFill>
                          <a:latin typeface="+mn-lt"/>
                          <a:ea typeface="+mn-ea"/>
                          <a:cs typeface="+mn-cs"/>
                        </a:rPr>
                        <a:t>Increase/decrease load during certain hours or Decrease/increase generation during certain hours</a:t>
                      </a:r>
                    </a:p>
                    <a:p>
                      <a:pPr marL="742950" marR="0" lvl="1" indent="-285750" algn="l" defTabSz="4572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sz="1200" b="0" kern="1200" dirty="0">
                          <a:solidFill>
                            <a:schemeClr val="tx1">
                              <a:lumMod val="75000"/>
                              <a:lumOff val="25000"/>
                            </a:schemeClr>
                          </a:solidFill>
                          <a:latin typeface="+mn-lt"/>
                          <a:ea typeface="+mn-ea"/>
                          <a:cs typeface="ＭＳ Ｐゴシック" pitchFamily="-105" charset="-128"/>
                        </a:rPr>
                        <a:t>Seller is free to operate the resource how it wants outside of the Restricted Periods</a:t>
                      </a:r>
                      <a:endParaRPr lang="en-US" altLang="en-US" sz="1200" kern="1200" dirty="0">
                        <a:solidFill>
                          <a:schemeClr val="tx1">
                            <a:lumMod val="75000"/>
                            <a:lumOff val="25000"/>
                          </a:schemeClr>
                        </a:solidFill>
                        <a:latin typeface="+mn-lt"/>
                        <a:ea typeface="+mn-ea"/>
                        <a:cs typeface="+mn-cs"/>
                      </a:endParaRPr>
                    </a:p>
                    <a:p>
                      <a:endParaRPr lang="en-US" sz="12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50491720"/>
                  </a:ext>
                </a:extLst>
              </a:tr>
              <a:tr h="617220">
                <a:tc>
                  <a:txBody>
                    <a:bodyPr/>
                    <a:lstStyle/>
                    <a:p>
                      <a:pPr marL="0" algn="l" defTabSz="457200" rtl="0" eaLnBrk="1" latinLnBrk="0" hangingPunct="1"/>
                      <a:r>
                        <a:rPr lang="en-US" sz="1800" b="1" kern="1200" dirty="0">
                          <a:solidFill>
                            <a:schemeClr val="tx1"/>
                          </a:solidFill>
                          <a:latin typeface="+mn-lt"/>
                          <a:ea typeface="+mn-ea"/>
                          <a:cs typeface="+mn-cs"/>
                        </a:rPr>
                        <a:t>7</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algn="l" defTabSz="457200" rtl="0" eaLnBrk="1" latinLnBrk="0" hangingPunct="1"/>
                      <a:r>
                        <a:rPr lang="en-US" sz="1800" b="1" kern="1200" dirty="0">
                          <a:solidFill>
                            <a:schemeClr val="tx1"/>
                          </a:solidFill>
                          <a:latin typeface="+mn-lt"/>
                          <a:ea typeface="+mn-ea"/>
                          <a:cs typeface="+mn-cs"/>
                        </a:rPr>
                        <a:t>Scheduling</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spcBef>
                          <a:spcPts val="300"/>
                        </a:spcBef>
                        <a:buFontTx/>
                        <a:buNone/>
                        <a:defRPr/>
                      </a:pPr>
                      <a:r>
                        <a:rPr lang="en-US" sz="1200" kern="1200" dirty="0">
                          <a:solidFill>
                            <a:schemeClr val="tx1">
                              <a:lumMod val="75000"/>
                              <a:lumOff val="25000"/>
                            </a:schemeClr>
                          </a:solidFill>
                          <a:latin typeface="+mn-lt"/>
                          <a:ea typeface="+mn-ea"/>
                          <a:cs typeface="+mn-cs"/>
                        </a:rPr>
                        <a:t>Sellers will be instructed on whether they are required to provide hosting capacity or load capacity by 8 am day-ahead </a:t>
                      </a:r>
                    </a:p>
                    <a:p>
                      <a:pPr>
                        <a:buFontTx/>
                        <a:buNone/>
                      </a:pPr>
                      <a:endParaRPr lang="en-US" sz="12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66271450"/>
                  </a:ext>
                </a:extLst>
              </a:tr>
              <a:tr h="893897">
                <a:tc>
                  <a:txBody>
                    <a:bodyPr/>
                    <a:lstStyle/>
                    <a:p>
                      <a:pPr marL="0" algn="l" defTabSz="457200" rtl="0" eaLnBrk="1" latinLnBrk="0" hangingPunct="1"/>
                      <a:r>
                        <a:rPr lang="en-US" sz="1800" b="1" kern="1200" dirty="0">
                          <a:solidFill>
                            <a:schemeClr val="tx1"/>
                          </a:solidFill>
                          <a:latin typeface="+mn-lt"/>
                          <a:ea typeface="+mn-ea"/>
                          <a:cs typeface="+mn-cs"/>
                        </a:rPr>
                        <a:t>8</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algn="l" defTabSz="457200" rtl="0" eaLnBrk="1" latinLnBrk="0" hangingPunct="1"/>
                      <a:r>
                        <a:rPr lang="en-US" sz="1800" b="1" kern="1200" dirty="0">
                          <a:solidFill>
                            <a:schemeClr val="tx1"/>
                          </a:solidFill>
                          <a:latin typeface="+mn-lt"/>
                          <a:ea typeface="+mn-ea"/>
                          <a:cs typeface="+mn-cs"/>
                        </a:rPr>
                        <a:t>Communication Systems &amp; Equipment</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nSpc>
                          <a:spcPct val="90000"/>
                        </a:lnSpc>
                        <a:spcBef>
                          <a:spcPts val="300"/>
                        </a:spcBef>
                        <a:buFontTx/>
                        <a:buNone/>
                        <a:tabLst>
                          <a:tab pos="465138" algn="l"/>
                        </a:tabLst>
                        <a:defRPr/>
                      </a:pPr>
                      <a:r>
                        <a:rPr lang="en-US" sz="1200" dirty="0">
                          <a:solidFill>
                            <a:schemeClr val="tx1">
                              <a:lumMod val="75000"/>
                              <a:lumOff val="25000"/>
                            </a:schemeClr>
                          </a:solidFill>
                        </a:rPr>
                        <a:t>Sellers are required to install a communications system and equipment for PG&amp;E to be able to remotely monitor Project status</a:t>
                      </a:r>
                    </a:p>
                    <a:p>
                      <a:pPr>
                        <a:buFontTx/>
                        <a:buNone/>
                      </a:pPr>
                      <a:endParaRPr lang="en-US" sz="12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78909880"/>
                  </a:ext>
                </a:extLst>
              </a:tr>
            </a:tbl>
          </a:graphicData>
        </a:graphic>
      </p:graphicFrame>
    </p:spTree>
    <p:extLst>
      <p:ext uri="{BB962C8B-B14F-4D97-AF65-F5344CB8AC3E}">
        <p14:creationId xmlns:p14="http://schemas.microsoft.com/office/powerpoint/2010/main" val="20813146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F9AB974-ADD5-4343-B27B-3FECD3D36F63}"/>
              </a:ext>
            </a:extLst>
          </p:cNvPr>
          <p:cNvGraphicFramePr>
            <a:graphicFrameLocks noGrp="1"/>
          </p:cNvGraphicFramePr>
          <p:nvPr>
            <p:extLst/>
          </p:nvPr>
        </p:nvGraphicFramePr>
        <p:xfrm>
          <a:off x="327693" y="2132651"/>
          <a:ext cx="8644484" cy="2523689"/>
        </p:xfrm>
        <a:graphic>
          <a:graphicData uri="http://schemas.openxmlformats.org/drawingml/2006/table">
            <a:tbl>
              <a:tblPr firstRow="1" bandRow="1">
                <a:tableStyleId>{3B4B98B0-60AC-42C2-AFA5-B58CD77FA1E5}</a:tableStyleId>
              </a:tblPr>
              <a:tblGrid>
                <a:gridCol w="521122">
                  <a:extLst>
                    <a:ext uri="{9D8B030D-6E8A-4147-A177-3AD203B41FA5}">
                      <a16:colId xmlns:a16="http://schemas.microsoft.com/office/drawing/2014/main" val="3510941397"/>
                    </a:ext>
                  </a:extLst>
                </a:gridCol>
                <a:gridCol w="3615500">
                  <a:extLst>
                    <a:ext uri="{9D8B030D-6E8A-4147-A177-3AD203B41FA5}">
                      <a16:colId xmlns:a16="http://schemas.microsoft.com/office/drawing/2014/main" val="2691049362"/>
                    </a:ext>
                  </a:extLst>
                </a:gridCol>
                <a:gridCol w="4507862">
                  <a:extLst>
                    <a:ext uri="{9D8B030D-6E8A-4147-A177-3AD203B41FA5}">
                      <a16:colId xmlns:a16="http://schemas.microsoft.com/office/drawing/2014/main" val="2581017254"/>
                    </a:ext>
                  </a:extLst>
                </a:gridCol>
              </a:tblGrid>
              <a:tr h="589733">
                <a:tc>
                  <a:txBody>
                    <a:bodyPr/>
                    <a:lstStyle/>
                    <a:p>
                      <a:r>
                        <a:rPr lang="en-US" sz="1800" b="1" dirty="0"/>
                        <a:t>9</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b="1" dirty="0"/>
                        <a:t>Restricted Periods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defTabSz="457200" rtl="0" eaLnBrk="1" latinLnBrk="0" hangingPunct="1">
                        <a:spcBef>
                          <a:spcPts val="300"/>
                        </a:spcBef>
                        <a:buFont typeface="Arial" charset="0"/>
                        <a:buNone/>
                        <a:defRPr/>
                      </a:pPr>
                      <a:r>
                        <a:rPr lang="en-US" sz="1200" b="0" kern="1200" dirty="0">
                          <a:solidFill>
                            <a:schemeClr val="tx1">
                              <a:lumMod val="75000"/>
                              <a:lumOff val="25000"/>
                            </a:schemeClr>
                          </a:solidFill>
                          <a:latin typeface="+mn-lt"/>
                          <a:ea typeface="+mn-ea"/>
                          <a:cs typeface="+mn-cs"/>
                        </a:rPr>
                        <a:t>Seller shall not increase or reduce net loading on the specified circuits during the Restricted Periods for that month.  </a:t>
                      </a:r>
                    </a:p>
                    <a:p>
                      <a:pPr marL="0" marR="0" indent="0">
                        <a:lnSpc>
                          <a:spcPct val="115000"/>
                        </a:lnSpc>
                        <a:spcBef>
                          <a:spcPts val="0"/>
                        </a:spcBef>
                        <a:spcAft>
                          <a:spcPts val="0"/>
                        </a:spcAft>
                        <a:buFont typeface="Arial" panose="020B0604020202020204" pitchFamily="34" charset="0"/>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9802060"/>
                  </a:ext>
                </a:extLst>
              </a:tr>
              <a:tr h="1933956">
                <a:tc>
                  <a:txBody>
                    <a:bodyPr/>
                    <a:lstStyle/>
                    <a:p>
                      <a:pPr marL="0" algn="l" defTabSz="457200" rtl="0" eaLnBrk="1" latinLnBrk="0" hangingPunct="1"/>
                      <a:r>
                        <a:rPr lang="en-US" sz="1800" b="1" kern="1200" dirty="0">
                          <a:solidFill>
                            <a:schemeClr val="tx1"/>
                          </a:solidFill>
                          <a:latin typeface="+mn-lt"/>
                          <a:ea typeface="+mn-ea"/>
                          <a:cs typeface="+mn-cs"/>
                        </a:rPr>
                        <a:t>12</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457200" rtl="0" eaLnBrk="1" latinLnBrk="0" hangingPunct="1"/>
                      <a:r>
                        <a:rPr lang="en-US" sz="1800" b="1" kern="1200" dirty="0">
                          <a:solidFill>
                            <a:schemeClr val="tx1"/>
                          </a:solidFill>
                          <a:latin typeface="+mn-lt"/>
                          <a:ea typeface="+mn-ea"/>
                          <a:cs typeface="+mn-cs"/>
                        </a:rPr>
                        <a:t>Project Site and Customers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base" latinLnBrk="0" hangingPunct="1">
                        <a:lnSpc>
                          <a:spcPct val="115000"/>
                        </a:lnSpc>
                        <a:spcBef>
                          <a:spcPts val="0"/>
                        </a:spcBef>
                        <a:spcAft>
                          <a:spcPts val="0"/>
                        </a:spcAft>
                        <a:buClrTx/>
                        <a:buSzTx/>
                        <a:buFont typeface="Arial" charset="0"/>
                        <a:buNone/>
                        <a:tabLst/>
                        <a:defRPr/>
                      </a:pPr>
                      <a:r>
                        <a:rPr lang="en-US" altLang="en-US" sz="1200" b="0" kern="1200" dirty="0">
                          <a:solidFill>
                            <a:schemeClr val="tx1">
                              <a:lumMod val="75000"/>
                              <a:lumOff val="25000"/>
                            </a:schemeClr>
                          </a:solidFill>
                          <a:latin typeface="+mn-lt"/>
                          <a:ea typeface="+mn-ea"/>
                          <a:cs typeface="+mn-cs"/>
                        </a:rPr>
                        <a:t> Seller is solely responsible for acquiring Customers</a:t>
                      </a:r>
                    </a:p>
                    <a:p>
                      <a:pPr marL="0" marR="0" lvl="0" indent="0" algn="l" defTabSz="457200" rtl="0" eaLnBrk="1" fontAlgn="base" latinLnBrk="0" hangingPunct="1">
                        <a:lnSpc>
                          <a:spcPct val="115000"/>
                        </a:lnSpc>
                        <a:spcBef>
                          <a:spcPts val="0"/>
                        </a:spcBef>
                        <a:spcAft>
                          <a:spcPts val="0"/>
                        </a:spcAft>
                        <a:buClrTx/>
                        <a:buSzTx/>
                        <a:buFont typeface="Arial" charset="0"/>
                        <a:buNone/>
                        <a:tabLst/>
                        <a:defRPr/>
                      </a:pPr>
                      <a:endParaRPr lang="en-US" altLang="en-US" sz="1200" b="0" kern="1200" dirty="0">
                        <a:solidFill>
                          <a:schemeClr val="tx1">
                            <a:lumMod val="75000"/>
                            <a:lumOff val="25000"/>
                          </a:schemeClr>
                        </a:solidFill>
                        <a:latin typeface="+mn-lt"/>
                        <a:ea typeface="+mn-ea"/>
                        <a:cs typeface="+mn-cs"/>
                      </a:endParaRPr>
                    </a:p>
                    <a:p>
                      <a:pPr marL="0" marR="0" lvl="0" indent="0" algn="l" defTabSz="457200" rtl="0" eaLnBrk="1" fontAlgn="base" latinLnBrk="0" hangingPunct="1">
                        <a:lnSpc>
                          <a:spcPct val="115000"/>
                        </a:lnSpc>
                        <a:spcBef>
                          <a:spcPts val="0"/>
                        </a:spcBef>
                        <a:spcAft>
                          <a:spcPts val="0"/>
                        </a:spcAft>
                        <a:buClrTx/>
                        <a:buSzTx/>
                        <a:buFont typeface="Arial" charset="0"/>
                        <a:buNone/>
                        <a:tabLst/>
                        <a:defRPr/>
                      </a:pPr>
                      <a:r>
                        <a:rPr lang="en-US" altLang="en-US" sz="1200" b="0" kern="1200" dirty="0">
                          <a:solidFill>
                            <a:schemeClr val="tx1">
                              <a:lumMod val="75000"/>
                              <a:lumOff val="25000"/>
                            </a:schemeClr>
                          </a:solidFill>
                          <a:latin typeface="+mn-lt"/>
                          <a:ea typeface="+mn-ea"/>
                          <a:cs typeface="+mn-cs"/>
                        </a:rPr>
                        <a:t> Seller is responsible for all marketing activities, provided that PG&amp;E may provide specified type of assistance and number of hours of customer representative time </a:t>
                      </a:r>
                    </a:p>
                    <a:p>
                      <a:pPr marL="0" marR="0" indent="0" algn="l" defTabSz="457200" rtl="0" eaLnBrk="1" fontAlgn="base" latinLnBrk="0" hangingPunct="1">
                        <a:lnSpc>
                          <a:spcPct val="115000"/>
                        </a:lnSpc>
                        <a:spcBef>
                          <a:spcPts val="0"/>
                        </a:spcBef>
                        <a:spcAft>
                          <a:spcPts val="0"/>
                        </a:spcAft>
                        <a:buFont typeface="Arial" charset="0"/>
                        <a:buNone/>
                        <a:defRPr/>
                      </a:pPr>
                      <a:endParaRPr lang="en-US" altLang="en-US" sz="1200" b="0" kern="1200" dirty="0">
                        <a:solidFill>
                          <a:schemeClr val="tx1">
                            <a:lumMod val="75000"/>
                            <a:lumOff val="25000"/>
                          </a:schemeClr>
                        </a:solidFill>
                        <a:latin typeface="+mn-lt"/>
                        <a:ea typeface="+mn-ea"/>
                        <a:cs typeface="+mn-cs"/>
                      </a:endParaRPr>
                    </a:p>
                    <a:p>
                      <a:pPr marL="0" marR="0" indent="0" algn="l" defTabSz="457200" rtl="0" eaLnBrk="1" fontAlgn="base" latinLnBrk="0" hangingPunct="1">
                        <a:lnSpc>
                          <a:spcPct val="115000"/>
                        </a:lnSpc>
                        <a:spcBef>
                          <a:spcPts val="0"/>
                        </a:spcBef>
                        <a:spcAft>
                          <a:spcPts val="0"/>
                        </a:spcAft>
                        <a:buFont typeface="Arial" charset="0"/>
                        <a:buNone/>
                        <a:defRPr/>
                      </a:pPr>
                      <a:r>
                        <a:rPr lang="en-US" altLang="en-US" sz="1200" b="0" kern="1200" dirty="0">
                          <a:solidFill>
                            <a:schemeClr val="tx1">
                              <a:lumMod val="75000"/>
                              <a:lumOff val="25000"/>
                            </a:schemeClr>
                          </a:solidFill>
                          <a:latin typeface="+mn-lt"/>
                          <a:ea typeface="+mn-ea"/>
                          <a:cs typeface="+mn-cs"/>
                        </a:rPr>
                        <a:t> </a:t>
                      </a:r>
                    </a:p>
                    <a:p>
                      <a:pPr marL="0" marR="0" indent="0" algn="l" defTabSz="457200" rtl="0" eaLnBrk="1" fontAlgn="base" latinLnBrk="0" hangingPunct="1">
                        <a:lnSpc>
                          <a:spcPct val="115000"/>
                        </a:lnSpc>
                        <a:spcBef>
                          <a:spcPts val="0"/>
                        </a:spcBef>
                        <a:spcAft>
                          <a:spcPts val="0"/>
                        </a:spcAft>
                        <a:buFont typeface="Arial" charset="0"/>
                        <a:buNone/>
                        <a:defRPr/>
                      </a:pPr>
                      <a:endParaRPr lang="en-US" altLang="en-US" sz="1200" b="0" kern="1200" dirty="0">
                        <a:solidFill>
                          <a:schemeClr val="tx1">
                            <a:lumMod val="75000"/>
                            <a:lumOff val="25000"/>
                          </a:schemeClr>
                        </a:solidFill>
                        <a:latin typeface="+mn-lt"/>
                        <a:ea typeface="+mn-ea"/>
                        <a:cs typeface="+mn-cs"/>
                      </a:endParaRPr>
                    </a:p>
                    <a:p>
                      <a:endParaRPr lang="en-US" sz="12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66271450"/>
                  </a:ext>
                </a:extLst>
              </a:tr>
            </a:tbl>
          </a:graphicData>
        </a:graphic>
      </p:graphicFrame>
      <p:sp>
        <p:nvSpPr>
          <p:cNvPr id="3" name="Rectangle 2">
            <a:extLst>
              <a:ext uri="{FF2B5EF4-FFF2-40B4-BE49-F238E27FC236}">
                <a16:creationId xmlns:a16="http://schemas.microsoft.com/office/drawing/2014/main" id="{FF310C32-4556-41A4-B8A8-D712B5F30FEC}"/>
              </a:ext>
            </a:extLst>
          </p:cNvPr>
          <p:cNvSpPr/>
          <p:nvPr/>
        </p:nvSpPr>
        <p:spPr>
          <a:xfrm>
            <a:off x="1196379" y="495349"/>
            <a:ext cx="2468561" cy="507831"/>
          </a:xfrm>
          <a:prstGeom prst="rect">
            <a:avLst/>
          </a:prstGeom>
        </p:spPr>
        <p:txBody>
          <a:bodyPr wrap="none">
            <a:spAutoFit/>
          </a:bodyPr>
          <a:lstStyle/>
          <a:p>
            <a:r>
              <a:rPr lang="en-US" altLang="en-US" sz="2400" b="1" dirty="0">
                <a:solidFill>
                  <a:schemeClr val="bg1"/>
                </a:solidFill>
                <a:latin typeface="Arial" panose="020B0604020202020204" pitchFamily="34" charset="0"/>
                <a:cs typeface="Arial" panose="020B0604020202020204" pitchFamily="34" charset="0"/>
              </a:rPr>
              <a:t>Key Terms (2/4</a:t>
            </a:r>
            <a:r>
              <a:rPr lang="en-US" altLang="en-US" sz="2700" b="1" dirty="0">
                <a:solidFill>
                  <a:schemeClr val="bg1"/>
                </a:solidFill>
                <a:latin typeface="Arial" panose="020B0604020202020204" pitchFamily="34" charset="0"/>
                <a:cs typeface="Arial" panose="020B0604020202020204" pitchFamily="34" charset="0"/>
              </a:rPr>
              <a:t>)</a:t>
            </a:r>
            <a:endParaRPr lang="en-US" sz="2700" dirty="0"/>
          </a:p>
        </p:txBody>
      </p:sp>
    </p:spTree>
    <p:extLst>
      <p:ext uri="{BB962C8B-B14F-4D97-AF65-F5344CB8AC3E}">
        <p14:creationId xmlns:p14="http://schemas.microsoft.com/office/powerpoint/2010/main" val="33957611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2">
            <a:extLst>
              <a:ext uri="{FF2B5EF4-FFF2-40B4-BE49-F238E27FC236}">
                <a16:creationId xmlns:a16="http://schemas.microsoft.com/office/drawing/2014/main" id="{45819A8D-AAB8-4890-B572-CE29E80CB8CB}"/>
              </a:ext>
            </a:extLst>
          </p:cNvPr>
          <p:cNvSpPr>
            <a:spLocks noGrp="1"/>
          </p:cNvSpPr>
          <p:nvPr>
            <p:ph type="title"/>
          </p:nvPr>
        </p:nvSpPr>
        <p:spPr bwMode="auto">
          <a:xfrm>
            <a:off x="1184564" y="490802"/>
            <a:ext cx="51435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algn="l"/>
            <a:r>
              <a:rPr lang="en-US" altLang="en-US" sz="2400" b="1" dirty="0">
                <a:solidFill>
                  <a:schemeClr val="bg1"/>
                </a:solidFill>
                <a:latin typeface="Arial" panose="020B0604020202020204" pitchFamily="34" charset="0"/>
                <a:cs typeface="Arial" panose="020B0604020202020204" pitchFamily="34" charset="0"/>
              </a:rPr>
              <a:t>Key Terms (3/4)</a:t>
            </a:r>
          </a:p>
        </p:txBody>
      </p:sp>
      <p:graphicFrame>
        <p:nvGraphicFramePr>
          <p:cNvPr id="2" name="Table 1">
            <a:extLst>
              <a:ext uri="{FF2B5EF4-FFF2-40B4-BE49-F238E27FC236}">
                <a16:creationId xmlns:a16="http://schemas.microsoft.com/office/drawing/2014/main" id="{1E3309AE-63EC-49A2-AC4F-3C304E083E0F}"/>
              </a:ext>
            </a:extLst>
          </p:cNvPr>
          <p:cNvGraphicFramePr>
            <a:graphicFrameLocks noGrp="1"/>
          </p:cNvGraphicFramePr>
          <p:nvPr>
            <p:extLst/>
          </p:nvPr>
        </p:nvGraphicFramePr>
        <p:xfrm>
          <a:off x="628650" y="2226469"/>
          <a:ext cx="8488867" cy="2641253"/>
        </p:xfrm>
        <a:graphic>
          <a:graphicData uri="http://schemas.openxmlformats.org/drawingml/2006/table">
            <a:tbl>
              <a:tblPr firstRow="1" bandRow="1">
                <a:tableStyleId>{3B4B98B0-60AC-42C2-AFA5-B58CD77FA1E5}</a:tableStyleId>
              </a:tblPr>
              <a:tblGrid>
                <a:gridCol w="452005">
                  <a:extLst>
                    <a:ext uri="{9D8B030D-6E8A-4147-A177-3AD203B41FA5}">
                      <a16:colId xmlns:a16="http://schemas.microsoft.com/office/drawing/2014/main" val="3988560494"/>
                    </a:ext>
                  </a:extLst>
                </a:gridCol>
                <a:gridCol w="3610150">
                  <a:extLst>
                    <a:ext uri="{9D8B030D-6E8A-4147-A177-3AD203B41FA5}">
                      <a16:colId xmlns:a16="http://schemas.microsoft.com/office/drawing/2014/main" val="1684844971"/>
                    </a:ext>
                  </a:extLst>
                </a:gridCol>
                <a:gridCol w="4426712">
                  <a:extLst>
                    <a:ext uri="{9D8B030D-6E8A-4147-A177-3AD203B41FA5}">
                      <a16:colId xmlns:a16="http://schemas.microsoft.com/office/drawing/2014/main" val="1992068979"/>
                    </a:ext>
                  </a:extLst>
                </a:gridCol>
              </a:tblGrid>
              <a:tr h="2641253">
                <a:tc>
                  <a:txBody>
                    <a:bodyPr/>
                    <a:lstStyle/>
                    <a:p>
                      <a:pPr marL="0" algn="l" defTabSz="457200" rtl="0" eaLnBrk="1" latinLnBrk="0" hangingPunct="1"/>
                      <a:r>
                        <a:rPr lang="en-US" sz="1800" b="1" kern="1200" dirty="0">
                          <a:solidFill>
                            <a:schemeClr val="tx1"/>
                          </a:solidFill>
                          <a:latin typeface="+mn-lt"/>
                          <a:ea typeface="+mn-ea"/>
                          <a:cs typeface="+mn-cs"/>
                        </a:rPr>
                        <a:t>17</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en-US" sz="1800" b="1" kern="1200" dirty="0">
                          <a:solidFill>
                            <a:schemeClr val="tx1"/>
                          </a:solidFill>
                          <a:latin typeface="+mn-lt"/>
                          <a:ea typeface="+mn-ea"/>
                          <a:cs typeface="+mn-cs"/>
                        </a:rPr>
                        <a:t>Compensation</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lgn="l" defTabSz="457200" rtl="0" eaLnBrk="1" fontAlgn="base" latinLnBrk="0" hangingPunct="1">
                        <a:spcBef>
                          <a:spcPts val="300"/>
                        </a:spcBef>
                        <a:spcAft>
                          <a:spcPct val="0"/>
                        </a:spcAft>
                        <a:buFont typeface="Arial" panose="020B0604020202020204" pitchFamily="34" charset="0"/>
                        <a:buChar char="•"/>
                        <a:defRPr/>
                      </a:pPr>
                      <a:r>
                        <a:rPr lang="en-US" sz="1200" b="0" kern="1200" dirty="0">
                          <a:solidFill>
                            <a:schemeClr val="tx1">
                              <a:lumMod val="75000"/>
                              <a:lumOff val="25000"/>
                            </a:schemeClr>
                          </a:solidFill>
                          <a:latin typeface="+mn-lt"/>
                          <a:ea typeface="+mn-ea"/>
                          <a:cs typeface="+mn-cs"/>
                        </a:rPr>
                        <a:t>Compensation:</a:t>
                      </a:r>
                    </a:p>
                    <a:p>
                      <a:pPr marL="742950" lvl="2" indent="-285750" algn="l" defTabSz="457200" rtl="0" eaLnBrk="1" fontAlgn="base" latinLnBrk="0" hangingPunct="1">
                        <a:spcBef>
                          <a:spcPts val="300"/>
                        </a:spcBef>
                        <a:spcAft>
                          <a:spcPct val="0"/>
                        </a:spcAft>
                        <a:buFont typeface="Arial" panose="020B0604020202020204" pitchFamily="34" charset="0"/>
                        <a:buChar char="•"/>
                        <a:defRPr/>
                      </a:pPr>
                      <a:r>
                        <a:rPr lang="en-US" sz="1200" b="0" kern="1200" dirty="0">
                          <a:solidFill>
                            <a:schemeClr val="tx1">
                              <a:lumMod val="75000"/>
                              <a:lumOff val="25000"/>
                            </a:schemeClr>
                          </a:solidFill>
                          <a:latin typeface="+mn-lt"/>
                          <a:ea typeface="+mn-ea"/>
                          <a:cs typeface="+mn-cs"/>
                        </a:rPr>
                        <a:t>Fixed price ($/kw-month)</a:t>
                      </a:r>
                    </a:p>
                    <a:p>
                      <a:pPr marL="742950" lvl="2" indent="-285750" algn="l" defTabSz="457200" rtl="0" eaLnBrk="1" fontAlgn="base" latinLnBrk="0" hangingPunct="1">
                        <a:spcBef>
                          <a:spcPts val="300"/>
                        </a:spcBef>
                        <a:spcAft>
                          <a:spcPct val="0"/>
                        </a:spcAft>
                        <a:buFont typeface="Arial" panose="020B0604020202020204" pitchFamily="34" charset="0"/>
                        <a:buChar char="•"/>
                        <a:defRPr/>
                      </a:pPr>
                      <a:r>
                        <a:rPr lang="en-US" sz="1200" b="0" kern="1200" dirty="0">
                          <a:solidFill>
                            <a:schemeClr val="tx1">
                              <a:lumMod val="75000"/>
                              <a:lumOff val="25000"/>
                            </a:schemeClr>
                          </a:solidFill>
                          <a:latin typeface="+mn-lt"/>
                          <a:ea typeface="+mn-ea"/>
                          <a:cs typeface="+mn-cs"/>
                        </a:rPr>
                        <a:t>Variable price ($/kwh) for amount of Distribution Services Project provides when required</a:t>
                      </a:r>
                    </a:p>
                    <a:p>
                      <a:pPr marL="285750" indent="-285750" algn="l" defTabSz="457200" rtl="0" eaLnBrk="1" fontAlgn="base" latinLnBrk="0" hangingPunct="1">
                        <a:spcBef>
                          <a:spcPts val="300"/>
                        </a:spcBef>
                        <a:spcAft>
                          <a:spcPct val="0"/>
                        </a:spcAft>
                        <a:buFont typeface="Arial" panose="020B0604020202020204" pitchFamily="34" charset="0"/>
                        <a:buChar char="•"/>
                        <a:defRPr/>
                      </a:pPr>
                      <a:r>
                        <a:rPr lang="en-US" sz="1200" b="0" kern="1200" dirty="0">
                          <a:solidFill>
                            <a:schemeClr val="tx1">
                              <a:lumMod val="75000"/>
                              <a:lumOff val="25000"/>
                            </a:schemeClr>
                          </a:solidFill>
                          <a:latin typeface="+mn-lt"/>
                          <a:ea typeface="+mn-ea"/>
                          <a:cs typeface="+mn-cs"/>
                        </a:rPr>
                        <a:t>If Contract Quantities are not delivered, fixed payment will be reduced</a:t>
                      </a:r>
                    </a:p>
                    <a:p>
                      <a:pPr marL="285750" indent="-285750" algn="l" defTabSz="457200" rtl="0" eaLnBrk="1" fontAlgn="base" latinLnBrk="0" hangingPunct="1">
                        <a:spcBef>
                          <a:spcPts val="300"/>
                        </a:spcBef>
                        <a:spcAft>
                          <a:spcPct val="0"/>
                        </a:spcAft>
                        <a:buFont typeface="Arial" panose="020B0604020202020204" pitchFamily="34" charset="0"/>
                        <a:buChar char="•"/>
                        <a:defRPr/>
                      </a:pPr>
                      <a:endParaRPr lang="en-US" sz="1200" b="0" kern="1200" dirty="0">
                        <a:solidFill>
                          <a:schemeClr val="tx1">
                            <a:lumMod val="75000"/>
                            <a:lumOff val="25000"/>
                          </a:schemeClr>
                        </a:solidFill>
                        <a:latin typeface="+mn-lt"/>
                        <a:ea typeface="+mn-ea"/>
                        <a:cs typeface="+mn-cs"/>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0885372"/>
                  </a:ext>
                </a:extLst>
              </a:tr>
            </a:tbl>
          </a:graphicData>
        </a:graphic>
      </p:graphicFrame>
      <p:pic>
        <p:nvPicPr>
          <p:cNvPr id="4" name="Picture 3">
            <a:extLst>
              <a:ext uri="{FF2B5EF4-FFF2-40B4-BE49-F238E27FC236}">
                <a16:creationId xmlns:a16="http://schemas.microsoft.com/office/drawing/2014/main" id="{05EEEB6A-F25D-4092-BE15-1BB52D102FFF}"/>
              </a:ext>
            </a:extLst>
          </p:cNvPr>
          <p:cNvPicPr>
            <a:picLocks noChangeAspect="1"/>
          </p:cNvPicPr>
          <p:nvPr/>
        </p:nvPicPr>
        <p:blipFill>
          <a:blip r:embed="rId3"/>
          <a:stretch>
            <a:fillRect/>
          </a:stretch>
        </p:blipFill>
        <p:spPr>
          <a:xfrm>
            <a:off x="4873083" y="3521324"/>
            <a:ext cx="3571341" cy="1296329"/>
          </a:xfrm>
          <a:prstGeom prst="rect">
            <a:avLst/>
          </a:prstGeom>
        </p:spPr>
      </p:pic>
    </p:spTree>
    <p:extLst>
      <p:ext uri="{BB962C8B-B14F-4D97-AF65-F5344CB8AC3E}">
        <p14:creationId xmlns:p14="http://schemas.microsoft.com/office/powerpoint/2010/main" val="41231271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2">
            <a:extLst>
              <a:ext uri="{FF2B5EF4-FFF2-40B4-BE49-F238E27FC236}">
                <a16:creationId xmlns:a16="http://schemas.microsoft.com/office/drawing/2014/main" id="{45819A8D-AAB8-4890-B572-CE29E80CB8CB}"/>
              </a:ext>
            </a:extLst>
          </p:cNvPr>
          <p:cNvSpPr>
            <a:spLocks noGrp="1"/>
          </p:cNvSpPr>
          <p:nvPr>
            <p:ph type="title"/>
          </p:nvPr>
        </p:nvSpPr>
        <p:spPr bwMode="auto">
          <a:xfrm>
            <a:off x="1184564" y="474171"/>
            <a:ext cx="51435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algn="l"/>
            <a:r>
              <a:rPr lang="en-US" altLang="en-US" sz="2400" b="1" dirty="0">
                <a:solidFill>
                  <a:schemeClr val="bg1"/>
                </a:solidFill>
                <a:latin typeface="Arial" panose="020B0604020202020204" pitchFamily="34" charset="0"/>
                <a:cs typeface="Arial" panose="020B0604020202020204" pitchFamily="34" charset="0"/>
              </a:rPr>
              <a:t>Key Terms (4/4)</a:t>
            </a:r>
          </a:p>
        </p:txBody>
      </p:sp>
      <p:graphicFrame>
        <p:nvGraphicFramePr>
          <p:cNvPr id="2" name="Table 1">
            <a:extLst>
              <a:ext uri="{FF2B5EF4-FFF2-40B4-BE49-F238E27FC236}">
                <a16:creationId xmlns:a16="http://schemas.microsoft.com/office/drawing/2014/main" id="{3DCBCB92-7BFA-4877-8488-30C9E709E952}"/>
              </a:ext>
            </a:extLst>
          </p:cNvPr>
          <p:cNvGraphicFramePr>
            <a:graphicFrameLocks noGrp="1"/>
          </p:cNvGraphicFramePr>
          <p:nvPr>
            <p:extLst/>
          </p:nvPr>
        </p:nvGraphicFramePr>
        <p:xfrm>
          <a:off x="618258" y="2184907"/>
          <a:ext cx="8193232" cy="3578932"/>
        </p:xfrm>
        <a:graphic>
          <a:graphicData uri="http://schemas.openxmlformats.org/drawingml/2006/table">
            <a:tbl>
              <a:tblPr firstRow="1" bandRow="1">
                <a:tableStyleId>{3B4B98B0-60AC-42C2-AFA5-B58CD77FA1E5}</a:tableStyleId>
              </a:tblPr>
              <a:tblGrid>
                <a:gridCol w="545523">
                  <a:extLst>
                    <a:ext uri="{9D8B030D-6E8A-4147-A177-3AD203B41FA5}">
                      <a16:colId xmlns:a16="http://schemas.microsoft.com/office/drawing/2014/main" val="2024498649"/>
                    </a:ext>
                  </a:extLst>
                </a:gridCol>
                <a:gridCol w="2888673">
                  <a:extLst>
                    <a:ext uri="{9D8B030D-6E8A-4147-A177-3AD203B41FA5}">
                      <a16:colId xmlns:a16="http://schemas.microsoft.com/office/drawing/2014/main" val="4150231296"/>
                    </a:ext>
                  </a:extLst>
                </a:gridCol>
                <a:gridCol w="4759036">
                  <a:extLst>
                    <a:ext uri="{9D8B030D-6E8A-4147-A177-3AD203B41FA5}">
                      <a16:colId xmlns:a16="http://schemas.microsoft.com/office/drawing/2014/main" val="3074641516"/>
                    </a:ext>
                  </a:extLst>
                </a:gridCol>
              </a:tblGrid>
              <a:tr h="1124600">
                <a:tc>
                  <a:txBody>
                    <a:bodyPr/>
                    <a:lstStyle/>
                    <a:p>
                      <a:r>
                        <a:rPr lang="en-US" sz="1800" b="1" dirty="0"/>
                        <a:t>18</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1" dirty="0"/>
                        <a:t>Measurement &amp; Verification</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0" eaLnBrk="1" latinLnBrk="0" hangingPunct="1">
                        <a:lnSpc>
                          <a:spcPct val="115000"/>
                        </a:lnSpc>
                        <a:spcBef>
                          <a:spcPts val="300"/>
                        </a:spcBef>
                        <a:spcAft>
                          <a:spcPts val="0"/>
                        </a:spcAft>
                        <a:buFontTx/>
                        <a:buNone/>
                        <a:defRPr/>
                      </a:pPr>
                      <a:r>
                        <a:rPr lang="en-US" sz="1100" b="0" kern="1200" dirty="0">
                          <a:solidFill>
                            <a:schemeClr val="tx1">
                              <a:lumMod val="75000"/>
                              <a:lumOff val="25000"/>
                            </a:schemeClr>
                          </a:solidFill>
                          <a:latin typeface="+mn-lt"/>
                          <a:ea typeface="+mn-ea"/>
                          <a:cs typeface="+mn-cs"/>
                        </a:rPr>
                        <a:t>The amount of Distribution Services the Project delivers will be measured based on the Project’s technology.  For example:</a:t>
                      </a:r>
                    </a:p>
                    <a:p>
                      <a:pPr marL="742950" marR="0" lvl="1" indent="-285750" algn="l" defTabSz="457200" rtl="0" eaLnBrk="1" latinLnBrk="0" hangingPunct="1">
                        <a:lnSpc>
                          <a:spcPct val="115000"/>
                        </a:lnSpc>
                        <a:spcBef>
                          <a:spcPts val="300"/>
                        </a:spcBef>
                        <a:spcAft>
                          <a:spcPts val="0"/>
                        </a:spcAft>
                        <a:buFont typeface="Arial" panose="020B0604020202020204" pitchFamily="34" charset="0"/>
                        <a:buChar char="•"/>
                        <a:defRPr/>
                      </a:pPr>
                      <a:r>
                        <a:rPr lang="en-US" sz="1100" b="1" kern="1200" dirty="0">
                          <a:solidFill>
                            <a:schemeClr val="tx1">
                              <a:lumMod val="75000"/>
                              <a:lumOff val="25000"/>
                            </a:schemeClr>
                          </a:solidFill>
                          <a:latin typeface="+mn-lt"/>
                          <a:ea typeface="+mn-ea"/>
                          <a:cs typeface="+mn-cs"/>
                        </a:rPr>
                        <a:t>Energy storage</a:t>
                      </a:r>
                      <a:r>
                        <a:rPr lang="en-US" sz="1100" b="0" kern="1200" dirty="0">
                          <a:solidFill>
                            <a:schemeClr val="tx1">
                              <a:lumMod val="75000"/>
                              <a:lumOff val="25000"/>
                            </a:schemeClr>
                          </a:solidFill>
                          <a:latin typeface="+mn-lt"/>
                          <a:ea typeface="+mn-ea"/>
                          <a:cs typeface="+mn-cs"/>
                        </a:rPr>
                        <a:t>: revenue-quality interval meter;</a:t>
                      </a:r>
                    </a:p>
                    <a:p>
                      <a:pPr marL="742950" marR="0" lvl="1" indent="-285750" algn="l" defTabSz="457200" rtl="0" eaLnBrk="1" latinLnBrk="0" hangingPunct="1">
                        <a:lnSpc>
                          <a:spcPct val="115000"/>
                        </a:lnSpc>
                        <a:spcBef>
                          <a:spcPts val="300"/>
                        </a:spcBef>
                        <a:spcAft>
                          <a:spcPts val="0"/>
                        </a:spcAft>
                        <a:buFont typeface="Arial" panose="020B0604020202020204" pitchFamily="34" charset="0"/>
                        <a:buChar char="•"/>
                        <a:defRPr/>
                      </a:pPr>
                      <a:r>
                        <a:rPr lang="en-US" sz="1100" b="1" kern="1200" dirty="0">
                          <a:solidFill>
                            <a:schemeClr val="tx1">
                              <a:lumMod val="75000"/>
                              <a:lumOff val="25000"/>
                            </a:schemeClr>
                          </a:solidFill>
                          <a:latin typeface="+mn-lt"/>
                          <a:ea typeface="+mn-ea"/>
                          <a:cs typeface="+mn-cs"/>
                        </a:rPr>
                        <a:t>Demand response</a:t>
                      </a:r>
                      <a:r>
                        <a:rPr lang="en-US" sz="1100" b="0" kern="1200" dirty="0">
                          <a:solidFill>
                            <a:schemeClr val="tx1">
                              <a:lumMod val="75000"/>
                              <a:lumOff val="25000"/>
                            </a:schemeClr>
                          </a:solidFill>
                          <a:latin typeface="+mn-lt"/>
                          <a:ea typeface="+mn-ea"/>
                          <a:cs typeface="+mn-cs"/>
                        </a:rPr>
                        <a:t>:  CAISO baseline methodologies, based on revenue-quality Customer interval meter</a:t>
                      </a: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7681751"/>
                  </a:ext>
                </a:extLst>
              </a:tr>
              <a:tr h="1569791">
                <a:tc>
                  <a:txBody>
                    <a:bodyPr/>
                    <a:lstStyle/>
                    <a:p>
                      <a:r>
                        <a:rPr lang="en-US" sz="1800" b="1" dirty="0"/>
                        <a:t>21</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1" dirty="0"/>
                        <a:t>Events of Default</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base" latinLnBrk="0" hangingPunct="1">
                        <a:lnSpc>
                          <a:spcPct val="115000"/>
                        </a:lnSpc>
                        <a:spcBef>
                          <a:spcPts val="300"/>
                        </a:spcBef>
                        <a:spcAft>
                          <a:spcPts val="0"/>
                        </a:spcAft>
                        <a:buClrTx/>
                        <a:buSzTx/>
                        <a:buFont typeface="Arial" panose="020B0604020202020204" pitchFamily="34" charset="0"/>
                        <a:buNone/>
                        <a:tabLst/>
                        <a:defRPr/>
                      </a:pPr>
                      <a:r>
                        <a:rPr lang="en-US" sz="1100" b="0" kern="1200" dirty="0">
                          <a:solidFill>
                            <a:schemeClr val="tx1">
                              <a:lumMod val="75000"/>
                              <a:lumOff val="25000"/>
                            </a:schemeClr>
                          </a:solidFill>
                          <a:latin typeface="+mn-lt"/>
                          <a:ea typeface="+mn-ea"/>
                          <a:cs typeface="+mn-cs"/>
                        </a:rPr>
                        <a:t>Customary provisions similar to a PG&amp;E PPA or Capacity Storage Agreement in 2016 Energy Storage RFO and will also include the following Seller Events of Default:</a:t>
                      </a:r>
                    </a:p>
                    <a:p>
                      <a:pPr marL="742950" marR="0" lvl="1" indent="-285750" algn="l" defTabSz="457200" rtl="0" eaLnBrk="1" fontAlgn="base" latinLnBrk="0" hangingPunct="1">
                        <a:lnSpc>
                          <a:spcPct val="115000"/>
                        </a:lnSpc>
                        <a:spcBef>
                          <a:spcPts val="300"/>
                        </a:spcBef>
                        <a:spcAft>
                          <a:spcPts val="0"/>
                        </a:spcAft>
                        <a:buFont typeface="Arial" panose="020B0604020202020204" pitchFamily="34" charset="0"/>
                        <a:buChar char="•"/>
                        <a:defRPr/>
                      </a:pPr>
                      <a:r>
                        <a:rPr lang="en-US" sz="1100" b="0" kern="1200" dirty="0">
                          <a:solidFill>
                            <a:schemeClr val="tx1">
                              <a:lumMod val="75000"/>
                              <a:lumOff val="25000"/>
                            </a:schemeClr>
                          </a:solidFill>
                          <a:latin typeface="+mn-lt"/>
                          <a:ea typeface="+mn-ea"/>
                          <a:cs typeface="+mn-cs"/>
                        </a:rPr>
                        <a:t>Failure to meet a Critical Milestone</a:t>
                      </a:r>
                    </a:p>
                    <a:p>
                      <a:pPr marL="742950" marR="0" lvl="1" indent="-285750" algn="l" defTabSz="457200" rtl="0" eaLnBrk="1" fontAlgn="base" latinLnBrk="0" hangingPunct="1">
                        <a:lnSpc>
                          <a:spcPct val="115000"/>
                        </a:lnSpc>
                        <a:spcBef>
                          <a:spcPts val="300"/>
                        </a:spcBef>
                        <a:spcAft>
                          <a:spcPts val="0"/>
                        </a:spcAft>
                        <a:buFont typeface="Arial" panose="020B0604020202020204" pitchFamily="34" charset="0"/>
                        <a:buChar char="•"/>
                        <a:defRPr/>
                      </a:pPr>
                      <a:r>
                        <a:rPr lang="en-US" sz="1100" b="0" kern="1200" dirty="0">
                          <a:solidFill>
                            <a:schemeClr val="tx1">
                              <a:lumMod val="75000"/>
                              <a:lumOff val="25000"/>
                            </a:schemeClr>
                          </a:solidFill>
                          <a:latin typeface="+mn-lt"/>
                          <a:ea typeface="+mn-ea"/>
                          <a:cs typeface="+mn-cs"/>
                        </a:rPr>
                        <a:t>Failure to meet Initial Delivery Date</a:t>
                      </a:r>
                    </a:p>
                    <a:p>
                      <a:pPr marL="742950" marR="0" lvl="1" indent="-285750" algn="l" defTabSz="457200" rtl="0" eaLnBrk="1" fontAlgn="base" latinLnBrk="0" hangingPunct="1">
                        <a:lnSpc>
                          <a:spcPct val="115000"/>
                        </a:lnSpc>
                        <a:spcBef>
                          <a:spcPts val="300"/>
                        </a:spcBef>
                        <a:spcAft>
                          <a:spcPts val="0"/>
                        </a:spcAft>
                        <a:buFont typeface="Arial" panose="020B0604020202020204" pitchFamily="34" charset="0"/>
                        <a:buChar char="•"/>
                        <a:defRPr/>
                      </a:pPr>
                      <a:r>
                        <a:rPr lang="en-US" sz="1100" b="0" kern="1200" dirty="0">
                          <a:solidFill>
                            <a:schemeClr val="tx1">
                              <a:lumMod val="75000"/>
                              <a:lumOff val="25000"/>
                            </a:schemeClr>
                          </a:solidFill>
                          <a:latin typeface="+mn-lt"/>
                          <a:ea typeface="+mn-ea"/>
                          <a:cs typeface="+mn-cs"/>
                        </a:rPr>
                        <a:t>Failure to meet  minimum monthly deliveries</a:t>
                      </a:r>
                    </a:p>
                    <a:p>
                      <a:pPr marL="742950" marR="0" lvl="1" indent="-285750" algn="l" defTabSz="457200" rtl="0" eaLnBrk="1" fontAlgn="base" latinLnBrk="0" hangingPunct="1">
                        <a:lnSpc>
                          <a:spcPct val="115000"/>
                        </a:lnSpc>
                        <a:spcBef>
                          <a:spcPts val="300"/>
                        </a:spcBef>
                        <a:spcAft>
                          <a:spcPts val="0"/>
                        </a:spcAft>
                        <a:buFont typeface="Arial" panose="020B0604020202020204" pitchFamily="34" charset="0"/>
                        <a:buChar char="•"/>
                        <a:defRPr/>
                      </a:pPr>
                      <a:r>
                        <a:rPr lang="en-US" sz="1100" b="0" kern="1200" dirty="0">
                          <a:solidFill>
                            <a:schemeClr val="tx1">
                              <a:lumMod val="75000"/>
                              <a:lumOff val="25000"/>
                            </a:schemeClr>
                          </a:solidFill>
                          <a:latin typeface="+mn-lt"/>
                          <a:ea typeface="+mn-ea"/>
                          <a:cs typeface="+mn-cs"/>
                        </a:rPr>
                        <a:t>Failure to pass Performance Test</a:t>
                      </a:r>
                    </a:p>
                    <a:p>
                      <a:pPr marL="742950" marR="0" lvl="1" indent="-285750" algn="l" defTabSz="457200" rtl="0" eaLnBrk="1" fontAlgn="base" latinLnBrk="0" hangingPunct="1">
                        <a:lnSpc>
                          <a:spcPct val="115000"/>
                        </a:lnSpc>
                        <a:spcBef>
                          <a:spcPts val="300"/>
                        </a:spcBef>
                        <a:spcAft>
                          <a:spcPts val="0"/>
                        </a:spcAft>
                        <a:buFont typeface="Arial" panose="020B0604020202020204" pitchFamily="34" charset="0"/>
                        <a:buChar char="•"/>
                        <a:defRPr/>
                      </a:pPr>
                      <a:r>
                        <a:rPr lang="en-US" sz="1100" b="0" kern="1200" dirty="0">
                          <a:solidFill>
                            <a:schemeClr val="tx1">
                              <a:lumMod val="75000"/>
                              <a:lumOff val="25000"/>
                            </a:schemeClr>
                          </a:solidFill>
                          <a:latin typeface="+mn-lt"/>
                          <a:ea typeface="+mn-ea"/>
                          <a:cs typeface="+mn-cs"/>
                        </a:rPr>
                        <a:t>Failure to comply with Restricted Periods</a:t>
                      </a:r>
                      <a:endParaRPr lang="en-US" sz="1100" dirty="0">
                        <a:solidFill>
                          <a:prstClr val="black">
                            <a:lumMod val="75000"/>
                            <a:lumOff val="25000"/>
                          </a:prstClr>
                        </a:solidFill>
                        <a:latin typeface="+mn-lt"/>
                        <a:ea typeface="MS PGothic" panose="020B0600070205080204" pitchFamily="34" charset="-128"/>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6340935"/>
                  </a:ext>
                </a:extLst>
              </a:tr>
              <a:tr h="721544">
                <a:tc>
                  <a:txBody>
                    <a:bodyPr/>
                    <a:lstStyle/>
                    <a:p>
                      <a:pPr marL="0" algn="l" defTabSz="457200" rtl="0" eaLnBrk="1" latinLnBrk="0" hangingPunct="1"/>
                      <a:r>
                        <a:rPr lang="en-US" sz="1800" b="1" kern="1200" dirty="0">
                          <a:solidFill>
                            <a:schemeClr val="tx1"/>
                          </a:solidFill>
                          <a:latin typeface="+mn-lt"/>
                          <a:ea typeface="+mn-ea"/>
                          <a:cs typeface="+mn-cs"/>
                        </a:rPr>
                        <a:t>23</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457200" rtl="0" eaLnBrk="1" latinLnBrk="0" hangingPunct="1"/>
                      <a:r>
                        <a:rPr lang="en-US" sz="1800" b="1" kern="1200" dirty="0">
                          <a:solidFill>
                            <a:schemeClr val="tx1"/>
                          </a:solidFill>
                          <a:latin typeface="+mn-lt"/>
                          <a:ea typeface="+mn-ea"/>
                          <a:cs typeface="+mn-cs"/>
                        </a:rPr>
                        <a:t>Termination Payment</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0" eaLnBrk="1" fontAlgn="base" latinLnBrk="0" hangingPunct="1">
                        <a:lnSpc>
                          <a:spcPct val="115000"/>
                        </a:lnSpc>
                        <a:spcBef>
                          <a:spcPts val="300"/>
                        </a:spcBef>
                        <a:spcAft>
                          <a:spcPts val="0"/>
                        </a:spcAft>
                        <a:buFont typeface="Arial" panose="020B0604020202020204" pitchFamily="34" charset="0"/>
                        <a:buNone/>
                        <a:tabLst>
                          <a:tab pos="739775" algn="l"/>
                        </a:tabLst>
                        <a:defRPr/>
                      </a:pPr>
                      <a:r>
                        <a:rPr lang="en-US" sz="1100" b="0" kern="1200" dirty="0">
                          <a:solidFill>
                            <a:schemeClr val="tx1">
                              <a:lumMod val="75000"/>
                              <a:lumOff val="25000"/>
                            </a:schemeClr>
                          </a:solidFill>
                          <a:latin typeface="+mn-lt"/>
                          <a:ea typeface="+mn-ea"/>
                          <a:cs typeface="+mn-cs"/>
                        </a:rPr>
                        <a:t>In an event of default, defaulting party will owe non-defaulting party an amount  equal to the performance assurance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3961130"/>
                  </a:ext>
                </a:extLst>
              </a:tr>
            </a:tbl>
          </a:graphicData>
        </a:graphic>
      </p:graphicFrame>
    </p:spTree>
    <p:extLst>
      <p:ext uri="{BB962C8B-B14F-4D97-AF65-F5344CB8AC3E}">
        <p14:creationId xmlns:p14="http://schemas.microsoft.com/office/powerpoint/2010/main" val="17394038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501630" y="5637831"/>
            <a:ext cx="387428" cy="273844"/>
          </a:xfrm>
        </p:spPr>
        <p:txBody>
          <a:bodyPr/>
          <a:lstStyle/>
          <a:p>
            <a:fld id="{7E7CD401-053A-46F5-943B-4404D86A9B1B}" type="slidenum">
              <a:rPr lang="en-US" smtClean="0"/>
              <a:t>24</a:t>
            </a:fld>
            <a:endParaRPr lang="en-US"/>
          </a:p>
        </p:txBody>
      </p:sp>
      <p:sp>
        <p:nvSpPr>
          <p:cNvPr id="6" name="Content Placeholder 5"/>
          <p:cNvSpPr>
            <a:spLocks noGrp="1"/>
          </p:cNvSpPr>
          <p:nvPr>
            <p:ph idx="1"/>
          </p:nvPr>
        </p:nvSpPr>
        <p:spPr>
          <a:xfrm>
            <a:off x="55110" y="1911760"/>
            <a:ext cx="5900522" cy="3999915"/>
          </a:xfrm>
        </p:spPr>
        <p:txBody>
          <a:bodyPr>
            <a:normAutofit fontScale="92500" lnSpcReduction="10000"/>
          </a:bodyPr>
          <a:lstStyle/>
          <a:p>
            <a:pPr lvl="1"/>
            <a:r>
              <a:rPr lang="en-US" dirty="0"/>
              <a:t>11 Operational Control</a:t>
            </a:r>
          </a:p>
          <a:p>
            <a:pPr lvl="1"/>
            <a:r>
              <a:rPr lang="en-US" dirty="0"/>
              <a:t>13 Interconnection</a:t>
            </a:r>
          </a:p>
          <a:p>
            <a:pPr lvl="1"/>
            <a:r>
              <a:rPr lang="en-US" dirty="0"/>
              <a:t>20: Seller Performance Assurance</a:t>
            </a:r>
          </a:p>
          <a:p>
            <a:pPr lvl="1"/>
            <a:r>
              <a:rPr lang="en-US" dirty="0"/>
              <a:t>21: Events of Default (with addition on slide 8)</a:t>
            </a:r>
          </a:p>
          <a:p>
            <a:pPr lvl="1"/>
            <a:r>
              <a:rPr lang="en-US" dirty="0"/>
              <a:t>22. Force Majeure</a:t>
            </a:r>
          </a:p>
          <a:p>
            <a:pPr lvl="1"/>
            <a:r>
              <a:rPr lang="en-US" dirty="0"/>
              <a:t>23. Termination Payment</a:t>
            </a:r>
          </a:p>
          <a:p>
            <a:pPr lvl="1"/>
            <a:r>
              <a:rPr lang="en-US" dirty="0"/>
              <a:t>24. Safety</a:t>
            </a:r>
          </a:p>
          <a:p>
            <a:pPr lvl="1"/>
            <a:r>
              <a:rPr lang="en-US" dirty="0"/>
              <a:t>25. CPUC Approval</a:t>
            </a:r>
          </a:p>
          <a:p>
            <a:pPr lvl="1"/>
            <a:r>
              <a:rPr lang="en-US" dirty="0"/>
              <a:t>26. Conditions Precedent</a:t>
            </a:r>
          </a:p>
          <a:p>
            <a:pPr lvl="1"/>
            <a:r>
              <a:rPr lang="en-US" dirty="0"/>
              <a:t>27. Confidentiality</a:t>
            </a:r>
          </a:p>
          <a:p>
            <a:pPr lvl="1"/>
            <a:r>
              <a:rPr lang="en-US" dirty="0"/>
              <a:t>28. Dispute Resolution</a:t>
            </a:r>
          </a:p>
          <a:p>
            <a:pPr lvl="1"/>
            <a:r>
              <a:rPr lang="en-US" dirty="0"/>
              <a:t>29. Governing Law</a:t>
            </a:r>
          </a:p>
          <a:p>
            <a:endParaRPr lang="en-US" dirty="0"/>
          </a:p>
        </p:txBody>
      </p:sp>
      <p:sp>
        <p:nvSpPr>
          <p:cNvPr id="5" name="Title 2">
            <a:extLst>
              <a:ext uri="{FF2B5EF4-FFF2-40B4-BE49-F238E27FC236}">
                <a16:creationId xmlns:a16="http://schemas.microsoft.com/office/drawing/2014/main" id="{528FD11C-499A-4057-9B9F-9B9CC81A7B2F}"/>
              </a:ext>
            </a:extLst>
          </p:cNvPr>
          <p:cNvSpPr txBox="1">
            <a:spLocks/>
          </p:cNvSpPr>
          <p:nvPr/>
        </p:nvSpPr>
        <p:spPr bwMode="auto">
          <a:xfrm>
            <a:off x="1411122" y="494780"/>
            <a:ext cx="6842971"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pitchFamily="-105" charset="-128"/>
              </a:defRPr>
            </a:lvl1pPr>
            <a:lvl2pPr algn="ctr" defTabSz="457200" rtl="0" eaLnBrk="0" fontAlgn="base" hangingPunct="0">
              <a:spcBef>
                <a:spcPct val="0"/>
              </a:spcBef>
              <a:spcAft>
                <a:spcPct val="0"/>
              </a:spcAft>
              <a:defRPr sz="4400">
                <a:solidFill>
                  <a:schemeClr val="tx1"/>
                </a:solidFill>
                <a:latin typeface="Calibri" pitchFamily="-105" charset="0"/>
                <a:ea typeface="MS PGothic" pitchFamily="34" charset="-128"/>
                <a:cs typeface="ＭＳ Ｐゴシック" pitchFamily="-105" charset="-128"/>
              </a:defRPr>
            </a:lvl2pPr>
            <a:lvl3pPr algn="ctr" defTabSz="457200" rtl="0" eaLnBrk="0" fontAlgn="base" hangingPunct="0">
              <a:spcBef>
                <a:spcPct val="0"/>
              </a:spcBef>
              <a:spcAft>
                <a:spcPct val="0"/>
              </a:spcAft>
              <a:defRPr sz="4400">
                <a:solidFill>
                  <a:schemeClr val="tx1"/>
                </a:solidFill>
                <a:latin typeface="Calibri" pitchFamily="-105" charset="0"/>
                <a:ea typeface="MS PGothic" pitchFamily="34" charset="-128"/>
                <a:cs typeface="ＭＳ Ｐゴシック" pitchFamily="-105" charset="-128"/>
              </a:defRPr>
            </a:lvl3pPr>
            <a:lvl4pPr algn="ctr" defTabSz="457200" rtl="0" eaLnBrk="0" fontAlgn="base" hangingPunct="0">
              <a:spcBef>
                <a:spcPct val="0"/>
              </a:spcBef>
              <a:spcAft>
                <a:spcPct val="0"/>
              </a:spcAft>
              <a:defRPr sz="4400">
                <a:solidFill>
                  <a:schemeClr val="tx1"/>
                </a:solidFill>
                <a:latin typeface="Calibri" pitchFamily="-105" charset="0"/>
                <a:ea typeface="MS PGothic" pitchFamily="34" charset="-128"/>
                <a:cs typeface="ＭＳ Ｐゴシック" pitchFamily="-105" charset="-128"/>
              </a:defRPr>
            </a:lvl4pPr>
            <a:lvl5pPr algn="ctr" defTabSz="457200" rtl="0" eaLnBrk="0" fontAlgn="base" hangingPunct="0">
              <a:spcBef>
                <a:spcPct val="0"/>
              </a:spcBef>
              <a:spcAft>
                <a:spcPct val="0"/>
              </a:spcAft>
              <a:defRPr sz="4400">
                <a:solidFill>
                  <a:schemeClr val="tx1"/>
                </a:solidFill>
                <a:latin typeface="Calibri" pitchFamily="-105" charset="0"/>
                <a:ea typeface="MS PGothic" pitchFamily="34" charset="-128"/>
                <a:cs typeface="ＭＳ Ｐゴシック" pitchFamily="-105" charset="-128"/>
              </a:defRPr>
            </a:lvl5pPr>
            <a:lvl6pPr marL="4572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6pPr>
            <a:lvl7pPr marL="9144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7pPr>
            <a:lvl8pPr marL="13716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8pPr>
            <a:lvl9pPr marL="1828800" algn="ctr" defTabSz="457200" rtl="0" fontAlgn="base">
              <a:spcBef>
                <a:spcPct val="0"/>
              </a:spcBef>
              <a:spcAft>
                <a:spcPct val="0"/>
              </a:spcAft>
              <a:defRPr sz="4400">
                <a:solidFill>
                  <a:schemeClr val="tx1"/>
                </a:solidFill>
                <a:latin typeface="Calibri" pitchFamily="-105" charset="0"/>
                <a:ea typeface="ＭＳ Ｐゴシック" pitchFamily="-105" charset="-128"/>
                <a:cs typeface="ＭＳ Ｐゴシック" pitchFamily="-105" charset="-128"/>
              </a:defRPr>
            </a:lvl9pPr>
          </a:lstStyle>
          <a:p>
            <a:pPr algn="l"/>
            <a:r>
              <a:rPr lang="en-US" altLang="en-US" sz="2400" b="1" dirty="0">
                <a:solidFill>
                  <a:schemeClr val="bg1"/>
                </a:solidFill>
                <a:latin typeface="Arial" panose="020B0604020202020204" pitchFamily="34" charset="0"/>
                <a:cs typeface="Arial" panose="020B0604020202020204" pitchFamily="34" charset="0"/>
              </a:rPr>
              <a:t>IDER RFO: Standard Provisions</a:t>
            </a:r>
          </a:p>
        </p:txBody>
      </p:sp>
    </p:spTree>
    <p:extLst>
      <p:ext uri="{BB962C8B-B14F-4D97-AF65-F5344CB8AC3E}">
        <p14:creationId xmlns:p14="http://schemas.microsoft.com/office/powerpoint/2010/main" val="5958728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Overview of SDG&amp;E distribution deferral documentation</a:t>
            </a:r>
            <a:endParaRPr lang="en-US" sz="2400" dirty="0">
              <a:latin typeface="Segoe UI" panose="020B0502040204020203" pitchFamily="34" charset="0"/>
              <a:ea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1"/>
          </p:nvPr>
        </p:nvSpPr>
        <p:spPr/>
        <p:txBody>
          <a:bodyPr/>
          <a:lstStyle/>
          <a:p>
            <a:fld id="{7E7CD401-053A-46F5-943B-4404D86A9B1B}" type="slidenum">
              <a:rPr lang="en-US" smtClean="0">
                <a:solidFill>
                  <a:prstClr val="black">
                    <a:tint val="75000"/>
                  </a:prstClr>
                </a:solidFill>
              </a:rPr>
              <a:pPr/>
              <a:t>25</a:t>
            </a:fld>
            <a:endParaRPr lang="en-US">
              <a:solidFill>
                <a:prstClr val="black">
                  <a:tint val="75000"/>
                </a:prstClr>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45084127"/>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latin typeface="Segoe UI" panose="020B0502040204020203" pitchFamily="34" charset="0"/>
                <a:ea typeface="Segoe UI" panose="020B0502040204020203" pitchFamily="34" charset="0"/>
                <a:cs typeface="Segoe UI" panose="020B0502040204020203" pitchFamily="34" charset="0"/>
              </a:rPr>
              <a:t>SDG&amp;E IDER RFO – Products solicited</a:t>
            </a:r>
          </a:p>
        </p:txBody>
      </p:sp>
      <p:sp>
        <p:nvSpPr>
          <p:cNvPr id="6" name="Content Placeholder 5"/>
          <p:cNvSpPr>
            <a:spLocks noGrp="1"/>
          </p:cNvSpPr>
          <p:nvPr>
            <p:ph idx="1"/>
          </p:nvPr>
        </p:nvSpPr>
        <p:spPr>
          <a:xfrm>
            <a:off x="628650" y="1406013"/>
            <a:ext cx="7886700" cy="4770950"/>
          </a:xfrm>
        </p:spPr>
        <p:txBody>
          <a:bodyPr>
            <a:normAutofit/>
          </a:bodyPr>
          <a:lstStyle/>
          <a:p>
            <a:pPr marL="0" indent="0">
              <a:buNone/>
            </a:pPr>
            <a:r>
              <a:rPr lang="en-US" dirty="0"/>
              <a:t>In SDG&amp;E’s recent IDER RFO, SDG&amp;E provided a term sheet accommodating a number of technology types providing distribution capacity:</a:t>
            </a:r>
          </a:p>
          <a:p>
            <a:r>
              <a:rPr lang="en-US" dirty="0"/>
              <a:t>Behind the Meter	</a:t>
            </a:r>
          </a:p>
          <a:p>
            <a:pPr lvl="1"/>
            <a:r>
              <a:rPr lang="en-US" dirty="0"/>
              <a:t>Distributed Generation</a:t>
            </a:r>
          </a:p>
          <a:p>
            <a:pPr lvl="1"/>
            <a:r>
              <a:rPr lang="en-US" dirty="0"/>
              <a:t>Energy Storage</a:t>
            </a:r>
          </a:p>
          <a:p>
            <a:pPr lvl="1"/>
            <a:r>
              <a:rPr lang="en-US" dirty="0"/>
              <a:t>Load Reduction/Demand Response</a:t>
            </a:r>
          </a:p>
          <a:p>
            <a:pPr lvl="1"/>
            <a:r>
              <a:rPr lang="en-US" dirty="0"/>
              <a:t>Energy Efficiency</a:t>
            </a:r>
          </a:p>
          <a:p>
            <a:pPr lvl="1"/>
            <a:r>
              <a:rPr lang="en-US" dirty="0"/>
              <a:t>Permanent Load Shift</a:t>
            </a:r>
          </a:p>
          <a:p>
            <a:r>
              <a:rPr lang="en-US" dirty="0"/>
              <a:t>In Front of the Meter</a:t>
            </a:r>
          </a:p>
          <a:p>
            <a:pPr lvl="1"/>
            <a:r>
              <a:rPr lang="en-US" dirty="0"/>
              <a:t>Distributed Generation</a:t>
            </a:r>
          </a:p>
          <a:p>
            <a:pPr lvl="1"/>
            <a:r>
              <a:rPr lang="en-US" dirty="0"/>
              <a:t>Energy Storage</a:t>
            </a:r>
          </a:p>
          <a:p>
            <a:pPr lvl="1"/>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lstStyle/>
          <a:p>
            <a:fld id="{7E7CD401-053A-46F5-943B-4404D86A9B1B}" type="slidenum">
              <a:rPr lang="en-US" smtClean="0"/>
              <a:t>26</a:t>
            </a:fld>
            <a:endParaRPr lang="en-US"/>
          </a:p>
        </p:txBody>
      </p:sp>
    </p:spTree>
    <p:extLst>
      <p:ext uri="{BB962C8B-B14F-4D97-AF65-F5344CB8AC3E}">
        <p14:creationId xmlns:p14="http://schemas.microsoft.com/office/powerpoint/2010/main" val="4254092610"/>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32732"/>
          </a:xfrm>
        </p:spPr>
        <p:txBody>
          <a:bodyPr>
            <a:normAutofit/>
          </a:bodyPr>
          <a:lstStyle/>
          <a:p>
            <a:r>
              <a:rPr lang="en-US" sz="2400" dirty="0">
                <a:latin typeface="Segoe UI" panose="020B0502040204020203" pitchFamily="34" charset="0"/>
                <a:ea typeface="Segoe UI" panose="020B0502040204020203" pitchFamily="34" charset="0"/>
                <a:cs typeface="Segoe UI" panose="020B0502040204020203" pitchFamily="34" charset="0"/>
              </a:rPr>
              <a:t>SDG&amp;E IDER Solicitation – Key Differences</a:t>
            </a:r>
          </a:p>
        </p:txBody>
      </p:sp>
      <p:sp>
        <p:nvSpPr>
          <p:cNvPr id="3" name="Content Placeholder 2"/>
          <p:cNvSpPr>
            <a:spLocks noGrp="1"/>
          </p:cNvSpPr>
          <p:nvPr>
            <p:ph idx="1"/>
          </p:nvPr>
        </p:nvSpPr>
        <p:spPr>
          <a:xfrm>
            <a:off x="628650" y="1219200"/>
            <a:ext cx="7886700" cy="4957763"/>
          </a:xfrm>
        </p:spPr>
        <p:txBody>
          <a:bodyPr numCol="2">
            <a:normAutofit/>
          </a:bodyPr>
          <a:lstStyle/>
          <a:p>
            <a:pPr marL="0" indent="0">
              <a:buNone/>
            </a:pPr>
            <a:r>
              <a:rPr lang="en-US" sz="2100" dirty="0"/>
              <a:t>From Previous SDG&amp;E RFOs	</a:t>
            </a:r>
          </a:p>
          <a:p>
            <a:r>
              <a:rPr lang="en-US" sz="2100" dirty="0"/>
              <a:t>Heightened performance standards</a:t>
            </a:r>
          </a:p>
          <a:p>
            <a:r>
              <a:rPr lang="en-US" sz="2100" dirty="0"/>
              <a:t>Shortened time frames</a:t>
            </a:r>
          </a:p>
          <a:p>
            <a:r>
              <a:rPr lang="en-US" sz="2100" dirty="0"/>
              <a:t>Critical path development milestones</a:t>
            </a:r>
          </a:p>
          <a:p>
            <a:r>
              <a:rPr lang="en-US" sz="2100" dirty="0"/>
              <a:t>Commission removed SDG&amp;E’s emergency availability requirement specific to IDER solicitation for procedural reasons</a:t>
            </a:r>
            <a:r>
              <a:rPr lang="en-US" sz="2100"/>
              <a:t>; nevertheless this </a:t>
            </a:r>
            <a:r>
              <a:rPr lang="en-US" sz="2100" dirty="0"/>
              <a:t>remains an SDG&amp;E distribution capacity requirement</a:t>
            </a:r>
          </a:p>
        </p:txBody>
      </p:sp>
      <p:sp>
        <p:nvSpPr>
          <p:cNvPr id="4" name="Slide Number Placeholder 3"/>
          <p:cNvSpPr>
            <a:spLocks noGrp="1"/>
          </p:cNvSpPr>
          <p:nvPr>
            <p:ph type="sldNum" sz="quarter" idx="12"/>
          </p:nvPr>
        </p:nvSpPr>
        <p:spPr/>
        <p:txBody>
          <a:bodyPr/>
          <a:lstStyle/>
          <a:p>
            <a:fld id="{7E7CD401-053A-46F5-943B-4404D86A9B1B}" type="slidenum">
              <a:rPr lang="en-US" smtClean="0"/>
              <a:t>27</a:t>
            </a:fld>
            <a:endParaRPr lang="en-US"/>
          </a:p>
        </p:txBody>
      </p:sp>
    </p:spTree>
    <p:extLst>
      <p:ext uri="{BB962C8B-B14F-4D97-AF65-F5344CB8AC3E}">
        <p14:creationId xmlns:p14="http://schemas.microsoft.com/office/powerpoint/2010/main" val="2972003124"/>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SDG&amp;E Contracting Approach</a:t>
            </a:r>
          </a:p>
        </p:txBody>
      </p:sp>
      <p:sp>
        <p:nvSpPr>
          <p:cNvPr id="3" name="Content Placeholder 2"/>
          <p:cNvSpPr>
            <a:spLocks noGrp="1"/>
          </p:cNvSpPr>
          <p:nvPr>
            <p:ph idx="1"/>
          </p:nvPr>
        </p:nvSpPr>
        <p:spPr>
          <a:xfrm>
            <a:off x="375557" y="1580029"/>
            <a:ext cx="8262257" cy="4794078"/>
          </a:xfrm>
        </p:spPr>
        <p:txBody>
          <a:bodyPr numCol="2">
            <a:normAutofit/>
          </a:bodyPr>
          <a:lstStyle/>
          <a:p>
            <a:r>
              <a:rPr lang="en-US" sz="2100" dirty="0"/>
              <a:t>Distribution level capacity (measured in MWs)</a:t>
            </a:r>
          </a:p>
          <a:p>
            <a:r>
              <a:rPr lang="en-US" sz="2100" dirty="0"/>
              <a:t>Standardized provisions, where possible:</a:t>
            </a:r>
          </a:p>
          <a:p>
            <a:pPr lvl="1"/>
            <a:r>
              <a:rPr lang="en-US" dirty="0"/>
              <a:t>Credit/collateral</a:t>
            </a:r>
          </a:p>
          <a:p>
            <a:pPr lvl="1"/>
            <a:r>
              <a:rPr lang="en-US" dirty="0"/>
              <a:t>Insurance</a:t>
            </a:r>
          </a:p>
          <a:p>
            <a:pPr lvl="1"/>
            <a:r>
              <a:rPr lang="en-US" dirty="0"/>
              <a:t>Liability</a:t>
            </a:r>
          </a:p>
          <a:p>
            <a:pPr lvl="1"/>
            <a:r>
              <a:rPr lang="en-US" dirty="0"/>
              <a:t>Force Majeure</a:t>
            </a:r>
          </a:p>
          <a:p>
            <a:pPr lvl="1"/>
            <a:r>
              <a:rPr lang="en-US" dirty="0"/>
              <a:t>Termination</a:t>
            </a:r>
          </a:p>
          <a:p>
            <a:pPr lvl="1"/>
            <a:r>
              <a:rPr lang="en-US" dirty="0"/>
              <a:t>Safety</a:t>
            </a:r>
          </a:p>
          <a:p>
            <a:pPr lvl="1"/>
            <a:r>
              <a:rPr lang="en-US" dirty="0"/>
              <a:t>CPUC Approval</a:t>
            </a:r>
          </a:p>
          <a:p>
            <a:pPr lvl="1"/>
            <a:r>
              <a:rPr lang="en-US" dirty="0"/>
              <a:t>Disputes</a:t>
            </a:r>
          </a:p>
          <a:p>
            <a:pPr lvl="1"/>
            <a:r>
              <a:rPr lang="en-US" dirty="0"/>
              <a:t>Confidentiality</a:t>
            </a:r>
          </a:p>
          <a:p>
            <a:pPr lvl="1"/>
            <a:r>
              <a:rPr lang="en-US" dirty="0"/>
              <a:t>Governing Law</a:t>
            </a:r>
          </a:p>
          <a:p>
            <a:endParaRPr lang="en-US" sz="2100" dirty="0"/>
          </a:p>
        </p:txBody>
      </p:sp>
      <p:sp>
        <p:nvSpPr>
          <p:cNvPr id="4" name="Slide Number Placeholder 3"/>
          <p:cNvSpPr>
            <a:spLocks noGrp="1"/>
          </p:cNvSpPr>
          <p:nvPr>
            <p:ph type="sldNum" sz="quarter" idx="12"/>
          </p:nvPr>
        </p:nvSpPr>
        <p:spPr/>
        <p:txBody>
          <a:bodyPr/>
          <a:lstStyle/>
          <a:p>
            <a:fld id="{7E7CD401-053A-46F5-943B-4404D86A9B1B}" type="slidenum">
              <a:rPr lang="en-US" smtClean="0"/>
              <a:t>28</a:t>
            </a:fld>
            <a:endParaRPr lang="en-US"/>
          </a:p>
        </p:txBody>
      </p:sp>
    </p:spTree>
    <p:extLst>
      <p:ext uri="{BB962C8B-B14F-4D97-AF65-F5344CB8AC3E}">
        <p14:creationId xmlns:p14="http://schemas.microsoft.com/office/powerpoint/2010/main" val="2531391956"/>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SDG&amp;E Contract Overview</a:t>
            </a:r>
          </a:p>
        </p:txBody>
      </p:sp>
      <p:sp>
        <p:nvSpPr>
          <p:cNvPr id="3" name="Content Placeholder 2"/>
          <p:cNvSpPr>
            <a:spLocks noGrp="1"/>
          </p:cNvSpPr>
          <p:nvPr>
            <p:ph idx="1"/>
          </p:nvPr>
        </p:nvSpPr>
        <p:spPr/>
        <p:txBody>
          <a:bodyPr numCol="2">
            <a:noAutofit/>
          </a:bodyPr>
          <a:lstStyle/>
          <a:p>
            <a:r>
              <a:rPr lang="en-US" sz="1800" dirty="0"/>
              <a:t>Article 1 – Product</a:t>
            </a:r>
          </a:p>
          <a:p>
            <a:r>
              <a:rPr lang="en-US" sz="1800" dirty="0"/>
              <a:t>Article 2 – Term and Delivery Period</a:t>
            </a:r>
          </a:p>
          <a:p>
            <a:r>
              <a:rPr lang="en-US" sz="1800" dirty="0"/>
              <a:t>Article 3 – Billing and Payments</a:t>
            </a:r>
          </a:p>
          <a:p>
            <a:r>
              <a:rPr lang="en-US" sz="1800" dirty="0"/>
              <a:t>Article 4 – Design and Construction of Project</a:t>
            </a:r>
          </a:p>
          <a:p>
            <a:r>
              <a:rPr lang="en-US" sz="1800" dirty="0"/>
              <a:t>Article 5 – Interconnection; Metering; Testing</a:t>
            </a:r>
          </a:p>
          <a:p>
            <a:r>
              <a:rPr lang="en-US" sz="1800" dirty="0"/>
              <a:t>Article 6 – Seller’s Operation, Maintenance and Repair Obligations</a:t>
            </a:r>
          </a:p>
          <a:p>
            <a:r>
              <a:rPr lang="en-US" sz="1800" dirty="0"/>
              <a:t>Article 7 – Credit and Collateral</a:t>
            </a:r>
          </a:p>
          <a:p>
            <a:r>
              <a:rPr lang="en-US" sz="1800" dirty="0"/>
              <a:t>Article 8 – Force Majeure</a:t>
            </a:r>
          </a:p>
          <a:p>
            <a:r>
              <a:rPr lang="en-US" sz="1800" dirty="0"/>
              <a:t>Article 9 – Representations and Warranties</a:t>
            </a:r>
          </a:p>
          <a:p>
            <a:r>
              <a:rPr lang="en-US" sz="1800" dirty="0"/>
              <a:t>Article 10 – Events of Default; Termination</a:t>
            </a:r>
          </a:p>
          <a:p>
            <a:r>
              <a:rPr lang="en-US" sz="1800" dirty="0"/>
              <a:t>Article 11 – Limitations</a:t>
            </a:r>
          </a:p>
          <a:p>
            <a:r>
              <a:rPr lang="en-US" sz="1800" dirty="0"/>
              <a:t>Article 12 – Disputes</a:t>
            </a:r>
          </a:p>
          <a:p>
            <a:r>
              <a:rPr lang="en-US" sz="1800" dirty="0"/>
              <a:t>Article 13 – Indemnification; Governmental Charges</a:t>
            </a:r>
          </a:p>
          <a:p>
            <a:r>
              <a:rPr lang="en-US" sz="1800" dirty="0"/>
              <a:t>Article 14 – Miscellaneous (boilerplate provisions)</a:t>
            </a:r>
          </a:p>
          <a:p>
            <a:r>
              <a:rPr lang="en-US" sz="1800" dirty="0"/>
              <a:t>Exhibits</a:t>
            </a:r>
          </a:p>
        </p:txBody>
      </p:sp>
      <p:sp>
        <p:nvSpPr>
          <p:cNvPr id="4" name="Slide Number Placeholder 3"/>
          <p:cNvSpPr>
            <a:spLocks noGrp="1"/>
          </p:cNvSpPr>
          <p:nvPr>
            <p:ph type="sldNum" sz="quarter" idx="12"/>
          </p:nvPr>
        </p:nvSpPr>
        <p:spPr/>
        <p:txBody>
          <a:bodyPr/>
          <a:lstStyle/>
          <a:p>
            <a:fld id="{7E7CD401-053A-46F5-943B-4404D86A9B1B}" type="slidenum">
              <a:rPr lang="en-US" smtClean="0"/>
              <a:t>29</a:t>
            </a:fld>
            <a:endParaRPr lang="en-US"/>
          </a:p>
        </p:txBody>
      </p:sp>
    </p:spTree>
    <p:extLst>
      <p:ext uri="{BB962C8B-B14F-4D97-AF65-F5344CB8AC3E}">
        <p14:creationId xmlns:p14="http://schemas.microsoft.com/office/powerpoint/2010/main" val="504796315"/>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TNPF Consultant</a:t>
            </a:r>
            <a:br>
              <a:rPr lang="en-US" dirty="0"/>
            </a:br>
            <a:r>
              <a:rPr lang="en-US" dirty="0"/>
              <a:t>Workshop Introduction</a:t>
            </a:r>
            <a:br>
              <a:rPr lang="en-US" dirty="0"/>
            </a:br>
            <a:endParaRPr lang="en-US" dirty="0"/>
          </a:p>
        </p:txBody>
      </p:sp>
    </p:spTree>
    <p:extLst>
      <p:ext uri="{BB962C8B-B14F-4D97-AF65-F5344CB8AC3E}">
        <p14:creationId xmlns:p14="http://schemas.microsoft.com/office/powerpoint/2010/main" val="21254900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a:t>SDG&amp;E</a:t>
            </a:r>
            <a:br>
              <a:rPr lang="en-US" sz="2400" dirty="0"/>
            </a:br>
            <a:br>
              <a:rPr lang="en-US" sz="2400" dirty="0"/>
            </a:br>
            <a:r>
              <a:rPr lang="en-US" sz="2400" dirty="0"/>
              <a:t>Article 1 – Product</a:t>
            </a:r>
          </a:p>
        </p:txBody>
      </p:sp>
      <p:sp>
        <p:nvSpPr>
          <p:cNvPr id="3" name="Content Placeholder 2"/>
          <p:cNvSpPr>
            <a:spLocks noGrp="1"/>
          </p:cNvSpPr>
          <p:nvPr>
            <p:ph idx="1"/>
          </p:nvPr>
        </p:nvSpPr>
        <p:spPr>
          <a:xfrm>
            <a:off x="409651" y="1602029"/>
            <a:ext cx="8068522" cy="4772078"/>
          </a:xfrm>
        </p:spPr>
        <p:txBody>
          <a:bodyPr numCol="2">
            <a:noAutofit/>
          </a:bodyPr>
          <a:lstStyle/>
          <a:p>
            <a:r>
              <a:rPr lang="en-US" dirty="0"/>
              <a:t>Capacity at the distribution level</a:t>
            </a:r>
          </a:p>
          <a:p>
            <a:pPr lvl="1"/>
            <a:r>
              <a:rPr lang="en-US" dirty="0"/>
              <a:t>Grid-connected</a:t>
            </a:r>
          </a:p>
          <a:p>
            <a:pPr lvl="1"/>
            <a:r>
              <a:rPr lang="en-US" dirty="0"/>
              <a:t>BTM:  net load reduction</a:t>
            </a:r>
          </a:p>
          <a:p>
            <a:r>
              <a:rPr lang="en-US" dirty="0"/>
              <a:t>Distribution Services at the Contract Capacity from the Project. </a:t>
            </a:r>
          </a:p>
          <a:p>
            <a:r>
              <a:rPr lang="en-US" dirty="0"/>
              <a:t>Other products: Seller may sell other products, in excess of the Contract Capacity, to third parties or applicable markets. Seller retains any revenues from the sale of other products.</a:t>
            </a:r>
          </a:p>
          <a:p>
            <a:r>
              <a:rPr lang="en-US" dirty="0"/>
              <a:t>Seller may not provide Distribution Services from a source other than the Project.</a:t>
            </a:r>
          </a:p>
          <a:p>
            <a:r>
              <a:rPr lang="en-US" dirty="0"/>
              <a:t>The Project provides distribution capacity by decreasing net loading on distribution infrastructure in accordance with the contractual operating requirements (i.e., delivery hours, emergency)</a:t>
            </a:r>
          </a:p>
          <a:p>
            <a:pPr lvl="1"/>
            <a:r>
              <a:rPr lang="en-US" dirty="0"/>
              <a:t>Adding IFM DG</a:t>
            </a:r>
          </a:p>
          <a:p>
            <a:pPr lvl="1"/>
            <a:r>
              <a:rPr lang="en-US" dirty="0"/>
              <a:t>Decreasing metered load</a:t>
            </a:r>
          </a:p>
          <a:p>
            <a:pPr lvl="2"/>
            <a:r>
              <a:rPr lang="en-US" dirty="0"/>
              <a:t>Decreased end-use load and/or</a:t>
            </a:r>
          </a:p>
          <a:p>
            <a:pPr lvl="2"/>
            <a:r>
              <a:rPr lang="en-US" dirty="0"/>
              <a:t>Adding BTM DG</a:t>
            </a:r>
          </a:p>
          <a:p>
            <a:r>
              <a:rPr lang="en-US" dirty="0"/>
              <a:t>Offered capacity must equal 100% of need; i.e., single supplier </a:t>
            </a:r>
          </a:p>
          <a:p>
            <a:pPr marL="0" indent="0">
              <a:buNone/>
            </a:pPr>
            <a:r>
              <a:rPr lang="en-US" dirty="0"/>
              <a:t> </a:t>
            </a:r>
            <a:endParaRPr lang="en-US" sz="1500" dirty="0"/>
          </a:p>
        </p:txBody>
      </p:sp>
      <p:sp>
        <p:nvSpPr>
          <p:cNvPr id="4" name="Slide Number Placeholder 3"/>
          <p:cNvSpPr>
            <a:spLocks noGrp="1"/>
          </p:cNvSpPr>
          <p:nvPr>
            <p:ph type="sldNum" sz="quarter" idx="12"/>
          </p:nvPr>
        </p:nvSpPr>
        <p:spPr/>
        <p:txBody>
          <a:bodyPr/>
          <a:lstStyle/>
          <a:p>
            <a:fld id="{7E7CD401-053A-46F5-943B-4404D86A9B1B}" type="slidenum">
              <a:rPr lang="en-US" smtClean="0"/>
              <a:t>30</a:t>
            </a:fld>
            <a:endParaRPr lang="en-US"/>
          </a:p>
        </p:txBody>
      </p:sp>
    </p:spTree>
    <p:extLst>
      <p:ext uri="{BB962C8B-B14F-4D97-AF65-F5344CB8AC3E}">
        <p14:creationId xmlns:p14="http://schemas.microsoft.com/office/powerpoint/2010/main" val="2859306399"/>
      </p:ext>
    </p:extLst>
  </p:cSld>
  <p:clrMapOvr>
    <a:overrideClrMapping bg1="lt1" tx1="dk1" bg2="lt2" tx2="dk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a:t>SDG&amp;E</a:t>
            </a:r>
            <a:br>
              <a:rPr lang="en-US" sz="2400" dirty="0"/>
            </a:br>
            <a:r>
              <a:rPr lang="en-US" sz="2400" dirty="0"/>
              <a:t>Article 2 – Term and Delivery Period</a:t>
            </a:r>
          </a:p>
        </p:txBody>
      </p:sp>
      <p:sp>
        <p:nvSpPr>
          <p:cNvPr id="3" name="Content Placeholder 2"/>
          <p:cNvSpPr>
            <a:spLocks noGrp="1"/>
          </p:cNvSpPr>
          <p:nvPr>
            <p:ph sz="half" idx="1"/>
          </p:nvPr>
        </p:nvSpPr>
        <p:spPr/>
        <p:txBody>
          <a:bodyPr>
            <a:normAutofit/>
          </a:bodyPr>
          <a:lstStyle/>
          <a:p>
            <a:r>
              <a:rPr lang="en-US" dirty="0"/>
              <a:t>Term</a:t>
            </a:r>
          </a:p>
          <a:p>
            <a:r>
              <a:rPr lang="en-US" dirty="0"/>
              <a:t>Delivery Period</a:t>
            </a:r>
          </a:p>
          <a:p>
            <a:r>
              <a:rPr lang="en-US" dirty="0"/>
              <a:t>Conditions Precedent</a:t>
            </a:r>
          </a:p>
          <a:p>
            <a:r>
              <a:rPr lang="en-US" dirty="0"/>
              <a:t>Daily Delay Liquidated Damages to extend delivery period commencement date</a:t>
            </a:r>
          </a:p>
          <a:p>
            <a:pPr lvl="1"/>
            <a:r>
              <a:rPr lang="en-US" sz="1800" dirty="0"/>
              <a:t>Including steeper penalties for extension</a:t>
            </a:r>
          </a:p>
          <a:p>
            <a:r>
              <a:rPr lang="en-US" dirty="0"/>
              <a:t>Termination for failure to achieve CPUC Approval</a:t>
            </a:r>
          </a:p>
          <a:p>
            <a:endParaRPr lang="en-US" dirty="0"/>
          </a:p>
        </p:txBody>
      </p:sp>
      <p:sp>
        <p:nvSpPr>
          <p:cNvPr id="5" name="Slide Number Placeholder 4"/>
          <p:cNvSpPr>
            <a:spLocks noGrp="1"/>
          </p:cNvSpPr>
          <p:nvPr>
            <p:ph type="sldNum" sz="quarter" idx="12"/>
          </p:nvPr>
        </p:nvSpPr>
        <p:spPr/>
        <p:txBody>
          <a:bodyPr/>
          <a:lstStyle/>
          <a:p>
            <a:fld id="{7E7CD401-053A-46F5-943B-4404D86A9B1B}" type="slidenum">
              <a:rPr lang="en-US" smtClean="0"/>
              <a:t>31</a:t>
            </a:fld>
            <a:endParaRPr lang="en-US"/>
          </a:p>
        </p:txBody>
      </p:sp>
    </p:spTree>
    <p:extLst>
      <p:ext uri="{BB962C8B-B14F-4D97-AF65-F5344CB8AC3E}">
        <p14:creationId xmlns:p14="http://schemas.microsoft.com/office/powerpoint/2010/main" val="2269328967"/>
      </p:ext>
    </p:extLst>
  </p:cSld>
  <p:clrMapOvr>
    <a:overrideClrMapping bg1="lt1" tx1="dk1" bg2="lt2" tx2="dk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a:t>SDG&amp;E</a:t>
            </a:r>
            <a:br>
              <a:rPr lang="en-US" sz="2400" dirty="0"/>
            </a:br>
            <a:r>
              <a:rPr lang="en-US" sz="2400" dirty="0"/>
              <a:t>Article 3 – Billing and Payments</a:t>
            </a:r>
          </a:p>
        </p:txBody>
      </p:sp>
      <p:sp>
        <p:nvSpPr>
          <p:cNvPr id="3" name="Content Placeholder 2"/>
          <p:cNvSpPr>
            <a:spLocks noGrp="1"/>
          </p:cNvSpPr>
          <p:nvPr>
            <p:ph idx="1"/>
          </p:nvPr>
        </p:nvSpPr>
        <p:spPr/>
        <p:txBody>
          <a:bodyPr>
            <a:normAutofit/>
          </a:bodyPr>
          <a:lstStyle/>
          <a:p>
            <a:r>
              <a:rPr lang="en-US" sz="2100" dirty="0"/>
              <a:t>Standard payment mechanisms/invoicing provisions</a:t>
            </a:r>
          </a:p>
          <a:p>
            <a:r>
              <a:rPr lang="en-US" sz="2100" dirty="0"/>
              <a:t>Measurement and calculation (i.e., availability for grid interconnected, and load reduction for behind the meter projects)</a:t>
            </a:r>
          </a:p>
          <a:p>
            <a:pPr marL="0" indent="0">
              <a:buNone/>
            </a:pPr>
            <a:endParaRPr lang="en-US" sz="2100" dirty="0"/>
          </a:p>
        </p:txBody>
      </p:sp>
      <p:sp>
        <p:nvSpPr>
          <p:cNvPr id="4" name="Slide Number Placeholder 3"/>
          <p:cNvSpPr>
            <a:spLocks noGrp="1"/>
          </p:cNvSpPr>
          <p:nvPr>
            <p:ph type="sldNum" sz="quarter" idx="12"/>
          </p:nvPr>
        </p:nvSpPr>
        <p:spPr/>
        <p:txBody>
          <a:bodyPr/>
          <a:lstStyle/>
          <a:p>
            <a:fld id="{7E7CD401-053A-46F5-943B-4404D86A9B1B}" type="slidenum">
              <a:rPr lang="en-US" smtClean="0"/>
              <a:t>32</a:t>
            </a:fld>
            <a:endParaRPr lang="en-US"/>
          </a:p>
        </p:txBody>
      </p:sp>
    </p:spTree>
    <p:extLst>
      <p:ext uri="{BB962C8B-B14F-4D97-AF65-F5344CB8AC3E}">
        <p14:creationId xmlns:p14="http://schemas.microsoft.com/office/powerpoint/2010/main" val="790361052"/>
      </p:ext>
    </p:extLst>
  </p:cSld>
  <p:clrMapOvr>
    <a:overrideClrMapping bg1="lt1" tx1="dk1" bg2="lt2" tx2="dk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a:t>Articles 4-6 – Operational Obligations</a:t>
            </a:r>
          </a:p>
        </p:txBody>
      </p:sp>
      <p:sp>
        <p:nvSpPr>
          <p:cNvPr id="3" name="Content Placeholder 2"/>
          <p:cNvSpPr>
            <a:spLocks noGrp="1"/>
          </p:cNvSpPr>
          <p:nvPr>
            <p:ph sz="half" idx="1"/>
          </p:nvPr>
        </p:nvSpPr>
        <p:spPr/>
        <p:txBody>
          <a:bodyPr/>
          <a:lstStyle/>
          <a:p>
            <a:r>
              <a:rPr lang="en-US" sz="2100" dirty="0"/>
              <a:t>Article 4 – Design and Construction of Project</a:t>
            </a:r>
          </a:p>
          <a:p>
            <a:pPr lvl="1"/>
            <a:r>
              <a:rPr lang="en-US" sz="2100" dirty="0"/>
              <a:t>Including more stringent milestone schedule</a:t>
            </a:r>
          </a:p>
          <a:p>
            <a:r>
              <a:rPr lang="en-US" sz="2100" dirty="0"/>
              <a:t>Article 5 – Interconnection; Metering; Testing</a:t>
            </a:r>
          </a:p>
          <a:p>
            <a:r>
              <a:rPr lang="en-US" sz="2100" dirty="0"/>
              <a:t>Article 6 – Seller’s Operation, Maintenance and Repair Obligations</a:t>
            </a:r>
          </a:p>
          <a:p>
            <a:endParaRPr lang="en-US" dirty="0"/>
          </a:p>
        </p:txBody>
      </p:sp>
      <p:sp>
        <p:nvSpPr>
          <p:cNvPr id="4" name="Content Placeholder 3"/>
          <p:cNvSpPr>
            <a:spLocks noGrp="1"/>
          </p:cNvSpPr>
          <p:nvPr>
            <p:ph sz="half" idx="2"/>
          </p:nvPr>
        </p:nvSpPr>
        <p:spPr/>
        <p:txBody>
          <a:bodyPr>
            <a:normAutofit/>
          </a:bodyPr>
          <a:lstStyle/>
          <a:p>
            <a:r>
              <a:rPr lang="en-US" sz="2100" dirty="0"/>
              <a:t>Operation:  dispatch requirements – emergency and real-time, run times (e.g., hours 5:00pm-9:00pm), availability guarantees (e.g., no outages during availability requirements).</a:t>
            </a:r>
          </a:p>
        </p:txBody>
      </p:sp>
      <p:sp>
        <p:nvSpPr>
          <p:cNvPr id="5" name="Slide Number Placeholder 4"/>
          <p:cNvSpPr>
            <a:spLocks noGrp="1"/>
          </p:cNvSpPr>
          <p:nvPr>
            <p:ph type="sldNum" sz="quarter" idx="12"/>
          </p:nvPr>
        </p:nvSpPr>
        <p:spPr/>
        <p:txBody>
          <a:bodyPr/>
          <a:lstStyle/>
          <a:p>
            <a:fld id="{7E7CD401-053A-46F5-943B-4404D86A9B1B}" type="slidenum">
              <a:rPr lang="en-US" smtClean="0"/>
              <a:t>33</a:t>
            </a:fld>
            <a:endParaRPr lang="en-US"/>
          </a:p>
        </p:txBody>
      </p:sp>
    </p:spTree>
    <p:extLst>
      <p:ext uri="{BB962C8B-B14F-4D97-AF65-F5344CB8AC3E}">
        <p14:creationId xmlns:p14="http://schemas.microsoft.com/office/powerpoint/2010/main" val="2621271484"/>
      </p:ext>
    </p:extLst>
  </p:cSld>
  <p:clrMapOvr>
    <a:overrideClrMapping bg1="lt1" tx1="dk1" bg2="lt2" tx2="dk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400" dirty="0"/>
              <a:t>Articles 7-14 – Standard Provisions</a:t>
            </a:r>
          </a:p>
        </p:txBody>
      </p:sp>
      <p:sp>
        <p:nvSpPr>
          <p:cNvPr id="3" name="Content Placeholder 2"/>
          <p:cNvSpPr>
            <a:spLocks noGrp="1"/>
          </p:cNvSpPr>
          <p:nvPr>
            <p:ph sz="half" idx="1"/>
          </p:nvPr>
        </p:nvSpPr>
        <p:spPr/>
        <p:txBody>
          <a:bodyPr>
            <a:normAutofit fontScale="85000" lnSpcReduction="10000"/>
          </a:bodyPr>
          <a:lstStyle/>
          <a:p>
            <a:r>
              <a:rPr lang="en-US" dirty="0"/>
              <a:t>Article 7 – Credit and Collateral</a:t>
            </a:r>
          </a:p>
          <a:p>
            <a:pPr lvl="1"/>
            <a:r>
              <a:rPr lang="en-US" sz="1500" dirty="0"/>
              <a:t>Including increased Development Security</a:t>
            </a:r>
          </a:p>
          <a:p>
            <a:r>
              <a:rPr lang="en-US" dirty="0"/>
              <a:t>Article 8 – Force Majeure</a:t>
            </a:r>
          </a:p>
          <a:p>
            <a:r>
              <a:rPr lang="en-US" dirty="0"/>
              <a:t>Article 9 – Representations and Warranties</a:t>
            </a:r>
          </a:p>
          <a:p>
            <a:r>
              <a:rPr lang="en-US" dirty="0"/>
              <a:t>Article 10 – Events of Default; Termination</a:t>
            </a:r>
          </a:p>
          <a:p>
            <a:r>
              <a:rPr lang="en-US" dirty="0"/>
              <a:t>Article 11 – Limitations</a:t>
            </a:r>
          </a:p>
          <a:p>
            <a:r>
              <a:rPr lang="en-US" dirty="0"/>
              <a:t>Article 12 – Disputes</a:t>
            </a:r>
          </a:p>
          <a:p>
            <a:r>
              <a:rPr lang="en-US" dirty="0"/>
              <a:t>Article 13 – Indemnification; Governmental Charges</a:t>
            </a:r>
          </a:p>
          <a:p>
            <a:r>
              <a:rPr lang="en-US" dirty="0"/>
              <a:t>Article 14 – Miscellaneous boilerplate provisions</a:t>
            </a:r>
          </a:p>
          <a:p>
            <a:pPr marL="0" indent="0">
              <a:buNone/>
            </a:pPr>
            <a:endParaRPr lang="en-US" dirty="0"/>
          </a:p>
        </p:txBody>
      </p:sp>
      <p:sp>
        <p:nvSpPr>
          <p:cNvPr id="2" name="Slide Number Placeholder 1"/>
          <p:cNvSpPr>
            <a:spLocks noGrp="1"/>
          </p:cNvSpPr>
          <p:nvPr>
            <p:ph type="sldNum" sz="quarter" idx="12"/>
          </p:nvPr>
        </p:nvSpPr>
        <p:spPr/>
        <p:txBody>
          <a:bodyPr/>
          <a:lstStyle/>
          <a:p>
            <a:fld id="{7E7CD401-053A-46F5-943B-4404D86A9B1B}" type="slidenum">
              <a:rPr lang="en-US" smtClean="0"/>
              <a:t>34</a:t>
            </a:fld>
            <a:endParaRPr lang="en-US"/>
          </a:p>
        </p:txBody>
      </p:sp>
    </p:spTree>
    <p:extLst>
      <p:ext uri="{BB962C8B-B14F-4D97-AF65-F5344CB8AC3E}">
        <p14:creationId xmlns:p14="http://schemas.microsoft.com/office/powerpoint/2010/main" val="1897217068"/>
      </p:ext>
    </p:extLst>
  </p:cSld>
  <p:clrMapOvr>
    <a:overrideClrMapping bg1="lt1" tx1="dk1" bg2="lt2" tx2="dk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a:t>Break</a:t>
            </a:r>
          </a:p>
        </p:txBody>
      </p:sp>
    </p:spTree>
    <p:extLst>
      <p:ext uri="{BB962C8B-B14F-4D97-AF65-F5344CB8AC3E}">
        <p14:creationId xmlns:p14="http://schemas.microsoft.com/office/powerpoint/2010/main" val="3433635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Open discussion on workshop scope, areas of focus, preliminary ideas</a:t>
            </a:r>
          </a:p>
        </p:txBody>
      </p:sp>
    </p:spTree>
    <p:extLst>
      <p:ext uri="{BB962C8B-B14F-4D97-AF65-F5344CB8AC3E}">
        <p14:creationId xmlns:p14="http://schemas.microsoft.com/office/powerpoint/2010/main" val="21313206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Initial Questions for the Working Group</a:t>
            </a:r>
          </a:p>
        </p:txBody>
      </p:sp>
      <p:sp>
        <p:nvSpPr>
          <p:cNvPr id="3" name="Content Placeholder 2"/>
          <p:cNvSpPr>
            <a:spLocks noGrp="1"/>
          </p:cNvSpPr>
          <p:nvPr>
            <p:ph idx="1"/>
          </p:nvPr>
        </p:nvSpPr>
        <p:spPr>
          <a:xfrm>
            <a:off x="628650" y="1376516"/>
            <a:ext cx="7886700" cy="4800447"/>
          </a:xfrm>
        </p:spPr>
        <p:txBody>
          <a:bodyPr>
            <a:normAutofit lnSpcReduction="10000"/>
          </a:bodyPr>
          <a:lstStyle/>
          <a:p>
            <a:r>
              <a:rPr lang="en-US" sz="2100" dirty="0"/>
              <a:t>Contracting philosophy: technology-blind contract v. multi-technology contract</a:t>
            </a:r>
          </a:p>
          <a:p>
            <a:r>
              <a:rPr lang="en-US" sz="2100" dirty="0"/>
              <a:t>Market considerations: major modifications to products v. commercially recognizable technologies and contracts familiar to lenders/financiers</a:t>
            </a:r>
          </a:p>
          <a:p>
            <a:r>
              <a:rPr lang="en-US" sz="2100" dirty="0"/>
              <a:t>Technology neutral contracting cannot be to the detriment of robust performance measurement and reliability</a:t>
            </a:r>
          </a:p>
          <a:p>
            <a:r>
              <a:rPr lang="en-US" sz="2100" dirty="0"/>
              <a:t>How standardized can performance measures/payment structures be? </a:t>
            </a:r>
          </a:p>
          <a:p>
            <a:pPr lvl="1"/>
            <a:r>
              <a:rPr lang="en-US" sz="1700" dirty="0"/>
              <a:t>How to fairly compensate for ES </a:t>
            </a:r>
            <a:r>
              <a:rPr lang="en-US" sz="1700" dirty="0" err="1"/>
              <a:t>dispatchability</a:t>
            </a:r>
            <a:r>
              <a:rPr lang="en-US" sz="1700" dirty="0"/>
              <a:t> v. renewable baseloads? </a:t>
            </a:r>
          </a:p>
          <a:p>
            <a:pPr lvl="1"/>
            <a:r>
              <a:rPr lang="en-US" sz="1700" dirty="0"/>
              <a:t>Other technological differences (IFOM/BTM/EE)?</a:t>
            </a:r>
          </a:p>
          <a:p>
            <a:r>
              <a:rPr lang="en-US" sz="2100" dirty="0"/>
              <a:t>Contract structure: stand-alone PPA v. master/confirm structure; parent-level contracting v. special purpose entities</a:t>
            </a:r>
          </a:p>
          <a:p>
            <a:r>
              <a:rPr lang="en-US" sz="2100" dirty="0"/>
              <a:t>Negotiability: standard contract v. completely or partially negotiable</a:t>
            </a: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7E7CD401-053A-46F5-943B-4404D86A9B1B}" type="slidenum">
              <a:rPr lang="en-US" smtClean="0"/>
              <a:t>37</a:t>
            </a:fld>
            <a:endParaRPr lang="en-US"/>
          </a:p>
        </p:txBody>
      </p:sp>
    </p:spTree>
    <p:extLst>
      <p:ext uri="{BB962C8B-B14F-4D97-AF65-F5344CB8AC3E}">
        <p14:creationId xmlns:p14="http://schemas.microsoft.com/office/powerpoint/2010/main" val="34158447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Closing/Next Steps</a:t>
            </a:r>
          </a:p>
        </p:txBody>
      </p:sp>
    </p:spTree>
    <p:extLst>
      <p:ext uri="{BB962C8B-B14F-4D97-AF65-F5344CB8AC3E}">
        <p14:creationId xmlns:p14="http://schemas.microsoft.com/office/powerpoint/2010/main" val="1572492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latin typeface="Segoe UI" panose="020B0502040204020203" pitchFamily="34" charset="0"/>
                <a:ea typeface="Segoe UI" panose="020B0502040204020203" pitchFamily="34" charset="0"/>
                <a:cs typeface="Segoe UI" panose="020B0502040204020203" pitchFamily="34" charset="0"/>
              </a:rPr>
              <a:t>Technology Neutral Pro Forma (TNPF) Process</a:t>
            </a:r>
          </a:p>
        </p:txBody>
      </p:sp>
      <p:sp>
        <p:nvSpPr>
          <p:cNvPr id="4" name="Slide Number Placeholder 3"/>
          <p:cNvSpPr>
            <a:spLocks noGrp="1"/>
          </p:cNvSpPr>
          <p:nvPr>
            <p:ph type="sldNum" sz="quarter" idx="12"/>
          </p:nvPr>
        </p:nvSpPr>
        <p:spPr/>
        <p:txBody>
          <a:bodyPr/>
          <a:lstStyle/>
          <a:p>
            <a:fld id="{7E7CD401-053A-46F5-943B-4404D86A9B1B}" type="slidenum">
              <a:rPr lang="en-US" smtClean="0">
                <a:solidFill>
                  <a:prstClr val="white">
                    <a:lumMod val="50000"/>
                  </a:prstClr>
                </a:solidFill>
              </a:rPr>
              <a:pPr/>
              <a:t>4</a:t>
            </a:fld>
            <a:endParaRPr lang="en-US">
              <a:solidFill>
                <a:prstClr val="white">
                  <a:lumMod val="50000"/>
                </a:prstClr>
              </a:solidFill>
            </a:endParaRPr>
          </a:p>
        </p:txBody>
      </p:sp>
      <p:sp>
        <p:nvSpPr>
          <p:cNvPr id="6" name="Content Placeholder 5"/>
          <p:cNvSpPr>
            <a:spLocks noGrp="1"/>
          </p:cNvSpPr>
          <p:nvPr>
            <p:ph idx="1"/>
          </p:nvPr>
        </p:nvSpPr>
        <p:spPr>
          <a:xfrm>
            <a:off x="628650" y="1406013"/>
            <a:ext cx="7886700" cy="4770950"/>
          </a:xfrm>
        </p:spPr>
        <p:txBody>
          <a:bodyPr>
            <a:normAutofit/>
          </a:bodyPr>
          <a:lstStyle/>
          <a:p>
            <a:r>
              <a:rPr lang="en-US" b="1" dirty="0"/>
              <a:t>TNPF Consultant:</a:t>
            </a:r>
            <a:r>
              <a:rPr lang="en-US" dirty="0"/>
              <a:t>	</a:t>
            </a:r>
            <a:r>
              <a:rPr lang="en-US" b="1" dirty="0"/>
              <a:t>Sedway Consulting</a:t>
            </a:r>
          </a:p>
          <a:p>
            <a:pPr lvl="1"/>
            <a:r>
              <a:rPr lang="en-US" dirty="0"/>
              <a:t>Primary Lead:	</a:t>
            </a:r>
            <a:r>
              <a:rPr lang="en-US" b="1" dirty="0"/>
              <a:t>Alan Taylor</a:t>
            </a:r>
          </a:p>
          <a:p>
            <a:pPr lvl="1"/>
            <a:r>
              <a:rPr lang="en-US" dirty="0"/>
              <a:t>Role: 		Facilitator and Contracting Expert</a:t>
            </a:r>
          </a:p>
          <a:p>
            <a:pPr lvl="1"/>
            <a:r>
              <a:rPr lang="en-US" dirty="0"/>
              <a:t>Progress Report:	by September 4, 2018</a:t>
            </a:r>
          </a:p>
          <a:p>
            <a:r>
              <a:rPr lang="en-US" b="1" dirty="0"/>
              <a:t>Goals of Today’s Workshop</a:t>
            </a:r>
          </a:p>
          <a:p>
            <a:pPr lvl="1"/>
            <a:r>
              <a:rPr lang="en-US" dirty="0"/>
              <a:t>Solicit ideas from the working group regarding contract issues or areas on which the group might wish to focus</a:t>
            </a:r>
          </a:p>
          <a:p>
            <a:pPr lvl="1"/>
            <a:r>
              <a:rPr lang="en-US" dirty="0"/>
              <a:t>Consider what the ultimate product might be</a:t>
            </a:r>
          </a:p>
          <a:p>
            <a:pPr lvl="2"/>
            <a:r>
              <a:rPr lang="en-US" dirty="0"/>
              <a:t>Technology neutrality across varying contract types</a:t>
            </a:r>
          </a:p>
          <a:p>
            <a:pPr lvl="2"/>
            <a:r>
              <a:rPr lang="en-US" dirty="0"/>
              <a:t>Unified (mega) contract</a:t>
            </a:r>
          </a:p>
          <a:p>
            <a:pPr lvl="2"/>
            <a:r>
              <a:rPr lang="en-US" dirty="0"/>
              <a:t>Master contract with separate addenda/inserts</a:t>
            </a:r>
          </a:p>
          <a:p>
            <a:pPr lvl="2"/>
            <a:r>
              <a:rPr lang="en-US" dirty="0"/>
              <a:t>Contract standardization across IOUs</a:t>
            </a:r>
          </a:p>
          <a:p>
            <a:pPr lvl="1"/>
            <a:r>
              <a:rPr lang="en-US" dirty="0"/>
              <a:t>Discuss what realistically can be accomplished in 4.5 months</a:t>
            </a:r>
          </a:p>
          <a:p>
            <a:pPr lvl="1"/>
            <a:r>
              <a:rPr lang="en-US" dirty="0"/>
              <a:t>Consider meeting cadence</a:t>
            </a:r>
          </a:p>
          <a:p>
            <a:r>
              <a:rPr lang="en-US" b="1" dirty="0"/>
              <a:t>Final decisions to be made by ED/TNPFC/IOU panel </a:t>
            </a:r>
          </a:p>
          <a:p>
            <a:pPr lvl="1"/>
            <a:endParaRPr lang="en-US" dirty="0"/>
          </a:p>
          <a:p>
            <a:pPr lvl="1"/>
            <a:endParaRPr lang="en-US" dirty="0"/>
          </a:p>
          <a:p>
            <a:endParaRPr lang="en-US" dirty="0"/>
          </a:p>
        </p:txBody>
      </p:sp>
    </p:spTree>
    <p:extLst>
      <p:ext uri="{BB962C8B-B14F-4D97-AF65-F5344CB8AC3E}">
        <p14:creationId xmlns:p14="http://schemas.microsoft.com/office/powerpoint/2010/main" val="1565666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SCE distribution deferral documentation</a:t>
            </a:r>
            <a:br>
              <a:rPr lang="en-US" dirty="0"/>
            </a:br>
            <a:endParaRPr lang="en-US" dirty="0"/>
          </a:p>
        </p:txBody>
      </p:sp>
    </p:spTree>
    <p:extLst>
      <p:ext uri="{BB962C8B-B14F-4D97-AF65-F5344CB8AC3E}">
        <p14:creationId xmlns:p14="http://schemas.microsoft.com/office/powerpoint/2010/main" val="933177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latin typeface="Segoe UI" panose="020B0502040204020203" pitchFamily="34" charset="0"/>
                <a:ea typeface="Segoe UI" panose="020B0502040204020203" pitchFamily="34" charset="0"/>
                <a:cs typeface="Segoe UI" panose="020B0502040204020203" pitchFamily="34" charset="0"/>
              </a:rPr>
              <a:t>SCE IDER RFO – Products solicited</a:t>
            </a:r>
          </a:p>
        </p:txBody>
      </p:sp>
      <p:sp>
        <p:nvSpPr>
          <p:cNvPr id="4" name="Slide Number Placeholder 3"/>
          <p:cNvSpPr>
            <a:spLocks noGrp="1"/>
          </p:cNvSpPr>
          <p:nvPr>
            <p:ph type="sldNum" sz="quarter" idx="12"/>
          </p:nvPr>
        </p:nvSpPr>
        <p:spPr/>
        <p:txBody>
          <a:bodyPr/>
          <a:lstStyle/>
          <a:p>
            <a:fld id="{7E7CD401-053A-46F5-943B-4404D86A9B1B}" type="slidenum">
              <a:rPr lang="en-US" smtClean="0"/>
              <a:t>6</a:t>
            </a:fld>
            <a:endParaRPr lang="en-US"/>
          </a:p>
        </p:txBody>
      </p:sp>
      <p:sp>
        <p:nvSpPr>
          <p:cNvPr id="6" name="Content Placeholder 5"/>
          <p:cNvSpPr>
            <a:spLocks noGrp="1"/>
          </p:cNvSpPr>
          <p:nvPr>
            <p:ph idx="1"/>
          </p:nvPr>
        </p:nvSpPr>
        <p:spPr>
          <a:xfrm>
            <a:off x="628650" y="1406013"/>
            <a:ext cx="7886700" cy="4770950"/>
          </a:xfrm>
        </p:spPr>
        <p:txBody>
          <a:bodyPr>
            <a:normAutofit/>
          </a:bodyPr>
          <a:lstStyle/>
          <a:p>
            <a:pPr marL="0" indent="0">
              <a:buNone/>
            </a:pPr>
            <a:r>
              <a:rPr lang="en-US" dirty="0"/>
              <a:t>In SCE’s recent IDER RFO, SCE released </a:t>
            </a:r>
            <a:r>
              <a:rPr lang="en-US"/>
              <a:t>Pro Forma documents for </a:t>
            </a:r>
            <a:r>
              <a:rPr lang="en-US" dirty="0"/>
              <a:t>a number of technology types:</a:t>
            </a:r>
          </a:p>
          <a:p>
            <a:r>
              <a:rPr lang="en-US" dirty="0"/>
              <a:t>Behind the Meter	</a:t>
            </a:r>
          </a:p>
          <a:p>
            <a:pPr lvl="1"/>
            <a:r>
              <a:rPr lang="en-US" dirty="0"/>
              <a:t>Distributed Generation</a:t>
            </a:r>
          </a:p>
          <a:p>
            <a:pPr lvl="1"/>
            <a:r>
              <a:rPr lang="en-US" dirty="0"/>
              <a:t>Distributed Generation/Energy Storage Hybrid</a:t>
            </a:r>
          </a:p>
          <a:p>
            <a:pPr lvl="1"/>
            <a:r>
              <a:rPr lang="en-US" dirty="0"/>
              <a:t>Demand Response</a:t>
            </a:r>
          </a:p>
          <a:p>
            <a:pPr lvl="1"/>
            <a:r>
              <a:rPr lang="en-US" dirty="0"/>
              <a:t>Energy Efficiency</a:t>
            </a:r>
          </a:p>
          <a:p>
            <a:pPr lvl="1"/>
            <a:r>
              <a:rPr lang="en-US" dirty="0"/>
              <a:t>Permanent Load Shift (Thermal) (Term Sheet)</a:t>
            </a:r>
          </a:p>
          <a:p>
            <a:pPr lvl="1"/>
            <a:r>
              <a:rPr lang="en-US" dirty="0"/>
              <a:t>Permanent Load Shift (Battery) (Term Sheet)</a:t>
            </a:r>
          </a:p>
          <a:p>
            <a:r>
              <a:rPr lang="en-US" dirty="0"/>
              <a:t>In Front of the Meter</a:t>
            </a:r>
          </a:p>
          <a:p>
            <a:pPr lvl="1"/>
            <a:r>
              <a:rPr lang="en-US" dirty="0"/>
              <a:t>Energy Storage (RA Only)</a:t>
            </a:r>
          </a:p>
          <a:p>
            <a:pPr lvl="1"/>
            <a:r>
              <a:rPr lang="en-US" dirty="0"/>
              <a:t>Energy </a:t>
            </a:r>
            <a:r>
              <a:rPr lang="en-US"/>
              <a:t>Storage (</a:t>
            </a:r>
            <a:r>
              <a:rPr lang="en-US" dirty="0"/>
              <a:t>Energy</a:t>
            </a:r>
            <a:r>
              <a:rPr lang="en-US"/>
              <a:t> Put </a:t>
            </a:r>
            <a:r>
              <a:rPr lang="en-US" dirty="0"/>
              <a:t>Option)</a:t>
            </a:r>
          </a:p>
          <a:p>
            <a:pPr lvl="1"/>
            <a:r>
              <a:rPr lang="en-US" dirty="0"/>
              <a:t>Distributed Generation</a:t>
            </a:r>
          </a:p>
          <a:p>
            <a:pPr lvl="1"/>
            <a:r>
              <a:rPr lang="en-US" dirty="0"/>
              <a:t>Distributed Generation/Energy Storage Hybrid (Term Sheet)</a:t>
            </a:r>
          </a:p>
          <a:p>
            <a:pPr lvl="1"/>
            <a:endParaRPr lang="en-US" dirty="0"/>
          </a:p>
          <a:p>
            <a:pPr lvl="1"/>
            <a:endParaRPr lang="en-US" dirty="0"/>
          </a:p>
          <a:p>
            <a:endParaRPr lang="en-US" dirty="0"/>
          </a:p>
        </p:txBody>
      </p:sp>
    </p:spTree>
    <p:extLst>
      <p:ext uri="{BB962C8B-B14F-4D97-AF65-F5344CB8AC3E}">
        <p14:creationId xmlns:p14="http://schemas.microsoft.com/office/powerpoint/2010/main" val="3260687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latin typeface="Segoe UI" panose="020B0502040204020203" pitchFamily="34" charset="0"/>
                <a:ea typeface="Segoe UI" panose="020B0502040204020203" pitchFamily="34" charset="0"/>
                <a:cs typeface="Segoe UI" panose="020B0502040204020203" pitchFamily="34" charset="0"/>
              </a:rPr>
              <a:t>SCE IDER RFO– Key Differences from Previous SCE RFOs</a:t>
            </a:r>
          </a:p>
        </p:txBody>
      </p:sp>
      <p:sp>
        <p:nvSpPr>
          <p:cNvPr id="4" name="Slide Number Placeholder 3"/>
          <p:cNvSpPr>
            <a:spLocks noGrp="1"/>
          </p:cNvSpPr>
          <p:nvPr>
            <p:ph type="sldNum" sz="quarter" idx="12"/>
          </p:nvPr>
        </p:nvSpPr>
        <p:spPr/>
        <p:txBody>
          <a:bodyPr/>
          <a:lstStyle/>
          <a:p>
            <a:fld id="{7E7CD401-053A-46F5-943B-4404D86A9B1B}" type="slidenum">
              <a:rPr lang="en-US" smtClean="0"/>
              <a:t>7</a:t>
            </a:fld>
            <a:endParaRPr lang="en-US"/>
          </a:p>
        </p:txBody>
      </p:sp>
      <p:sp>
        <p:nvSpPr>
          <p:cNvPr id="6" name="Content Placeholder 5"/>
          <p:cNvSpPr>
            <a:spLocks noGrp="1"/>
          </p:cNvSpPr>
          <p:nvPr>
            <p:ph idx="1"/>
          </p:nvPr>
        </p:nvSpPr>
        <p:spPr>
          <a:xfrm>
            <a:off x="628650" y="1288026"/>
            <a:ext cx="7886700" cy="4888937"/>
          </a:xfrm>
        </p:spPr>
        <p:txBody>
          <a:bodyPr>
            <a:normAutofit/>
          </a:bodyPr>
          <a:lstStyle/>
          <a:p>
            <a:pPr marL="0" indent="0">
              <a:buNone/>
            </a:pPr>
            <a:endParaRPr lang="en-US" dirty="0"/>
          </a:p>
          <a:p>
            <a:pPr marL="0" indent="0">
              <a:buNone/>
            </a:pPr>
            <a:r>
              <a:rPr lang="en-US" dirty="0"/>
              <a:t>The nature of SCE’s distribution deferral needs led to changes in its IDER pro forma documents compared to documents used in previous solicitations:</a:t>
            </a:r>
          </a:p>
          <a:p>
            <a:r>
              <a:rPr lang="en-US" dirty="0"/>
              <a:t>Heightened emphasis on performance and reliability	</a:t>
            </a:r>
          </a:p>
          <a:p>
            <a:pPr lvl="1"/>
            <a:r>
              <a:rPr lang="en-US" dirty="0"/>
              <a:t>Stronger performance standards</a:t>
            </a:r>
          </a:p>
          <a:p>
            <a:pPr lvl="1"/>
            <a:r>
              <a:rPr lang="en-US" dirty="0"/>
              <a:t>Shortened time frames</a:t>
            </a:r>
          </a:p>
          <a:p>
            <a:pPr lvl="1"/>
            <a:r>
              <a:rPr lang="en-US" dirty="0"/>
              <a:t>Increased development security</a:t>
            </a:r>
          </a:p>
          <a:p>
            <a:pPr lvl="1"/>
            <a:r>
              <a:rPr lang="en-US" dirty="0"/>
              <a:t>Critical path development milestones</a:t>
            </a:r>
          </a:p>
          <a:p>
            <a:r>
              <a:rPr lang="en-US" dirty="0"/>
              <a:t>Narrowly targeted deferral product</a:t>
            </a:r>
          </a:p>
          <a:p>
            <a:pPr lvl="1"/>
            <a:r>
              <a:rPr lang="en-US" dirty="0"/>
              <a:t>Circuit level procurement</a:t>
            </a:r>
          </a:p>
          <a:p>
            <a:pPr lvl="1"/>
            <a:r>
              <a:rPr lang="en-US" dirty="0"/>
              <a:t>Specific deferral hours</a:t>
            </a:r>
          </a:p>
          <a:p>
            <a:pPr marL="0" lvl="1" indent="0">
              <a:lnSpc>
                <a:spcPct val="100000"/>
              </a:lnSpc>
              <a:spcBef>
                <a:spcPts val="1000"/>
              </a:spcBef>
              <a:buNone/>
            </a:pPr>
            <a:r>
              <a:rPr lang="en-US" sz="2000" u="sng" dirty="0"/>
              <a:t>Note</a:t>
            </a:r>
            <a:r>
              <a:rPr lang="en-US" sz="2000" dirty="0"/>
              <a:t>: SCE’s IDER RFO solicited other project attributes in addition to distribution deferral (difference from PG&amp;E and SDG&amp;E).</a:t>
            </a:r>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2337768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latin typeface="Segoe UI" panose="020B0502040204020203" pitchFamily="34" charset="0"/>
                <a:ea typeface="Segoe UI" panose="020B0502040204020203" pitchFamily="34" charset="0"/>
                <a:cs typeface="Segoe UI" panose="020B0502040204020203" pitchFamily="34" charset="0"/>
              </a:rPr>
              <a:t>SCE Contracting Approach</a:t>
            </a:r>
            <a:endParaRPr lang="en-US" sz="2400" dirty="0"/>
          </a:p>
        </p:txBody>
      </p:sp>
      <p:sp>
        <p:nvSpPr>
          <p:cNvPr id="3" name="Content Placeholder 2"/>
          <p:cNvSpPr>
            <a:spLocks noGrp="1"/>
          </p:cNvSpPr>
          <p:nvPr>
            <p:ph idx="1"/>
          </p:nvPr>
        </p:nvSpPr>
        <p:spPr>
          <a:xfrm>
            <a:off x="628650" y="1465006"/>
            <a:ext cx="7886700" cy="4711957"/>
          </a:xfrm>
        </p:spPr>
        <p:txBody>
          <a:bodyPr numCol="1">
            <a:normAutofit/>
          </a:bodyPr>
          <a:lstStyle/>
          <a:p>
            <a:r>
              <a:rPr lang="en-US" sz="2100" dirty="0"/>
              <a:t>Customized contract for each technology type</a:t>
            </a:r>
          </a:p>
          <a:p>
            <a:r>
              <a:rPr lang="en-US" sz="2100" dirty="0"/>
              <a:t>Standardized provisions, where possible:</a:t>
            </a:r>
          </a:p>
          <a:p>
            <a:pPr lvl="1"/>
            <a:r>
              <a:rPr lang="en-US" dirty="0"/>
              <a:t>Credit/collateral</a:t>
            </a:r>
          </a:p>
          <a:p>
            <a:pPr lvl="1"/>
            <a:r>
              <a:rPr lang="en-US" dirty="0"/>
              <a:t>Force Majeure</a:t>
            </a:r>
          </a:p>
          <a:p>
            <a:pPr lvl="1"/>
            <a:r>
              <a:rPr lang="en-US" dirty="0"/>
              <a:t>Disputes</a:t>
            </a:r>
          </a:p>
          <a:p>
            <a:pPr lvl="1"/>
            <a:r>
              <a:rPr lang="en-US" dirty="0"/>
              <a:t>Confidentiality</a:t>
            </a:r>
          </a:p>
          <a:p>
            <a:r>
              <a:rPr lang="en-US" sz="2100" dirty="0"/>
              <a:t>Consistent section and exhibit numbering, where possible</a:t>
            </a:r>
          </a:p>
          <a:p>
            <a:r>
              <a:rPr lang="en-US" sz="2100" dirty="0"/>
              <a:t>Customized, technology-specific provisions, where appropriate:</a:t>
            </a:r>
          </a:p>
          <a:p>
            <a:pPr lvl="1"/>
            <a:r>
              <a:rPr lang="en-US" dirty="0"/>
              <a:t>Product description</a:t>
            </a:r>
          </a:p>
          <a:p>
            <a:pPr lvl="1"/>
            <a:r>
              <a:rPr lang="en-US" dirty="0"/>
              <a:t>Performance measures</a:t>
            </a:r>
          </a:p>
          <a:p>
            <a:pPr lvl="1"/>
            <a:r>
              <a:rPr lang="en-US" dirty="0"/>
              <a:t>Settlement mechanisms</a:t>
            </a:r>
          </a:p>
          <a:p>
            <a:pPr lvl="1"/>
            <a:r>
              <a:rPr lang="en-US" dirty="0"/>
              <a:t>Initial delivery date conditions (e.g., testing)</a:t>
            </a:r>
          </a:p>
          <a:p>
            <a:pPr lvl="1"/>
            <a:r>
              <a:rPr lang="en-US" dirty="0"/>
              <a:t>Representations/warranties, events of default, indemnities</a:t>
            </a:r>
          </a:p>
        </p:txBody>
      </p:sp>
      <p:sp>
        <p:nvSpPr>
          <p:cNvPr id="4" name="Slide Number Placeholder 3"/>
          <p:cNvSpPr>
            <a:spLocks noGrp="1"/>
          </p:cNvSpPr>
          <p:nvPr>
            <p:ph type="sldNum" sz="quarter" idx="12"/>
          </p:nvPr>
        </p:nvSpPr>
        <p:spPr/>
        <p:txBody>
          <a:bodyPr/>
          <a:lstStyle/>
          <a:p>
            <a:fld id="{7E7CD401-053A-46F5-943B-4404D86A9B1B}" type="slidenum">
              <a:rPr lang="en-US" smtClean="0"/>
              <a:t>8</a:t>
            </a:fld>
            <a:endParaRPr lang="en-US"/>
          </a:p>
        </p:txBody>
      </p:sp>
    </p:spTree>
    <p:extLst>
      <p:ext uri="{BB962C8B-B14F-4D97-AF65-F5344CB8AC3E}">
        <p14:creationId xmlns:p14="http://schemas.microsoft.com/office/powerpoint/2010/main" val="128908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SCE Contract Overview</a:t>
            </a:r>
          </a:p>
        </p:txBody>
      </p:sp>
      <p:sp>
        <p:nvSpPr>
          <p:cNvPr id="3" name="Content Placeholder 2"/>
          <p:cNvSpPr>
            <a:spLocks noGrp="1"/>
          </p:cNvSpPr>
          <p:nvPr>
            <p:ph idx="1"/>
          </p:nvPr>
        </p:nvSpPr>
        <p:spPr>
          <a:xfrm>
            <a:off x="628650" y="1563329"/>
            <a:ext cx="7886700" cy="4613634"/>
          </a:xfrm>
        </p:spPr>
        <p:txBody>
          <a:bodyPr numCol="2">
            <a:noAutofit/>
          </a:bodyPr>
          <a:lstStyle/>
          <a:p>
            <a:r>
              <a:rPr lang="en-US" sz="1800" dirty="0"/>
              <a:t>Article 1 – Product</a:t>
            </a:r>
          </a:p>
          <a:p>
            <a:r>
              <a:rPr lang="en-US" sz="1800" dirty="0"/>
              <a:t>Article 2 – Term and Delivery Period</a:t>
            </a:r>
          </a:p>
          <a:p>
            <a:r>
              <a:rPr lang="en-US" sz="1800" dirty="0"/>
              <a:t>Article 3 – Billing and Payments</a:t>
            </a:r>
          </a:p>
          <a:p>
            <a:r>
              <a:rPr lang="en-US" sz="1800" dirty="0"/>
              <a:t>Article 4 – Design and Construction of Project</a:t>
            </a:r>
          </a:p>
          <a:p>
            <a:r>
              <a:rPr lang="en-US" sz="1800" dirty="0"/>
              <a:t>Article 5 – Interconnection; Metering; Testing</a:t>
            </a:r>
          </a:p>
          <a:p>
            <a:r>
              <a:rPr lang="en-US" sz="1800" dirty="0"/>
              <a:t>Article 6 – Seller’s Operation, Maintenance and Repair Obligations</a:t>
            </a:r>
          </a:p>
          <a:p>
            <a:r>
              <a:rPr lang="en-US" sz="1800" dirty="0"/>
              <a:t>Article 7 – Credit and Collateral</a:t>
            </a:r>
          </a:p>
          <a:p>
            <a:r>
              <a:rPr lang="en-US" sz="1800" dirty="0"/>
              <a:t>Article 8 – Force Majeure</a:t>
            </a:r>
          </a:p>
          <a:p>
            <a:r>
              <a:rPr lang="en-US" sz="1800" dirty="0"/>
              <a:t>Article 9 – Representations and Warranties</a:t>
            </a:r>
          </a:p>
          <a:p>
            <a:r>
              <a:rPr lang="en-US" sz="1800" dirty="0"/>
              <a:t>Article 10 – Events of Default; Termination</a:t>
            </a:r>
          </a:p>
          <a:p>
            <a:r>
              <a:rPr lang="en-US" sz="1800" dirty="0"/>
              <a:t>Article 11 – Limitations</a:t>
            </a:r>
          </a:p>
          <a:p>
            <a:r>
              <a:rPr lang="en-US" sz="1800" dirty="0"/>
              <a:t>Article 12 – Disputes</a:t>
            </a:r>
          </a:p>
          <a:p>
            <a:r>
              <a:rPr lang="en-US" sz="1800" dirty="0"/>
              <a:t>Article 13 – Indemnification; Governmental Charges</a:t>
            </a:r>
          </a:p>
          <a:p>
            <a:r>
              <a:rPr lang="en-US" sz="1800" dirty="0"/>
              <a:t>Article 14 – Miscellaneous (boilerplate provisions)</a:t>
            </a:r>
          </a:p>
          <a:p>
            <a:r>
              <a:rPr lang="en-US" sz="1800" dirty="0"/>
              <a:t>Exhibits</a:t>
            </a:r>
          </a:p>
        </p:txBody>
      </p:sp>
      <p:sp>
        <p:nvSpPr>
          <p:cNvPr id="4" name="Slide Number Placeholder 3"/>
          <p:cNvSpPr>
            <a:spLocks noGrp="1"/>
          </p:cNvSpPr>
          <p:nvPr>
            <p:ph type="sldNum" sz="quarter" idx="12"/>
          </p:nvPr>
        </p:nvSpPr>
        <p:spPr/>
        <p:txBody>
          <a:bodyPr/>
          <a:lstStyle/>
          <a:p>
            <a:fld id="{7E7CD401-053A-46F5-943B-4404D86A9B1B}" type="slidenum">
              <a:rPr lang="en-US" smtClean="0"/>
              <a:t>9</a:t>
            </a:fld>
            <a:endParaRPr lang="en-US"/>
          </a:p>
        </p:txBody>
      </p:sp>
    </p:spTree>
    <p:extLst>
      <p:ext uri="{BB962C8B-B14F-4D97-AF65-F5344CB8AC3E}">
        <p14:creationId xmlns:p14="http://schemas.microsoft.com/office/powerpoint/2010/main" val="721122724"/>
      </p:ext>
    </p:extLst>
  </p:cSld>
  <p:clrMapOvr>
    <a:masterClrMapping/>
  </p:clrMapOvr>
</p:sld>
</file>

<file path=ppt/theme/theme1.xml><?xml version="1.0" encoding="utf-8"?>
<a:theme xmlns:a="http://schemas.openxmlformats.org/drawingml/2006/main" name="SCE 4x3 White Template_External Us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and Guidelines.potx" id="{30045ACF-AAE3-460A-9933-965EF3C49868}" vid="{329C0C72-CDA0-4F4F-BD5A-8598C0C0A678}"/>
    </a:ext>
  </a:extLst>
</a:theme>
</file>

<file path=ppt/theme/theme2.xml><?xml version="1.0" encoding="utf-8"?>
<a:theme xmlns:a="http://schemas.openxmlformats.org/drawingml/2006/main" name="SDGE connected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7388FE98B6CFD4BBBBAB34F6CC8F943" ma:contentTypeVersion="2" ma:contentTypeDescription="Create a new document." ma:contentTypeScope="" ma:versionID="1dde0b9aec55e38093ea030306a67efb">
  <xsd:schema xmlns:xsd="http://www.w3.org/2001/XMLSchema" xmlns:xs="http://www.w3.org/2001/XMLSchema" xmlns:p="http://schemas.microsoft.com/office/2006/metadata/properties" targetNamespace="http://schemas.microsoft.com/office/2006/metadata/properties" ma:root="true" ma:fieldsID="945b1eb723395c1f2f5ab635b757ccd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AF19817-05E8-42E0-8C7F-8A5F2659EBAE}">
  <ds:schemaRefs>
    <ds:schemaRef ds:uri="http://schemas.microsoft.com/office/2006/metadata/properties"/>
    <ds:schemaRef ds:uri="http://schemas.microsoft.com/office/2006/documentManagement/types"/>
    <ds:schemaRef ds:uri="http://schemas.openxmlformats.org/package/2006/metadata/core-properties"/>
    <ds:schemaRef ds:uri="http://schemas.microsoft.com/office/infopath/2007/PartnerControls"/>
    <ds:schemaRef ds:uri="http://purl.org/dc/elements/1.1/"/>
    <ds:schemaRef ds:uri="http://purl.org/dc/terms/"/>
    <ds:schemaRef ds:uri="http://www.w3.org/XML/1998/namespace"/>
    <ds:schemaRef ds:uri="http://purl.org/dc/dcmitype/"/>
  </ds:schemaRefs>
</ds:datastoreItem>
</file>

<file path=customXml/itemProps2.xml><?xml version="1.0" encoding="utf-8"?>
<ds:datastoreItem xmlns:ds="http://schemas.openxmlformats.org/officeDocument/2006/customXml" ds:itemID="{809253EA-5B29-4C72-BACC-B6F260B47596}">
  <ds:schemaRefs>
    <ds:schemaRef ds:uri="http://schemas.microsoft.com/sharepoint/v3/contenttype/forms"/>
  </ds:schemaRefs>
</ds:datastoreItem>
</file>

<file path=customXml/itemProps3.xml><?xml version="1.0" encoding="utf-8"?>
<ds:datastoreItem xmlns:ds="http://schemas.openxmlformats.org/officeDocument/2006/customXml" ds:itemID="{8376D010-A29D-4798-88BF-1B61885DF4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2101</TotalTime>
  <Words>2335</Words>
  <Application>Microsoft Office PowerPoint</Application>
  <PresentationFormat>On-screen Show (4:3)</PresentationFormat>
  <Paragraphs>425</Paragraphs>
  <Slides>38</Slides>
  <Notes>7</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38</vt:i4>
      </vt:variant>
    </vt:vector>
  </HeadingPairs>
  <TitlesOfParts>
    <vt:vector size="51" baseType="lpstr">
      <vt:lpstr>ＭＳ Ｐゴシック</vt:lpstr>
      <vt:lpstr>ＭＳ Ｐゴシック</vt:lpstr>
      <vt:lpstr>Arial</vt:lpstr>
      <vt:lpstr>Calibri</vt:lpstr>
      <vt:lpstr>Cambria Math</vt:lpstr>
      <vt:lpstr>Segoe UI</vt:lpstr>
      <vt:lpstr>Segoe UI Light</vt:lpstr>
      <vt:lpstr>Segoe UI Semibold</vt:lpstr>
      <vt:lpstr>Times New Roman</vt:lpstr>
      <vt:lpstr>Verdana</vt:lpstr>
      <vt:lpstr>SCE 4x3 White Template_External Use</vt:lpstr>
      <vt:lpstr>SDGE connected1</vt:lpstr>
      <vt:lpstr>1_Office Theme</vt:lpstr>
      <vt:lpstr>Technology Neutral Pro Forma Working Group</vt:lpstr>
      <vt:lpstr>Welcome and Agenda</vt:lpstr>
      <vt:lpstr>TNPF Consultant Workshop Introduction </vt:lpstr>
      <vt:lpstr>Technology Neutral Pro Forma (TNPF) Process</vt:lpstr>
      <vt:lpstr>Overview of SCE distribution deferral documentation </vt:lpstr>
      <vt:lpstr>SCE IDER RFO – Products solicited</vt:lpstr>
      <vt:lpstr>SCE IDER RFO– Key Differences from Previous SCE RFOs</vt:lpstr>
      <vt:lpstr>SCE Contracting Approach</vt:lpstr>
      <vt:lpstr>SCE Contract Overview</vt:lpstr>
      <vt:lpstr>Article 1 – Product</vt:lpstr>
      <vt:lpstr>Article 2 – Term and Delivery Period</vt:lpstr>
      <vt:lpstr>Article 3 – Billing and Payments</vt:lpstr>
      <vt:lpstr>Article 3 – Billing and Payments (continued)</vt:lpstr>
      <vt:lpstr>Articles 4-6 – Operational Obligations</vt:lpstr>
      <vt:lpstr>Articles 7-14 – Standard Provisions</vt:lpstr>
      <vt:lpstr>IDER Term Sheet Overview </vt:lpstr>
      <vt:lpstr>PowerPoint Presentation</vt:lpstr>
      <vt:lpstr>PowerPoint Presentation</vt:lpstr>
      <vt:lpstr>List of Terms</vt:lpstr>
      <vt:lpstr>Key Terms (1/4)</vt:lpstr>
      <vt:lpstr>PowerPoint Presentation</vt:lpstr>
      <vt:lpstr>Key Terms (3/4)</vt:lpstr>
      <vt:lpstr>Key Terms (4/4)</vt:lpstr>
      <vt:lpstr>PowerPoint Presentation</vt:lpstr>
      <vt:lpstr>Overview of SDG&amp;E distribution deferral documentation</vt:lpstr>
      <vt:lpstr>SDG&amp;E IDER RFO – Products solicited</vt:lpstr>
      <vt:lpstr>SDG&amp;E IDER Solicitation – Key Differences</vt:lpstr>
      <vt:lpstr>SDG&amp;E Contracting Approach</vt:lpstr>
      <vt:lpstr>SDG&amp;E Contract Overview</vt:lpstr>
      <vt:lpstr>SDG&amp;E  Article 1 – Product</vt:lpstr>
      <vt:lpstr>SDG&amp;E Article 2 – Term and Delivery Period</vt:lpstr>
      <vt:lpstr>SDG&amp;E Article 3 – Billing and Payments</vt:lpstr>
      <vt:lpstr>Articles 4-6 – Operational Obligations</vt:lpstr>
      <vt:lpstr>Articles 7-14 – Standard Provisions</vt:lpstr>
      <vt:lpstr>Break</vt:lpstr>
      <vt:lpstr>Open discussion on workshop scope, areas of focus, preliminary ideas</vt:lpstr>
      <vt:lpstr>Initial Questions for the Working Group</vt:lpstr>
      <vt:lpstr>Closing/Next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Olivieri, Douglas</dc:creator>
  <cp:lastModifiedBy>Weaver, Samantha</cp:lastModifiedBy>
  <cp:revision>71</cp:revision>
  <dcterms:created xsi:type="dcterms:W3CDTF">2017-04-10T17:50:05Z</dcterms:created>
  <dcterms:modified xsi:type="dcterms:W3CDTF">2018-06-19T04:47:58Z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xKeyword">
    <vt:lpwstr/>
  </property>
  <property fmtid="{D5CDD505-2E9C-101B-9397-08002B2CF9AE}" pid="3" name="Main_Category">
    <vt:lpwstr>90;#01_Admin|411cbf61-a005-45ef-913f-7fac423146fd</vt:lpwstr>
  </property>
  <property fmtid="{D5CDD505-2E9C-101B-9397-08002B2CF9AE}" pid="4" name="Sub_Category">
    <vt:lpwstr/>
  </property>
  <property fmtid="{D5CDD505-2E9C-101B-9397-08002B2CF9AE}" pid="5" name="ContentTypeId">
    <vt:lpwstr>0x010100A7388FE98B6CFD4BBBBAB34F6CC8F943</vt:lpwstr>
  </property>
</Properties>
</file>